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1" r:id="rId4"/>
    <p:sldId id="262" r:id="rId5"/>
    <p:sldId id="263" r:id="rId6"/>
    <p:sldId id="264" r:id="rId7"/>
    <p:sldId id="258" r:id="rId8"/>
    <p:sldId id="265" r:id="rId9"/>
    <p:sldId id="266" r:id="rId10"/>
    <p:sldId id="267" r:id="rId11"/>
    <p:sldId id="259" r:id="rId12"/>
    <p:sldId id="271" r:id="rId13"/>
    <p:sldId id="268" r:id="rId14"/>
    <p:sldId id="269"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E238ED4-9C99-4D01-8432-B5541B30EB7F}" type="datetimeFigureOut">
              <a:rPr lang="en-US" smtClean="0"/>
              <a:t>1/7/2013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D433F4F-3302-454B-8B96-7B04A80E7876}"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238ED4-9C99-4D01-8432-B5541B30EB7F}" type="datetimeFigureOut">
              <a:rPr lang="en-US" smtClean="0"/>
              <a:t>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33F4F-3302-454B-8B96-7B04A80E787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D433F4F-3302-454B-8B96-7B04A80E7876}"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238ED4-9C99-4D01-8432-B5541B30EB7F}" type="datetimeFigureOut">
              <a:rPr lang="en-US" smtClean="0"/>
              <a:t>1/7/2013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E238ED4-9C99-4D01-8432-B5541B30EB7F}" type="datetimeFigureOut">
              <a:rPr lang="en-US" smtClean="0"/>
              <a:t>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D433F4F-3302-454B-8B96-7B04A80E7876}"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E238ED4-9C99-4D01-8432-B5541B30EB7F}" type="datetimeFigureOut">
              <a:rPr lang="en-US" smtClean="0"/>
              <a:t>1/7/2013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D433F4F-3302-454B-8B96-7B04A80E7876}"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E238ED4-9C99-4D01-8432-B5541B30EB7F}" type="datetimeFigureOut">
              <a:rPr lang="en-US" smtClean="0"/>
              <a:t>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433F4F-3302-454B-8B96-7B04A80E7876}"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E238ED4-9C99-4D01-8432-B5541B30EB7F}" type="datetimeFigureOut">
              <a:rPr lang="en-US" smtClean="0"/>
              <a:t>1/7/2013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D433F4F-3302-454B-8B96-7B04A80E7876}"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E238ED4-9C99-4D01-8432-B5541B30EB7F}" type="datetimeFigureOut">
              <a:rPr lang="en-US" smtClean="0"/>
              <a:t>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D433F4F-3302-454B-8B96-7B04A80E787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E238ED4-9C99-4D01-8432-B5541B30EB7F}" type="datetimeFigureOut">
              <a:rPr lang="en-US" smtClean="0"/>
              <a:t>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D433F4F-3302-454B-8B96-7B04A80E787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D433F4F-3302-454B-8B96-7B04A80E7876}"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E238ED4-9C99-4D01-8432-B5541B30EB7F}" type="datetimeFigureOut">
              <a:rPr lang="en-US" smtClean="0"/>
              <a:t>1/7/2013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D433F4F-3302-454B-8B96-7B04A80E7876}"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E238ED4-9C99-4D01-8432-B5541B30EB7F}" type="datetimeFigureOut">
              <a:rPr lang="en-US" smtClean="0"/>
              <a:t>1/7/2013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E238ED4-9C99-4D01-8432-B5541B30EB7F}" type="datetimeFigureOut">
              <a:rPr lang="en-US" smtClean="0"/>
              <a:t>1/7/2013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D433F4F-3302-454B-8B96-7B04A80E7876}"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You are the driver</a:t>
            </a:r>
            <a:endParaRPr lang="en-US" dirty="0"/>
          </a:p>
        </p:txBody>
      </p:sp>
      <p:sp>
        <p:nvSpPr>
          <p:cNvPr id="2" name="Title 1"/>
          <p:cNvSpPr>
            <a:spLocks noGrp="1"/>
          </p:cNvSpPr>
          <p:nvPr>
            <p:ph type="ctrTitle"/>
          </p:nvPr>
        </p:nvSpPr>
        <p:spPr/>
        <p:txBody>
          <a:bodyPr/>
          <a:lstStyle/>
          <a:p>
            <a:r>
              <a:rPr lang="en-US" dirty="0" smtClean="0"/>
              <a:t>Chapter 1</a:t>
            </a:r>
            <a:endParaRPr lang="en-US" dirty="0"/>
          </a:p>
        </p:txBody>
      </p:sp>
    </p:spTree>
    <p:extLst>
      <p:ext uri="{BB962C8B-B14F-4D97-AF65-F5344CB8AC3E}">
        <p14:creationId xmlns:p14="http://schemas.microsoft.com/office/powerpoint/2010/main" val="38267557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Pg. 7 (1-4) Answers Only</a:t>
            </a:r>
            <a:endParaRPr lang="en-US" dirty="0"/>
          </a:p>
        </p:txBody>
      </p:sp>
      <p:sp>
        <p:nvSpPr>
          <p:cNvPr id="3" name="Content Placeholder 2"/>
          <p:cNvSpPr>
            <a:spLocks noGrp="1"/>
          </p:cNvSpPr>
          <p:nvPr>
            <p:ph sz="quarter" idx="1"/>
          </p:nvPr>
        </p:nvSpPr>
        <p:spPr/>
        <p:txBody>
          <a:bodyPr>
            <a:normAutofit lnSpcReduction="10000"/>
          </a:bodyPr>
          <a:lstStyle/>
          <a:p>
            <a:pPr marL="514350" indent="-514350">
              <a:buFont typeface="+mj-lt"/>
              <a:buAutoNum type="arabicPeriod"/>
            </a:pPr>
            <a:r>
              <a:rPr lang="en-US" dirty="0" smtClean="0"/>
              <a:t>How do mental, social and physical habits help you in the driving task?</a:t>
            </a:r>
          </a:p>
          <a:p>
            <a:pPr marL="514350" indent="-514350">
              <a:buFont typeface="+mj-lt"/>
              <a:buAutoNum type="arabicPeriod"/>
            </a:pPr>
            <a:r>
              <a:rPr lang="en-US" dirty="0" smtClean="0"/>
              <a:t>Describe a driving situation where you might need to apply mental skills.</a:t>
            </a:r>
          </a:p>
          <a:p>
            <a:pPr marL="514350" indent="-514350">
              <a:buFont typeface="+mj-lt"/>
              <a:buAutoNum type="arabicPeriod"/>
            </a:pPr>
            <a:r>
              <a:rPr lang="en-US" dirty="0" smtClean="0"/>
              <a:t>Describe a driving situation where you might need to apply social skills.</a:t>
            </a:r>
          </a:p>
          <a:p>
            <a:pPr marL="514350" indent="-514350">
              <a:buFont typeface="+mj-lt"/>
              <a:buAutoNum type="arabicPeriod"/>
            </a:pPr>
            <a:r>
              <a:rPr lang="en-US" dirty="0" smtClean="0"/>
              <a:t>Explain how to use the IPDE process in the driving task.</a:t>
            </a:r>
          </a:p>
          <a:p>
            <a:pPr marL="0" indent="0">
              <a:buNone/>
            </a:pPr>
            <a:endParaRPr lang="en-US" dirty="0"/>
          </a:p>
          <a:p>
            <a:pPr marL="0" indent="0">
              <a:buNone/>
            </a:pPr>
            <a:r>
              <a:rPr lang="en-US" dirty="0" smtClean="0"/>
              <a:t>Read Chapter 1.3 and 1.4</a:t>
            </a:r>
          </a:p>
        </p:txBody>
      </p:sp>
    </p:spTree>
    <p:extLst>
      <p:ext uri="{BB962C8B-B14F-4D97-AF65-F5344CB8AC3E}">
        <p14:creationId xmlns:p14="http://schemas.microsoft.com/office/powerpoint/2010/main" val="170475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1.3</a:t>
            </a:r>
            <a:endParaRPr lang="en-US" dirty="0"/>
          </a:p>
        </p:txBody>
      </p:sp>
      <p:sp>
        <p:nvSpPr>
          <p:cNvPr id="3" name="Content Placeholder 2"/>
          <p:cNvSpPr>
            <a:spLocks noGrp="1"/>
          </p:cNvSpPr>
          <p:nvPr>
            <p:ph sz="quarter" idx="1"/>
          </p:nvPr>
        </p:nvSpPr>
        <p:spPr/>
        <p:txBody>
          <a:bodyPr/>
          <a:lstStyle/>
          <a:p>
            <a:r>
              <a:rPr lang="en-US" dirty="0" smtClean="0"/>
              <a:t>EQ: What costs do you think are associated with driving a car?</a:t>
            </a:r>
          </a:p>
          <a:p>
            <a:r>
              <a:rPr lang="en-US" dirty="0" smtClean="0"/>
              <a:t>Collision – crash, happens when a vehicle hits another object, whether the object is moving or not. Law says any driver in a collision must stop.</a:t>
            </a:r>
          </a:p>
          <a:p>
            <a:r>
              <a:rPr lang="en-US" dirty="0" smtClean="0"/>
              <a:t>Operating Cost – cost for fuel, oil, tires, etc.</a:t>
            </a:r>
          </a:p>
          <a:p>
            <a:r>
              <a:rPr lang="en-US" dirty="0" smtClean="0"/>
              <a:t>Fixed Cost – purchase of your car, licensing fees and your insurance.</a:t>
            </a:r>
            <a:endParaRPr lang="en-US" dirty="0"/>
          </a:p>
        </p:txBody>
      </p:sp>
    </p:spTree>
    <p:extLst>
      <p:ext uri="{BB962C8B-B14F-4D97-AF65-F5344CB8AC3E}">
        <p14:creationId xmlns:p14="http://schemas.microsoft.com/office/powerpoint/2010/main" val="2067811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1.4</a:t>
            </a:r>
            <a:endParaRPr lang="en-US" dirty="0"/>
          </a:p>
        </p:txBody>
      </p:sp>
      <p:sp>
        <p:nvSpPr>
          <p:cNvPr id="3" name="Content Placeholder 2"/>
          <p:cNvSpPr>
            <a:spLocks noGrp="1"/>
          </p:cNvSpPr>
          <p:nvPr>
            <p:ph sz="quarter" idx="1"/>
          </p:nvPr>
        </p:nvSpPr>
        <p:spPr/>
        <p:txBody>
          <a:bodyPr/>
          <a:lstStyle/>
          <a:p>
            <a:r>
              <a:rPr lang="en-US" dirty="0"/>
              <a:t>EQ: “43% of teenage motor vehicle deaths are between 9:00 pm and 6:00 am.” Why do you think this is true</a:t>
            </a:r>
            <a:r>
              <a:rPr lang="en-US" dirty="0" smtClean="0"/>
              <a:t>?</a:t>
            </a:r>
          </a:p>
          <a:p>
            <a:r>
              <a:rPr lang="en-US" dirty="0" smtClean="0"/>
              <a:t>Graduated Driver Licensing Program – requires young drivers to progress through a series of steps to reach the level </a:t>
            </a:r>
            <a:r>
              <a:rPr lang="en-US" smtClean="0"/>
              <a:t>of full-privilege driver.</a:t>
            </a:r>
            <a:endParaRPr lang="en-US" dirty="0"/>
          </a:p>
          <a:p>
            <a:pPr marL="0" indent="0">
              <a:buNone/>
            </a:pPr>
            <a:endParaRPr lang="en-US" dirty="0"/>
          </a:p>
        </p:txBody>
      </p:sp>
    </p:spTree>
    <p:extLst>
      <p:ext uri="{BB962C8B-B14F-4D97-AF65-F5344CB8AC3E}">
        <p14:creationId xmlns:p14="http://schemas.microsoft.com/office/powerpoint/2010/main" val="42615096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1.3</a:t>
            </a:r>
            <a:endParaRPr lang="en-US" dirty="0"/>
          </a:p>
        </p:txBody>
      </p:sp>
      <p:sp>
        <p:nvSpPr>
          <p:cNvPr id="3" name="Content Placeholder 2"/>
          <p:cNvSpPr>
            <a:spLocks noGrp="1"/>
          </p:cNvSpPr>
          <p:nvPr>
            <p:ph sz="quarter" idx="1"/>
          </p:nvPr>
        </p:nvSpPr>
        <p:spPr/>
        <p:txBody>
          <a:bodyPr/>
          <a:lstStyle/>
          <a:p>
            <a:r>
              <a:rPr lang="en-US" dirty="0" smtClean="0"/>
              <a:t>The leading cause of death among young people is motor vehicle collisions</a:t>
            </a:r>
          </a:p>
          <a:p>
            <a:r>
              <a:rPr lang="en-US" dirty="0" smtClean="0"/>
              <a:t>Driver error (mistakes) are the most common cause of most vehicle collisions</a:t>
            </a:r>
          </a:p>
          <a:p>
            <a:r>
              <a:rPr lang="en-US" dirty="0" smtClean="0"/>
              <a:t>Most collisions have several causes: should have braked, accelerated, steered differently, etc.</a:t>
            </a:r>
          </a:p>
          <a:p>
            <a:r>
              <a:rPr lang="en-US" dirty="0" smtClean="0"/>
              <a:t>Most states have laws requiring drivers to be financially responsible so drivers can pay for property damage and injuries they may cause to other people</a:t>
            </a:r>
          </a:p>
        </p:txBody>
      </p:sp>
    </p:spTree>
    <p:extLst>
      <p:ext uri="{BB962C8B-B14F-4D97-AF65-F5344CB8AC3E}">
        <p14:creationId xmlns:p14="http://schemas.microsoft.com/office/powerpoint/2010/main" val="3880368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Burning fuel affects the environment because it gives off Carbon Monoxide</a:t>
            </a:r>
          </a:p>
          <a:p>
            <a:r>
              <a:rPr lang="en-US" dirty="0" smtClean="0"/>
              <a:t>If you refuse to take a state administered alcohol test, you will lose your license for one year for each refusal according to the implied consent law</a:t>
            </a:r>
            <a:endParaRPr lang="en-US" dirty="0"/>
          </a:p>
        </p:txBody>
      </p:sp>
    </p:spTree>
    <p:extLst>
      <p:ext uri="{BB962C8B-B14F-4D97-AF65-F5344CB8AC3E}">
        <p14:creationId xmlns:p14="http://schemas.microsoft.com/office/powerpoint/2010/main" val="1684590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sz="quarter" idx="1"/>
          </p:nvPr>
        </p:nvSpPr>
        <p:spPr/>
        <p:txBody>
          <a:bodyPr/>
          <a:lstStyle/>
          <a:p>
            <a:r>
              <a:rPr lang="en-US" dirty="0" smtClean="0"/>
              <a:t>With a partner</a:t>
            </a:r>
          </a:p>
          <a:p>
            <a:pPr lvl="1"/>
            <a:r>
              <a:rPr lang="en-US" dirty="0" smtClean="0"/>
              <a:t>Read Lesson Summaries on Pg. 15</a:t>
            </a:r>
          </a:p>
          <a:p>
            <a:pPr lvl="1"/>
            <a:r>
              <a:rPr lang="en-US" dirty="0" smtClean="0"/>
              <a:t>Do Chapter Vocabulary (Answers only) on Pg. 15</a:t>
            </a:r>
          </a:p>
          <a:p>
            <a:pPr lvl="1"/>
            <a:r>
              <a:rPr lang="en-US" dirty="0" smtClean="0"/>
              <a:t>Do Preparing for the Test (Answers only) on Pg. 17</a:t>
            </a:r>
          </a:p>
          <a:p>
            <a:r>
              <a:rPr lang="en-US" dirty="0" smtClean="0"/>
              <a:t>Check for correct answers</a:t>
            </a:r>
          </a:p>
          <a:p>
            <a:r>
              <a:rPr lang="en-US" dirty="0" smtClean="0"/>
              <a:t>Test Tomorrow over all of Chapter 1</a:t>
            </a:r>
            <a:endParaRPr lang="en-US" dirty="0"/>
          </a:p>
        </p:txBody>
      </p:sp>
    </p:spTree>
    <p:extLst>
      <p:ext uri="{BB962C8B-B14F-4D97-AF65-F5344CB8AC3E}">
        <p14:creationId xmlns:p14="http://schemas.microsoft.com/office/powerpoint/2010/main" val="2334294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Chapter 1.1</a:t>
            </a:r>
            <a:endParaRPr lang="en-US" dirty="0"/>
          </a:p>
        </p:txBody>
      </p:sp>
      <p:sp>
        <p:nvSpPr>
          <p:cNvPr id="3" name="Content Placeholder 2"/>
          <p:cNvSpPr>
            <a:spLocks noGrp="1"/>
          </p:cNvSpPr>
          <p:nvPr>
            <p:ph sz="quarter" idx="1"/>
          </p:nvPr>
        </p:nvSpPr>
        <p:spPr/>
        <p:txBody>
          <a:bodyPr/>
          <a:lstStyle/>
          <a:p>
            <a:r>
              <a:rPr lang="en-US" dirty="0" smtClean="0"/>
              <a:t>EQ: What are some laws and regulations that are meant to keep drivers and pedestrians safe on the road?</a:t>
            </a:r>
          </a:p>
          <a:p>
            <a:r>
              <a:rPr lang="en-US" dirty="0" smtClean="0"/>
              <a:t>Risk – the chance of injuring people or causing damage</a:t>
            </a:r>
          </a:p>
          <a:p>
            <a:r>
              <a:rPr lang="en-US" dirty="0" smtClean="0"/>
              <a:t>Highway Transportation System – a system designed to move people and cargo from one place to another</a:t>
            </a:r>
          </a:p>
          <a:p>
            <a:r>
              <a:rPr lang="en-US" dirty="0" smtClean="0"/>
              <a:t>Roadway User – People who use the highway transportation system</a:t>
            </a:r>
            <a:endParaRPr lang="en-US" dirty="0"/>
          </a:p>
        </p:txBody>
      </p:sp>
    </p:spTree>
    <p:extLst>
      <p:ext uri="{BB962C8B-B14F-4D97-AF65-F5344CB8AC3E}">
        <p14:creationId xmlns:p14="http://schemas.microsoft.com/office/powerpoint/2010/main" val="3749832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1.1</a:t>
            </a:r>
            <a:endParaRPr lang="en-US" dirty="0"/>
          </a:p>
        </p:txBody>
      </p:sp>
      <p:sp>
        <p:nvSpPr>
          <p:cNvPr id="3" name="Content Placeholder 2"/>
          <p:cNvSpPr>
            <a:spLocks noGrp="1"/>
          </p:cNvSpPr>
          <p:nvPr>
            <p:ph sz="quarter" idx="1"/>
          </p:nvPr>
        </p:nvSpPr>
        <p:spPr/>
        <p:txBody>
          <a:bodyPr/>
          <a:lstStyle/>
          <a:p>
            <a:r>
              <a:rPr lang="en-US" dirty="0" smtClean="0"/>
              <a:t>The key to becoming a safe driver is to learn about the risks of driving and how to manage them.</a:t>
            </a:r>
          </a:p>
          <a:p>
            <a:r>
              <a:rPr lang="en-US" dirty="0" smtClean="0"/>
              <a:t>A safe driver is responsible for: passengers, other roadway users and self.</a:t>
            </a:r>
          </a:p>
          <a:p>
            <a:r>
              <a:rPr lang="en-US" dirty="0" smtClean="0"/>
              <a:t>The primary purpose of the highway transportation system (HTS) is to move people and cargo safely and efficiently.</a:t>
            </a:r>
          </a:p>
          <a:p>
            <a:r>
              <a:rPr lang="en-US" dirty="0" smtClean="0"/>
              <a:t>People who use the HTS by walking, driving or riding are called roadway users.</a:t>
            </a:r>
          </a:p>
          <a:p>
            <a:endParaRPr lang="en-US" dirty="0"/>
          </a:p>
        </p:txBody>
      </p:sp>
    </p:spTree>
    <p:extLst>
      <p:ext uri="{BB962C8B-B14F-4D97-AF65-F5344CB8AC3E}">
        <p14:creationId xmlns:p14="http://schemas.microsoft.com/office/powerpoint/2010/main" val="2068543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1.1</a:t>
            </a:r>
            <a:endParaRPr lang="en-US" dirty="0"/>
          </a:p>
        </p:txBody>
      </p:sp>
      <p:sp>
        <p:nvSpPr>
          <p:cNvPr id="3" name="Content Placeholder 2"/>
          <p:cNvSpPr>
            <a:spLocks noGrp="1"/>
          </p:cNvSpPr>
          <p:nvPr>
            <p:ph sz="quarter" idx="1"/>
          </p:nvPr>
        </p:nvSpPr>
        <p:spPr/>
        <p:txBody>
          <a:bodyPr/>
          <a:lstStyle/>
          <a:p>
            <a:r>
              <a:rPr lang="en-US" dirty="0" smtClean="0"/>
              <a:t>Vehicles – range from mopeds to tractor trailers</a:t>
            </a:r>
          </a:p>
          <a:p>
            <a:pPr lvl="1"/>
            <a:r>
              <a:rPr lang="en-US" dirty="0" smtClean="0"/>
              <a:t>You must learn how to share the roads with other vehicles</a:t>
            </a:r>
            <a:endParaRPr lang="en-US" dirty="0"/>
          </a:p>
          <a:p>
            <a:r>
              <a:rPr lang="en-US" dirty="0" smtClean="0"/>
              <a:t>Roadways – a skillful driver is alert to the different driving situations and know how to react to each one</a:t>
            </a:r>
          </a:p>
          <a:p>
            <a:r>
              <a:rPr lang="en-US" dirty="0" smtClean="0"/>
              <a:t>The most important element in the regulation of HTS is the driver who obeys the traffic laws.</a:t>
            </a:r>
          </a:p>
          <a:p>
            <a:r>
              <a:rPr lang="en-US" dirty="0" smtClean="0"/>
              <a:t>Federal, state and local government agencies work together to regulate HTS</a:t>
            </a:r>
          </a:p>
          <a:p>
            <a:r>
              <a:rPr lang="en-US" dirty="0" smtClean="0"/>
              <a:t>National Highway Safety Act is safety guidelines established by the federal government</a:t>
            </a:r>
          </a:p>
        </p:txBody>
      </p:sp>
    </p:spTree>
    <p:extLst>
      <p:ext uri="{BB962C8B-B14F-4D97-AF65-F5344CB8AC3E}">
        <p14:creationId xmlns:p14="http://schemas.microsoft.com/office/powerpoint/2010/main" val="2234036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1.1</a:t>
            </a:r>
            <a:endParaRPr lang="en-US" dirty="0"/>
          </a:p>
        </p:txBody>
      </p:sp>
      <p:sp>
        <p:nvSpPr>
          <p:cNvPr id="3" name="Content Placeholder 2"/>
          <p:cNvSpPr>
            <a:spLocks noGrp="1"/>
          </p:cNvSpPr>
          <p:nvPr>
            <p:ph sz="quarter" idx="1"/>
          </p:nvPr>
        </p:nvSpPr>
        <p:spPr/>
        <p:txBody>
          <a:bodyPr/>
          <a:lstStyle/>
          <a:p>
            <a:r>
              <a:rPr lang="en-US" dirty="0" smtClean="0"/>
              <a:t>Driving Task – all the skilled actions a driver must take to drive a vehicle safely</a:t>
            </a:r>
          </a:p>
          <a:p>
            <a:r>
              <a:rPr lang="en-US" dirty="0" smtClean="0"/>
              <a:t>National Traffic and Motor Vehicle Safety Act – is a law that requires auto makers to include certain safety features in each vehicle</a:t>
            </a:r>
            <a:endParaRPr lang="en-US" dirty="0"/>
          </a:p>
        </p:txBody>
      </p:sp>
    </p:spTree>
    <p:extLst>
      <p:ext uri="{BB962C8B-B14F-4D97-AF65-F5344CB8AC3E}">
        <p14:creationId xmlns:p14="http://schemas.microsoft.com/office/powerpoint/2010/main" val="1281164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Pg. 5 (1-4) Answers Only</a:t>
            </a:r>
            <a:endParaRPr lang="en-US" dirty="0"/>
          </a:p>
        </p:txBody>
      </p:sp>
      <p:sp>
        <p:nvSpPr>
          <p:cNvPr id="3" name="Content Placeholder 2"/>
          <p:cNvSpPr>
            <a:spLocks noGrp="1"/>
          </p:cNvSpPr>
          <p:nvPr>
            <p:ph sz="quarter" idx="1"/>
          </p:nvPr>
        </p:nvSpPr>
        <p:spPr/>
        <p:txBody>
          <a:bodyPr>
            <a:normAutofit lnSpcReduction="10000"/>
          </a:bodyPr>
          <a:lstStyle/>
          <a:p>
            <a:pPr marL="514350" indent="-514350">
              <a:buFont typeface="+mj-lt"/>
              <a:buAutoNum type="arabicPeriod"/>
            </a:pPr>
            <a:r>
              <a:rPr lang="en-US" dirty="0" smtClean="0"/>
              <a:t>List the parts and purpose of the HTS.</a:t>
            </a:r>
          </a:p>
          <a:p>
            <a:pPr marL="514350" indent="-514350">
              <a:buFont typeface="+mj-lt"/>
              <a:buAutoNum type="arabicPeriod"/>
            </a:pPr>
            <a:r>
              <a:rPr lang="en-US" dirty="0" smtClean="0"/>
              <a:t>Explain how the HTS is regulated.</a:t>
            </a:r>
          </a:p>
          <a:p>
            <a:pPr marL="514350" indent="-514350">
              <a:buFont typeface="+mj-lt"/>
              <a:buAutoNum type="arabicPeriod"/>
            </a:pPr>
            <a:r>
              <a:rPr lang="en-US" dirty="0" smtClean="0"/>
              <a:t>Describe the purpose of the National Highway Safety Act and how it affects states and local governments.</a:t>
            </a:r>
          </a:p>
          <a:p>
            <a:pPr marL="514350" indent="-514350">
              <a:buFont typeface="+mj-lt"/>
              <a:buAutoNum type="arabicPeriod"/>
            </a:pPr>
            <a:r>
              <a:rPr lang="en-US" dirty="0" smtClean="0"/>
              <a:t>Explain the purpose of the National Traffic and Motor Vehicle Safety Act and how it helps keep drivers and passengers safe.</a:t>
            </a:r>
          </a:p>
          <a:p>
            <a:pPr marL="0" indent="0">
              <a:buNone/>
            </a:pPr>
            <a:endParaRPr lang="en-US" dirty="0"/>
          </a:p>
          <a:p>
            <a:pPr marL="0" indent="0">
              <a:buNone/>
            </a:pPr>
            <a:r>
              <a:rPr lang="en-US" dirty="0" smtClean="0"/>
              <a:t>Read Chapter 1.2</a:t>
            </a:r>
            <a:endParaRPr lang="en-US" dirty="0"/>
          </a:p>
        </p:txBody>
      </p:sp>
    </p:spTree>
    <p:extLst>
      <p:ext uri="{BB962C8B-B14F-4D97-AF65-F5344CB8AC3E}">
        <p14:creationId xmlns:p14="http://schemas.microsoft.com/office/powerpoint/2010/main" val="1701556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1.2</a:t>
            </a:r>
            <a:endParaRPr lang="en-US" dirty="0"/>
          </a:p>
        </p:txBody>
      </p:sp>
      <p:sp>
        <p:nvSpPr>
          <p:cNvPr id="3" name="Content Placeholder 2"/>
          <p:cNvSpPr>
            <a:spLocks noGrp="1"/>
          </p:cNvSpPr>
          <p:nvPr>
            <p:ph sz="quarter" idx="1"/>
          </p:nvPr>
        </p:nvSpPr>
        <p:spPr/>
        <p:txBody>
          <a:bodyPr/>
          <a:lstStyle/>
          <a:p>
            <a:r>
              <a:rPr lang="en-US" dirty="0" smtClean="0"/>
              <a:t>EQ: What are some common interactions among drivers?</a:t>
            </a:r>
          </a:p>
          <a:p>
            <a:r>
              <a:rPr lang="en-US" dirty="0" smtClean="0"/>
              <a:t>IPDE process – Identify, Predict, Decide, Execute</a:t>
            </a:r>
          </a:p>
          <a:p>
            <a:r>
              <a:rPr lang="en-US" dirty="0" smtClean="0"/>
              <a:t>Zone Control System – managing space around your car</a:t>
            </a:r>
          </a:p>
          <a:p>
            <a:r>
              <a:rPr lang="en-US" dirty="0" smtClean="0"/>
              <a:t>Low risk driving – you will constantly monitor other vehicles and roadway users around you, and you will not assume other will do what you think they should do.  This enables you to avoid hazards.</a:t>
            </a:r>
            <a:endParaRPr lang="en-US" dirty="0"/>
          </a:p>
        </p:txBody>
      </p:sp>
    </p:spTree>
    <p:extLst>
      <p:ext uri="{BB962C8B-B14F-4D97-AF65-F5344CB8AC3E}">
        <p14:creationId xmlns:p14="http://schemas.microsoft.com/office/powerpoint/2010/main" val="362848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1.2</a:t>
            </a:r>
            <a:endParaRPr lang="en-US" dirty="0"/>
          </a:p>
        </p:txBody>
      </p:sp>
      <p:sp>
        <p:nvSpPr>
          <p:cNvPr id="3" name="Content Placeholder 2"/>
          <p:cNvSpPr>
            <a:spLocks noGrp="1"/>
          </p:cNvSpPr>
          <p:nvPr>
            <p:ph sz="quarter" idx="1"/>
          </p:nvPr>
        </p:nvSpPr>
        <p:spPr/>
        <p:txBody>
          <a:bodyPr/>
          <a:lstStyle/>
          <a:p>
            <a:r>
              <a:rPr lang="en-US" dirty="0" smtClean="0"/>
              <a:t>In order to perform the driving task with low risk, you must:</a:t>
            </a:r>
          </a:p>
          <a:p>
            <a:pPr lvl="1"/>
            <a:r>
              <a:rPr lang="en-US" dirty="0" smtClean="0"/>
              <a:t>Use knowledge and visual skills</a:t>
            </a:r>
          </a:p>
          <a:p>
            <a:pPr lvl="1"/>
            <a:r>
              <a:rPr lang="en-US" dirty="0" smtClean="0"/>
              <a:t>Judging speed, time and space</a:t>
            </a:r>
          </a:p>
          <a:p>
            <a:pPr lvl="1"/>
            <a:r>
              <a:rPr lang="en-US" dirty="0" smtClean="0"/>
              <a:t>Anticipate how your car will respond under ordinary and emergency conditions</a:t>
            </a:r>
          </a:p>
          <a:p>
            <a:pPr lvl="1"/>
            <a:r>
              <a:rPr lang="en-US" dirty="0" smtClean="0"/>
              <a:t>Decision Making is the most important thing in safe driving</a:t>
            </a:r>
            <a:endParaRPr lang="en-US" dirty="0"/>
          </a:p>
        </p:txBody>
      </p:sp>
    </p:spTree>
    <p:extLst>
      <p:ext uri="{BB962C8B-B14F-4D97-AF65-F5344CB8AC3E}">
        <p14:creationId xmlns:p14="http://schemas.microsoft.com/office/powerpoint/2010/main" val="1387875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1.2</a:t>
            </a:r>
            <a:endParaRPr lang="en-US" dirty="0"/>
          </a:p>
        </p:txBody>
      </p:sp>
      <p:sp>
        <p:nvSpPr>
          <p:cNvPr id="3" name="Content Placeholder 2"/>
          <p:cNvSpPr>
            <a:spLocks noGrp="1"/>
          </p:cNvSpPr>
          <p:nvPr>
            <p:ph sz="quarter" idx="1"/>
          </p:nvPr>
        </p:nvSpPr>
        <p:spPr/>
        <p:txBody>
          <a:bodyPr/>
          <a:lstStyle/>
          <a:p>
            <a:r>
              <a:rPr lang="en-US" dirty="0" smtClean="0"/>
              <a:t>IPDE Process</a:t>
            </a:r>
          </a:p>
          <a:p>
            <a:pPr lvl="1"/>
            <a:r>
              <a:rPr lang="en-US" dirty="0" smtClean="0"/>
              <a:t>Identify – look ahead and locate hazards</a:t>
            </a:r>
          </a:p>
          <a:p>
            <a:pPr lvl="1"/>
            <a:r>
              <a:rPr lang="en-US" dirty="0" smtClean="0"/>
              <a:t>Predict – you judge or foresee where a possible conflict may occur</a:t>
            </a:r>
          </a:p>
          <a:p>
            <a:pPr lvl="1"/>
            <a:r>
              <a:rPr lang="en-US" dirty="0" smtClean="0"/>
              <a:t>Decide – make your decision on what action you will take in order to be a safe or low risk driver</a:t>
            </a:r>
          </a:p>
          <a:p>
            <a:pPr lvl="1"/>
            <a:r>
              <a:rPr lang="en-US" dirty="0" smtClean="0"/>
              <a:t>Execute – performing the action, such as accelerating or braking in order to avoid a collision </a:t>
            </a:r>
            <a:endParaRPr lang="en-US" dirty="0"/>
          </a:p>
        </p:txBody>
      </p:sp>
    </p:spTree>
    <p:extLst>
      <p:ext uri="{BB962C8B-B14F-4D97-AF65-F5344CB8AC3E}">
        <p14:creationId xmlns:p14="http://schemas.microsoft.com/office/powerpoint/2010/main" val="258803931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262</TotalTime>
  <Words>855</Words>
  <Application>Microsoft Office PowerPoint</Application>
  <PresentationFormat>On-screen Show (4:3)</PresentationFormat>
  <Paragraphs>75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Civic</vt:lpstr>
      <vt:lpstr>Chapter 1</vt:lpstr>
      <vt:lpstr>Chapter 1.1</vt:lpstr>
      <vt:lpstr>Chapter 1.1</vt:lpstr>
      <vt:lpstr>Chapter 1.1</vt:lpstr>
      <vt:lpstr>Chapter 1.1</vt:lpstr>
      <vt:lpstr>Pg. 5 (1-4) Answers Only</vt:lpstr>
      <vt:lpstr>Chapter 1.2</vt:lpstr>
      <vt:lpstr>Chapter 1.2</vt:lpstr>
      <vt:lpstr>Chapter 1.2</vt:lpstr>
      <vt:lpstr>Pg. 7 (1-4) Answers Only</vt:lpstr>
      <vt:lpstr>Chapter 1.3</vt:lpstr>
      <vt:lpstr>Chapter 1.4</vt:lpstr>
      <vt:lpstr>Chapter 1.3</vt:lpstr>
      <vt:lpstr>PowerPoint Presentation</vt:lpstr>
      <vt:lpstr>Review</vt:lpstr>
    </vt:vector>
  </TitlesOfParts>
  <Company>Thomas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Chad Parkerson</dc:creator>
  <cp:lastModifiedBy>Chad Parkerson</cp:lastModifiedBy>
  <cp:revision>8</cp:revision>
  <dcterms:created xsi:type="dcterms:W3CDTF">2012-10-28T23:49:17Z</dcterms:created>
  <dcterms:modified xsi:type="dcterms:W3CDTF">2013-01-07T14:53:08Z</dcterms:modified>
</cp:coreProperties>
</file>