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8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4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9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2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9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1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3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58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0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2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07093-E126-4973-8445-A8816C9ABECB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9D44F-3946-4EC1-8A05-3D90FF30FB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4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Benchmark 2 Study Guide Answers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15. </a:t>
            </a:r>
            <a:r>
              <a:rPr lang="en-US" sz="3400" b="1" u="sng" dirty="0" smtClean="0">
                <a:solidFill>
                  <a:srgbClr val="0070C0"/>
                </a:solidFill>
              </a:rPr>
              <a:t>William</a:t>
            </a:r>
            <a:r>
              <a:rPr lang="en-US" sz="3400" dirty="0" smtClean="0"/>
              <a:t> </a:t>
            </a:r>
            <a:r>
              <a:rPr lang="en-US" sz="3400" b="1" u="sng" dirty="0" smtClean="0">
                <a:solidFill>
                  <a:srgbClr val="0070C0"/>
                </a:solidFill>
              </a:rPr>
              <a:t>McKinley-</a:t>
            </a:r>
            <a:r>
              <a:rPr lang="en-US" sz="3400" dirty="0" smtClean="0"/>
              <a:t> He was the president during the </a:t>
            </a:r>
            <a:r>
              <a:rPr lang="en-US" sz="3400" b="1" u="sng" dirty="0" smtClean="0">
                <a:solidFill>
                  <a:srgbClr val="0070C0"/>
                </a:solidFill>
              </a:rPr>
              <a:t>Spanish</a:t>
            </a:r>
            <a:r>
              <a:rPr lang="en-US" sz="3400" dirty="0" smtClean="0"/>
              <a:t> </a:t>
            </a:r>
            <a:r>
              <a:rPr lang="en-US" sz="3400" b="1" u="sng" dirty="0" smtClean="0">
                <a:solidFill>
                  <a:srgbClr val="0070C0"/>
                </a:solidFill>
              </a:rPr>
              <a:t>American war</a:t>
            </a:r>
            <a:r>
              <a:rPr lang="en-US" sz="3400" dirty="0" smtClean="0"/>
              <a:t>. He wanted to expand America’s role as a “power house”. </a:t>
            </a:r>
            <a:r>
              <a:rPr lang="en-US" sz="3400" b="1" dirty="0" smtClean="0"/>
              <a:t>Contribution</a:t>
            </a:r>
            <a:r>
              <a:rPr lang="en-US" sz="3400" dirty="0" smtClean="0"/>
              <a:t>: America’s win over Spain proved that America’s military was </a:t>
            </a:r>
            <a:r>
              <a:rPr lang="en-US" sz="3400" b="1" u="sng" dirty="0" smtClean="0">
                <a:solidFill>
                  <a:srgbClr val="0070C0"/>
                </a:solidFill>
              </a:rPr>
              <a:t>superior</a:t>
            </a:r>
            <a:r>
              <a:rPr lang="en-US" sz="3400" dirty="0" smtClean="0"/>
              <a:t>. </a:t>
            </a:r>
          </a:p>
          <a:p>
            <a:pPr marL="0" indent="0">
              <a:buNone/>
            </a:pPr>
            <a:r>
              <a:rPr lang="en-US" sz="3400" dirty="0" smtClean="0"/>
              <a:t>16. </a:t>
            </a:r>
            <a:r>
              <a:rPr lang="en-US" sz="3400" b="1" u="sng" dirty="0" smtClean="0">
                <a:solidFill>
                  <a:srgbClr val="0070C0"/>
                </a:solidFill>
              </a:rPr>
              <a:t>Theodore Roosevelt</a:t>
            </a:r>
            <a:r>
              <a:rPr lang="en-US" sz="3400" dirty="0" smtClean="0"/>
              <a:t>: He became the President in 1901. He was the leader of the military group named the </a:t>
            </a:r>
            <a:r>
              <a:rPr lang="en-US" sz="3400" b="1" u="sng" dirty="0" smtClean="0">
                <a:solidFill>
                  <a:srgbClr val="0070C0"/>
                </a:solidFill>
              </a:rPr>
              <a:t>Rough Riders</a:t>
            </a:r>
            <a:r>
              <a:rPr lang="en-US" sz="3400" dirty="0" smtClean="0"/>
              <a:t>. </a:t>
            </a:r>
            <a:r>
              <a:rPr lang="en-US" sz="3400" b="1" dirty="0" smtClean="0"/>
              <a:t>Contribution</a:t>
            </a:r>
            <a:r>
              <a:rPr lang="en-US" sz="3400" dirty="0" smtClean="0"/>
              <a:t>: He increased </a:t>
            </a:r>
            <a:r>
              <a:rPr lang="en-US" sz="3400" b="1" u="sng" dirty="0" smtClean="0">
                <a:solidFill>
                  <a:srgbClr val="0070C0"/>
                </a:solidFill>
              </a:rPr>
              <a:t>trade</a:t>
            </a:r>
            <a:r>
              <a:rPr lang="en-US" sz="3400" dirty="0" smtClean="0"/>
              <a:t> between America and other countries by building the </a:t>
            </a:r>
            <a:r>
              <a:rPr lang="en-US" sz="3400" b="1" u="sng" dirty="0" smtClean="0">
                <a:solidFill>
                  <a:srgbClr val="0070C0"/>
                </a:solidFill>
              </a:rPr>
              <a:t>Panama</a:t>
            </a:r>
            <a:r>
              <a:rPr lang="en-US" sz="3400" dirty="0" smtClean="0"/>
              <a:t> Canal. It connected the Atlantic and Pacific Oceans and decrease travel time for ships carrying goods. </a:t>
            </a:r>
          </a:p>
          <a:p>
            <a:pPr marL="0" indent="0">
              <a:buNone/>
            </a:pPr>
            <a:r>
              <a:rPr lang="en-US" sz="3400" dirty="0" smtClean="0"/>
              <a:t>17. </a:t>
            </a:r>
            <a:r>
              <a:rPr lang="en-US" sz="3400" b="1" u="sng" dirty="0" smtClean="0">
                <a:solidFill>
                  <a:srgbClr val="0070C0"/>
                </a:solidFill>
              </a:rPr>
              <a:t>Black Cowboys- </a:t>
            </a:r>
            <a:r>
              <a:rPr lang="en-US" sz="3400" dirty="0" smtClean="0"/>
              <a:t>This group of </a:t>
            </a:r>
            <a:r>
              <a:rPr lang="en-US" sz="3400" b="1" u="sng" dirty="0" smtClean="0">
                <a:solidFill>
                  <a:srgbClr val="0070C0"/>
                </a:solidFill>
              </a:rPr>
              <a:t>African</a:t>
            </a:r>
            <a:r>
              <a:rPr lang="en-US" sz="3400" dirty="0" smtClean="0"/>
              <a:t> American men raised and drove cattle along the cattle trails out west. </a:t>
            </a:r>
            <a:r>
              <a:rPr lang="en-US" sz="3400" b="1" dirty="0" smtClean="0"/>
              <a:t>Contribution</a:t>
            </a:r>
            <a:r>
              <a:rPr lang="en-US" sz="3400" dirty="0" smtClean="0"/>
              <a:t>: they helped supply the Eastern U.S. with beef. When the railroads were expanded, and more train stations were built in the west, the need for cowboys and long cattle drives </a:t>
            </a:r>
            <a:r>
              <a:rPr lang="en-US" sz="3400" b="1" u="sng" dirty="0" smtClean="0">
                <a:solidFill>
                  <a:srgbClr val="0070C0"/>
                </a:solidFill>
              </a:rPr>
              <a:t>ended</a:t>
            </a:r>
            <a:r>
              <a:rPr lang="en-US" sz="3400" dirty="0" smtClean="0"/>
              <a:t>. </a:t>
            </a:r>
          </a:p>
          <a:p>
            <a:pPr marL="0" indent="0">
              <a:buNone/>
            </a:pPr>
            <a:r>
              <a:rPr lang="en-US" sz="3400" dirty="0" smtClean="0"/>
              <a:t>18. Cattle Trails- Most cattle trails began in </a:t>
            </a:r>
            <a:r>
              <a:rPr lang="en-US" sz="3400" b="1" u="sng" dirty="0" smtClean="0">
                <a:solidFill>
                  <a:srgbClr val="0070C0"/>
                </a:solidFill>
              </a:rPr>
              <a:t>Texas</a:t>
            </a:r>
            <a:r>
              <a:rPr lang="en-US" sz="3400" dirty="0" smtClean="0"/>
              <a:t>, ran North through Oklahoma, and into </a:t>
            </a:r>
            <a:r>
              <a:rPr lang="en-US" sz="3400" b="1" u="sng" dirty="0" smtClean="0">
                <a:solidFill>
                  <a:srgbClr val="0070C0"/>
                </a:solidFill>
              </a:rPr>
              <a:t>Kansas</a:t>
            </a:r>
            <a:r>
              <a:rPr lang="en-US" sz="3400" dirty="0" smtClean="0"/>
              <a:t>. They were long paths that </a:t>
            </a:r>
            <a:r>
              <a:rPr lang="en-US" sz="3400" b="1" u="sng" dirty="0" smtClean="0">
                <a:solidFill>
                  <a:srgbClr val="0070C0"/>
                </a:solidFill>
              </a:rPr>
              <a:t>black cowboys </a:t>
            </a:r>
            <a:r>
              <a:rPr lang="en-US" sz="3400" dirty="0" smtClean="0"/>
              <a:t>used to drive cattle to the nearest train station where the cows were shipped East. *</a:t>
            </a:r>
            <a:r>
              <a:rPr lang="en-US" sz="3400" b="1" dirty="0" smtClean="0"/>
              <a:t>Chisholm Trail- </a:t>
            </a:r>
            <a:r>
              <a:rPr lang="en-US" sz="3400" dirty="0" smtClean="0"/>
              <a:t>Began in Texas * </a:t>
            </a:r>
            <a:r>
              <a:rPr lang="en-US" sz="3400" b="1" dirty="0" smtClean="0"/>
              <a:t>Great Western Cattle Trail</a:t>
            </a:r>
            <a:r>
              <a:rPr lang="en-US" sz="3400" dirty="0" smtClean="0"/>
              <a:t>- Began in Texas and ended in </a:t>
            </a:r>
            <a:r>
              <a:rPr lang="en-US" sz="3400" b="1" u="sng" smtClean="0">
                <a:solidFill>
                  <a:srgbClr val="0070C0"/>
                </a:solidFill>
              </a:rPr>
              <a:t>Dakota Territories</a:t>
            </a:r>
            <a:r>
              <a:rPr lang="en-US" sz="3400" smtClean="0"/>
              <a:t>. 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51116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19. </a:t>
            </a:r>
            <a:r>
              <a:rPr lang="en-US" b="1" u="sng" dirty="0" smtClean="0">
                <a:solidFill>
                  <a:srgbClr val="0070C0"/>
                </a:solidFill>
              </a:rPr>
              <a:t>Specialization-</a:t>
            </a:r>
            <a:r>
              <a:rPr lang="en-US" dirty="0" smtClean="0"/>
              <a:t> when someone works in only </a:t>
            </a:r>
            <a:r>
              <a:rPr lang="en-US" b="1" u="sng" dirty="0" smtClean="0"/>
              <a:t>one</a:t>
            </a:r>
            <a:r>
              <a:rPr lang="en-US" dirty="0" smtClean="0"/>
              <a:t> area; they become and </a:t>
            </a:r>
            <a:r>
              <a:rPr lang="en-US" b="1" u="sng" dirty="0" smtClean="0">
                <a:solidFill>
                  <a:srgbClr val="0070C0"/>
                </a:solidFill>
              </a:rPr>
              <a:t>expert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20. </a:t>
            </a:r>
            <a:r>
              <a:rPr lang="en-US" b="1" u="sng" dirty="0" smtClean="0">
                <a:solidFill>
                  <a:srgbClr val="0070C0"/>
                </a:solidFill>
              </a:rPr>
              <a:t>Producer-</a:t>
            </a:r>
            <a:r>
              <a:rPr lang="en-US" dirty="0" smtClean="0"/>
              <a:t> a person who </a:t>
            </a:r>
            <a:r>
              <a:rPr lang="en-US" b="1" u="sng" dirty="0" smtClean="0"/>
              <a:t>SELLS</a:t>
            </a:r>
            <a:r>
              <a:rPr lang="en-US" dirty="0" smtClean="0"/>
              <a:t> goods and services.</a:t>
            </a:r>
          </a:p>
          <a:p>
            <a:pPr marL="0" indent="0">
              <a:buNone/>
            </a:pPr>
            <a:r>
              <a:rPr lang="en-US" dirty="0" smtClean="0"/>
              <a:t>21. </a:t>
            </a:r>
            <a:r>
              <a:rPr lang="en-US" b="1" u="sng" dirty="0" smtClean="0">
                <a:solidFill>
                  <a:srgbClr val="0070C0"/>
                </a:solidFill>
              </a:rPr>
              <a:t>income-</a:t>
            </a:r>
            <a:r>
              <a:rPr lang="en-US" dirty="0" smtClean="0"/>
              <a:t> the money you make; the </a:t>
            </a:r>
            <a:r>
              <a:rPr lang="en-US" b="1" u="sng" dirty="0" smtClean="0"/>
              <a:t>money</a:t>
            </a:r>
            <a:r>
              <a:rPr lang="en-US" dirty="0" smtClean="0"/>
              <a:t> your </a:t>
            </a:r>
            <a:r>
              <a:rPr lang="en-US" b="1" u="sng" dirty="0" smtClean="0"/>
              <a:t>employer pays you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22. </a:t>
            </a:r>
            <a:r>
              <a:rPr lang="en-US" b="1" u="sng" dirty="0" smtClean="0">
                <a:solidFill>
                  <a:srgbClr val="0070C0"/>
                </a:solidFill>
              </a:rPr>
              <a:t>Good-</a:t>
            </a:r>
            <a:r>
              <a:rPr lang="en-US" dirty="0" smtClean="0"/>
              <a:t> something you can hold in your hand; </a:t>
            </a:r>
            <a:r>
              <a:rPr lang="en-US" b="1" u="sng" dirty="0" smtClean="0"/>
              <a:t>you can touch it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23. </a:t>
            </a:r>
            <a:r>
              <a:rPr lang="en-US" b="1" u="sng" dirty="0" smtClean="0">
                <a:solidFill>
                  <a:srgbClr val="0070C0"/>
                </a:solidFill>
              </a:rPr>
              <a:t>Market-</a:t>
            </a:r>
            <a:r>
              <a:rPr lang="en-US" dirty="0" smtClean="0"/>
              <a:t> the </a:t>
            </a:r>
            <a:r>
              <a:rPr lang="en-US" b="1" u="sng" dirty="0" smtClean="0"/>
              <a:t>buying and selling of goods </a:t>
            </a:r>
            <a:r>
              <a:rPr lang="en-US" dirty="0" smtClean="0"/>
              <a:t>and/or services.</a:t>
            </a:r>
          </a:p>
          <a:p>
            <a:pPr marL="0" indent="0">
              <a:buNone/>
            </a:pPr>
            <a:r>
              <a:rPr lang="en-US" dirty="0" smtClean="0"/>
              <a:t>24. </a:t>
            </a:r>
            <a:r>
              <a:rPr lang="en-US" b="1" u="sng" dirty="0" smtClean="0">
                <a:solidFill>
                  <a:srgbClr val="0070C0"/>
                </a:solidFill>
              </a:rPr>
              <a:t>Competition-</a:t>
            </a:r>
            <a:r>
              <a:rPr lang="en-US" dirty="0" smtClean="0"/>
              <a:t> when two stores </a:t>
            </a:r>
            <a:r>
              <a:rPr lang="en-US" b="1" u="sng" dirty="0" smtClean="0"/>
              <a:t>fight for people’s business</a:t>
            </a:r>
            <a:r>
              <a:rPr lang="en-US" dirty="0" smtClean="0"/>
              <a:t>; can lead to lower prices.</a:t>
            </a:r>
          </a:p>
          <a:p>
            <a:pPr marL="0" indent="0">
              <a:buNone/>
            </a:pPr>
            <a:r>
              <a:rPr lang="en-US" dirty="0" smtClean="0"/>
              <a:t>25. </a:t>
            </a:r>
            <a:r>
              <a:rPr lang="en-US" b="1" u="sng" dirty="0" smtClean="0">
                <a:solidFill>
                  <a:srgbClr val="0070C0"/>
                </a:solidFill>
              </a:rPr>
              <a:t>Labor-</a:t>
            </a:r>
            <a:r>
              <a:rPr lang="en-US" dirty="0" smtClean="0"/>
              <a:t> the </a:t>
            </a:r>
            <a:r>
              <a:rPr lang="en-US" b="1" u="sng" dirty="0" smtClean="0"/>
              <a:t>work</a:t>
            </a:r>
            <a:r>
              <a:rPr lang="en-US" dirty="0" smtClean="0"/>
              <a:t> a person does.</a:t>
            </a:r>
          </a:p>
          <a:p>
            <a:pPr marL="0" indent="0">
              <a:buNone/>
            </a:pPr>
            <a:r>
              <a:rPr lang="en-US" dirty="0" smtClean="0"/>
              <a:t>26. </a:t>
            </a:r>
            <a:r>
              <a:rPr lang="en-US" b="1" u="sng" dirty="0" smtClean="0">
                <a:solidFill>
                  <a:srgbClr val="0070C0"/>
                </a:solidFill>
              </a:rPr>
              <a:t>Consumers-</a:t>
            </a:r>
            <a:r>
              <a:rPr lang="en-US" dirty="0" smtClean="0"/>
              <a:t> a person who </a:t>
            </a:r>
            <a:r>
              <a:rPr lang="en-US" b="1" u="sng" dirty="0" smtClean="0"/>
              <a:t>BUYS</a:t>
            </a:r>
            <a:r>
              <a:rPr lang="en-US" dirty="0" smtClean="0"/>
              <a:t> goods and services.</a:t>
            </a:r>
          </a:p>
          <a:p>
            <a:pPr marL="0" indent="0">
              <a:buNone/>
            </a:pPr>
            <a:r>
              <a:rPr lang="en-US" dirty="0" smtClean="0"/>
              <a:t>27. </a:t>
            </a:r>
            <a:r>
              <a:rPr lang="en-US" b="1" u="sng" dirty="0" smtClean="0">
                <a:solidFill>
                  <a:srgbClr val="0070C0"/>
                </a:solidFill>
              </a:rPr>
              <a:t>Services</a:t>
            </a:r>
            <a:r>
              <a:rPr lang="en-US" dirty="0" smtClean="0"/>
              <a:t>- something someone </a:t>
            </a:r>
            <a:r>
              <a:rPr lang="en-US" b="1" u="sng" dirty="0" smtClean="0"/>
              <a:t>does</a:t>
            </a:r>
            <a:r>
              <a:rPr lang="en-US" dirty="0" smtClean="0"/>
              <a:t> for someone else; an </a:t>
            </a:r>
            <a:r>
              <a:rPr lang="en-US" b="1" u="sng" dirty="0" smtClean="0"/>
              <a:t>action</a:t>
            </a:r>
            <a:r>
              <a:rPr lang="en-US" dirty="0" smtClean="0"/>
              <a:t> they perform.</a:t>
            </a:r>
          </a:p>
          <a:p>
            <a:pPr marL="0" indent="0">
              <a:buNone/>
            </a:pPr>
            <a:r>
              <a:rPr lang="en-US" dirty="0" smtClean="0"/>
              <a:t>28. </a:t>
            </a:r>
            <a:r>
              <a:rPr lang="en-US" b="1" u="sng" dirty="0" smtClean="0">
                <a:solidFill>
                  <a:srgbClr val="0070C0"/>
                </a:solidFill>
              </a:rPr>
              <a:t>Price-</a:t>
            </a:r>
            <a:r>
              <a:rPr lang="en-US" dirty="0" smtClean="0"/>
              <a:t> the </a:t>
            </a:r>
            <a:r>
              <a:rPr lang="en-US" b="1" u="sng" dirty="0" smtClean="0"/>
              <a:t>amount of money </a:t>
            </a:r>
            <a:r>
              <a:rPr lang="en-US" dirty="0" smtClean="0"/>
              <a:t>a seller </a:t>
            </a:r>
            <a:r>
              <a:rPr lang="en-US" b="1" u="sng" dirty="0" smtClean="0"/>
              <a:t>charges</a:t>
            </a:r>
            <a:r>
              <a:rPr lang="en-US" dirty="0" smtClean="0"/>
              <a:t> for a product.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1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629400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effectLst/>
                <a:latin typeface="Comic Sans MS"/>
                <a:ea typeface="Times New Roman"/>
                <a:cs typeface="Arial"/>
              </a:rPr>
              <a:t>1.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Reconstruction</a:t>
            </a:r>
            <a:r>
              <a:rPr lang="en-US" sz="36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3600" dirty="0" smtClean="0">
                <a:effectLst/>
                <a:ea typeface="Times New Roman"/>
                <a:cs typeface="Arial"/>
              </a:rPr>
              <a:t> was the period after the Civil War, when the country was rebuilding. </a:t>
            </a:r>
            <a:r>
              <a:rPr lang="en-US" sz="3600" u="none" strike="noStrike" dirty="0" smtClean="0">
                <a:effectLst/>
                <a:ea typeface="Times New Roman"/>
                <a:cs typeface="Arial"/>
              </a:rPr>
              <a:t> </a:t>
            </a:r>
            <a:endParaRPr lang="en-US" sz="4000" dirty="0" smtClean="0">
              <a:effectLst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effectLst/>
                <a:ea typeface="Times New Roman"/>
                <a:cs typeface="Arial"/>
              </a:rPr>
              <a:t>2. After the Civil War, the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13</a:t>
            </a:r>
            <a:r>
              <a:rPr lang="en-US" sz="3600" b="1" u="sng" baseline="30000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th</a:t>
            </a:r>
            <a:r>
              <a:rPr lang="en-US" sz="36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3600" dirty="0" smtClean="0">
                <a:effectLst/>
                <a:ea typeface="Times New Roman"/>
                <a:cs typeface="Arial"/>
              </a:rPr>
              <a:t> Amendment abolished slavery. The slaves needed help getting food, supplies, </a:t>
            </a:r>
            <a:r>
              <a:rPr lang="en-US" sz="3600" smtClean="0">
                <a:effectLst/>
                <a:ea typeface="Times New Roman"/>
                <a:cs typeface="Arial"/>
              </a:rPr>
              <a:t>and</a:t>
            </a:r>
            <a:r>
              <a:rPr lang="en-US" sz="3600" b="1" u="sng" smtClean="0">
                <a:effectLst/>
                <a:ea typeface="Times New Roman"/>
                <a:cs typeface="Arial"/>
              </a:rPr>
              <a:t> </a:t>
            </a:r>
            <a:r>
              <a:rPr lang="en-US" sz="3600" b="1" u="sng" smtClean="0">
                <a:solidFill>
                  <a:srgbClr val="0070C0"/>
                </a:solidFill>
                <a:ea typeface="Times New Roman"/>
                <a:cs typeface="Arial"/>
              </a:rPr>
              <a:t>education</a:t>
            </a:r>
            <a:r>
              <a:rPr lang="en-US" sz="3600" smtClean="0">
                <a:effectLst/>
                <a:ea typeface="Times New Roman"/>
                <a:cs typeface="Arial"/>
              </a:rPr>
              <a:t>; </a:t>
            </a:r>
            <a:r>
              <a:rPr lang="en-US" sz="3600" dirty="0" smtClean="0">
                <a:effectLst/>
                <a:ea typeface="Times New Roman"/>
                <a:cs typeface="Arial"/>
              </a:rPr>
              <a:t>so, the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Freedman’s</a:t>
            </a:r>
            <a:r>
              <a:rPr lang="en-US" sz="36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Bureau</a:t>
            </a:r>
            <a:r>
              <a:rPr lang="en-US" sz="3600" dirty="0" smtClean="0">
                <a:effectLst/>
                <a:ea typeface="Times New Roman"/>
                <a:cs typeface="Arial"/>
              </a:rPr>
              <a:t> was developed. It helped to build schools for former slaves. </a:t>
            </a:r>
            <a:endParaRPr lang="en-US" sz="40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Jim Crow Laws</a:t>
            </a:r>
            <a:r>
              <a:rPr lang="en-US" sz="3600" dirty="0" smtClean="0">
                <a:effectLst/>
                <a:ea typeface="Times New Roman"/>
                <a:cs typeface="Arial"/>
              </a:rPr>
              <a:t> – prevented African Americans from </a:t>
            </a:r>
            <a:r>
              <a:rPr lang="en-US" sz="3600" b="1" dirty="0" smtClean="0">
                <a:effectLst/>
                <a:ea typeface="Times New Roman"/>
                <a:cs typeface="Arial"/>
              </a:rPr>
              <a:t>voting</a:t>
            </a:r>
            <a:r>
              <a:rPr lang="en-US" sz="3600" dirty="0" smtClean="0">
                <a:effectLst/>
                <a:ea typeface="Times New Roman"/>
                <a:cs typeface="Arial"/>
              </a:rPr>
              <a:t> in 3 ways:</a:t>
            </a:r>
            <a:endParaRPr lang="en-US" sz="40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effectLst/>
                <a:ea typeface="Times New Roman"/>
                <a:cs typeface="Arial"/>
              </a:rPr>
              <a:t>1.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Poll Tax</a:t>
            </a:r>
            <a:r>
              <a:rPr lang="en-US" sz="36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3600" dirty="0" smtClean="0">
                <a:effectLst/>
                <a:ea typeface="Times New Roman"/>
                <a:cs typeface="Arial"/>
              </a:rPr>
              <a:t> 2.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Literacy Tests </a:t>
            </a:r>
            <a:r>
              <a:rPr lang="en-US" sz="3600" dirty="0" smtClean="0">
                <a:effectLst/>
                <a:ea typeface="Times New Roman"/>
                <a:cs typeface="Arial"/>
              </a:rPr>
              <a:t>3.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Grandfather Clause </a:t>
            </a:r>
            <a:endParaRPr lang="en-US" sz="4000" dirty="0" smtClean="0">
              <a:solidFill>
                <a:srgbClr val="0070C0"/>
              </a:solidFill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effectLst/>
                <a:ea typeface="Times New Roman"/>
                <a:cs typeface="Arial"/>
              </a:rPr>
              <a:t>African Americans </a:t>
            </a:r>
            <a:r>
              <a:rPr lang="en-US" sz="3600" b="1" u="sng" dirty="0" smtClean="0">
                <a:effectLst/>
                <a:ea typeface="Times New Roman"/>
                <a:cs typeface="Arial"/>
              </a:rPr>
              <a:t>LOST</a:t>
            </a:r>
            <a:r>
              <a:rPr lang="en-US" sz="3600" u="sng" dirty="0" smtClean="0">
                <a:effectLst/>
                <a:ea typeface="Times New Roman"/>
                <a:cs typeface="Arial"/>
              </a:rPr>
              <a:t> rights</a:t>
            </a:r>
            <a:r>
              <a:rPr lang="en-US" sz="3600" dirty="0" smtClean="0">
                <a:effectLst/>
                <a:ea typeface="Times New Roman"/>
                <a:cs typeface="Arial"/>
              </a:rPr>
              <a:t>;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segregation</a:t>
            </a:r>
            <a:r>
              <a:rPr lang="en-US" sz="3600" dirty="0" smtClean="0">
                <a:effectLst/>
                <a:ea typeface="Times New Roman"/>
                <a:cs typeface="Arial"/>
              </a:rPr>
              <a:t> was enforced!!!</a:t>
            </a:r>
            <a:endParaRPr lang="en-US" sz="40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effectLst/>
                <a:ea typeface="Times New Roman"/>
                <a:cs typeface="Arial"/>
              </a:rPr>
              <a:t>Segregation</a:t>
            </a:r>
            <a:r>
              <a:rPr lang="en-US" sz="3600" dirty="0" smtClean="0">
                <a:effectLst/>
                <a:ea typeface="Times New Roman"/>
                <a:cs typeface="Arial"/>
              </a:rPr>
              <a:t> was when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blacks</a:t>
            </a:r>
            <a:r>
              <a:rPr lang="en-US" sz="3600" dirty="0" smtClean="0">
                <a:effectLst/>
                <a:ea typeface="Times New Roman"/>
                <a:cs typeface="Arial"/>
              </a:rPr>
              <a:t> and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whites</a:t>
            </a:r>
            <a:r>
              <a:rPr lang="en-US" sz="3600" dirty="0" smtClean="0">
                <a:effectLst/>
                <a:ea typeface="Times New Roman"/>
                <a:cs typeface="Arial"/>
              </a:rPr>
              <a:t> were separated; they could </a:t>
            </a:r>
            <a:r>
              <a:rPr lang="en-US" sz="3600" b="1" dirty="0" smtClean="0">
                <a:effectLst/>
                <a:ea typeface="Times New Roman"/>
                <a:cs typeface="Arial"/>
              </a:rPr>
              <a:t>not</a:t>
            </a:r>
            <a:r>
              <a:rPr lang="en-US" sz="3600" dirty="0" smtClean="0">
                <a:effectLst/>
                <a:ea typeface="Times New Roman"/>
                <a:cs typeface="Arial"/>
              </a:rPr>
              <a:t> use the same restrooms, stores, or even water fountains. </a:t>
            </a:r>
            <a:r>
              <a:rPr lang="en-US" sz="2000" dirty="0" smtClean="0">
                <a:effectLst/>
                <a:ea typeface="Times New Roman"/>
                <a:cs typeface="Arial"/>
              </a:rPr>
              <a:t> </a:t>
            </a:r>
            <a:endParaRPr lang="en-US" sz="40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Black Codes</a:t>
            </a:r>
            <a:r>
              <a:rPr lang="en-US" sz="3600" dirty="0" smtClean="0">
                <a:effectLst/>
                <a:ea typeface="Times New Roman"/>
                <a:cs typeface="Arial"/>
              </a:rPr>
              <a:t>– prevented African Americans from voting, traveling, and owning property </a:t>
            </a:r>
            <a:r>
              <a:rPr lang="en-US" sz="2000" dirty="0" smtClean="0">
                <a:effectLst/>
                <a:ea typeface="Times New Roman"/>
                <a:cs typeface="Arial"/>
              </a:rPr>
              <a:t> </a:t>
            </a:r>
            <a:endParaRPr lang="en-US" sz="40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Ratify</a:t>
            </a:r>
            <a:r>
              <a:rPr lang="en-US" sz="3600" dirty="0" smtClean="0">
                <a:effectLst/>
                <a:ea typeface="Times New Roman"/>
                <a:cs typeface="Arial"/>
              </a:rPr>
              <a:t> – to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agree</a:t>
            </a:r>
            <a:r>
              <a:rPr lang="en-US" sz="3600" dirty="0" smtClean="0">
                <a:effectLst/>
                <a:ea typeface="Times New Roman"/>
                <a:cs typeface="Arial"/>
              </a:rPr>
              <a:t> to something and make it a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law</a:t>
            </a:r>
            <a:r>
              <a:rPr lang="en-US" sz="36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2000" u="none" strike="noStrike" dirty="0" smtClean="0">
                <a:effectLst/>
                <a:ea typeface="Times New Roman"/>
                <a:cs typeface="Arial"/>
              </a:rPr>
              <a:t> </a:t>
            </a:r>
            <a:endParaRPr lang="en-US" sz="40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 smtClean="0">
                <a:effectLst/>
                <a:ea typeface="Times New Roman"/>
                <a:cs typeface="Arial"/>
              </a:rPr>
              <a:t>Amendment</a:t>
            </a:r>
            <a:r>
              <a:rPr lang="en-US" sz="3600" dirty="0" smtClean="0">
                <a:effectLst/>
                <a:ea typeface="Times New Roman"/>
                <a:cs typeface="Arial"/>
              </a:rPr>
              <a:t> – a change or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addition</a:t>
            </a:r>
            <a:r>
              <a:rPr lang="en-US" sz="36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3600" dirty="0" smtClean="0">
                <a:effectLst/>
                <a:ea typeface="Times New Roman"/>
                <a:cs typeface="Arial"/>
              </a:rPr>
              <a:t>to the U.S. </a:t>
            </a:r>
            <a:r>
              <a:rPr lang="en-US" sz="36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Constitution</a:t>
            </a:r>
            <a:r>
              <a:rPr lang="en-US" sz="2000" b="1" u="none" strike="noStrike" dirty="0" smtClean="0">
                <a:effectLst/>
                <a:ea typeface="Times New Roman"/>
                <a:cs typeface="Arial"/>
              </a:rPr>
              <a:t> </a:t>
            </a:r>
            <a:endParaRPr lang="en-US" sz="40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 smtClean="0">
                <a:effectLst/>
                <a:ea typeface="Times New Roman"/>
                <a:cs typeface="Arial"/>
              </a:rPr>
              <a:t>Checks &amp; Balances</a:t>
            </a:r>
            <a:r>
              <a:rPr lang="en-US" sz="3600" dirty="0" smtClean="0">
                <a:effectLst/>
                <a:ea typeface="Times New Roman"/>
                <a:cs typeface="Arial"/>
              </a:rPr>
              <a:t> – a system that gives each branch of government a balance of power</a:t>
            </a:r>
            <a:endParaRPr lang="en-US" sz="40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effectLst/>
                <a:ea typeface="Times New Roman"/>
                <a:cs typeface="Arial"/>
              </a:rPr>
              <a:t>*</a:t>
            </a:r>
            <a:r>
              <a:rPr lang="en-US" sz="3600" dirty="0" smtClean="0">
                <a:effectLst/>
                <a:ea typeface="Times New Roman"/>
                <a:cs typeface="Arial"/>
              </a:rPr>
              <a:t>Why? So no branch of government can overrule the other; it prevents any branch from becoming too powerful. </a:t>
            </a:r>
            <a:endParaRPr lang="en-US" sz="4000" dirty="0" smtClean="0">
              <a:effectLst/>
              <a:ea typeface="Times New Roman"/>
            </a:endParaRPr>
          </a:p>
          <a:p>
            <a:pPr marL="0" indent="0">
              <a:buNone/>
            </a:pPr>
            <a:endParaRPr lang="en-US" sz="3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85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 fontScale="85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Sharecropping</a:t>
            </a:r>
            <a:r>
              <a:rPr lang="en-US" dirty="0" smtClean="0">
                <a:effectLst/>
                <a:ea typeface="Times New Roman"/>
                <a:cs typeface="Arial"/>
              </a:rPr>
              <a:t> – a system that allowed a land owner to </a:t>
            </a:r>
            <a:r>
              <a:rPr lang="en-US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lease</a:t>
            </a:r>
            <a:r>
              <a:rPr lang="en-US" dirty="0" smtClean="0">
                <a:effectLst/>
                <a:ea typeface="Times New Roman"/>
                <a:cs typeface="Arial"/>
              </a:rPr>
              <a:t> his land to several farmers; the landowner gave the farmers tools and seeds to plant; at the end of the season the farmer would give the land owner part of the </a:t>
            </a:r>
            <a:r>
              <a:rPr lang="en-US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crops</a:t>
            </a:r>
            <a:r>
              <a:rPr lang="en-US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dirty="0" smtClean="0">
                <a:effectLst/>
                <a:ea typeface="Times New Roman"/>
                <a:cs typeface="Arial"/>
              </a:rPr>
              <a:t>to pay back what he owed; most sharecropping involved a white land owner who leased part of his land to</a:t>
            </a:r>
            <a:r>
              <a:rPr lang="en-US" b="1" dirty="0" smtClean="0">
                <a:effectLst/>
                <a:ea typeface="Times New Roman"/>
                <a:cs typeface="Arial"/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former slaves</a:t>
            </a:r>
            <a:r>
              <a:rPr lang="en-US" dirty="0" smtClean="0">
                <a:effectLst/>
                <a:ea typeface="Times New Roman"/>
                <a:cs typeface="Arial"/>
              </a:rPr>
              <a:t>.</a:t>
            </a:r>
            <a:endParaRPr lang="en-US" sz="3600" dirty="0" smtClean="0">
              <a:effectLst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effectLst/>
                <a:ea typeface="Times New Roman"/>
                <a:cs typeface="Arial"/>
              </a:rPr>
              <a:t> </a:t>
            </a:r>
            <a:endParaRPr lang="en-US" sz="36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u="sng" dirty="0" smtClean="0">
                <a:effectLst/>
                <a:ea typeface="Times New Roman"/>
                <a:cs typeface="Arial"/>
              </a:rPr>
              <a:t>Why was sharecropping used?</a:t>
            </a:r>
            <a:endParaRPr lang="en-US" sz="36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ea typeface="Times New Roman"/>
                <a:cs typeface="Arial"/>
              </a:rPr>
              <a:t>Because the land owners did </a:t>
            </a:r>
            <a:r>
              <a:rPr lang="en-US" b="1" dirty="0" smtClean="0">
                <a:effectLst/>
                <a:ea typeface="Times New Roman"/>
                <a:cs typeface="Arial"/>
              </a:rPr>
              <a:t>not</a:t>
            </a:r>
            <a:r>
              <a:rPr lang="en-US" dirty="0" smtClean="0">
                <a:effectLst/>
                <a:ea typeface="Times New Roman"/>
                <a:cs typeface="Arial"/>
              </a:rPr>
              <a:t> have </a:t>
            </a:r>
            <a:r>
              <a:rPr lang="en-US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money</a:t>
            </a:r>
            <a:r>
              <a:rPr lang="en-US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dirty="0" smtClean="0">
                <a:effectLst/>
                <a:ea typeface="Times New Roman"/>
                <a:cs typeface="Arial"/>
              </a:rPr>
              <a:t>to pay the former slaves for their work; and, the former slaves did not have money to lease the land.</a:t>
            </a:r>
            <a:endParaRPr lang="en-US" sz="3600" dirty="0" smtClean="0">
              <a:effectLst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none" strike="noStrike" dirty="0" smtClean="0">
                <a:effectLst/>
                <a:ea typeface="Times New Roman"/>
                <a:cs typeface="Arial"/>
              </a:rPr>
              <a:t> </a:t>
            </a:r>
            <a:endParaRPr lang="en-US" sz="36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u="sng" dirty="0" smtClean="0">
                <a:effectLst/>
                <a:ea typeface="Times New Roman"/>
                <a:cs typeface="Arial"/>
              </a:rPr>
              <a:t>Why did the Southern Economy suffer after the Civil War?</a:t>
            </a:r>
            <a:endParaRPr lang="en-US" sz="36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ffectLst/>
                <a:ea typeface="Times New Roman"/>
                <a:cs typeface="Arial"/>
              </a:rPr>
              <a:t>It suffered because it depended on </a:t>
            </a:r>
            <a:r>
              <a:rPr lang="en-US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slaves</a:t>
            </a:r>
            <a:r>
              <a:rPr lang="en-US" dirty="0" smtClean="0">
                <a:effectLst/>
                <a:ea typeface="Times New Roman"/>
                <a:cs typeface="Arial"/>
              </a:rPr>
              <a:t> to work. The slaves were </a:t>
            </a:r>
            <a:r>
              <a:rPr lang="en-US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free</a:t>
            </a:r>
            <a:r>
              <a:rPr lang="en-US" dirty="0" smtClean="0">
                <a:effectLst/>
                <a:ea typeface="Times New Roman"/>
                <a:cs typeface="Arial"/>
              </a:rPr>
              <a:t> labor.  Without slaves, the land owners had to pay workers a salary. Paying their employees reduced the amount of profit they earned. This meant that everyone earned less money so they had less money to spend in the economy. (Domino Effect) </a:t>
            </a:r>
            <a:endParaRPr lang="en-US" sz="3600" dirty="0" smtClean="0">
              <a:effectLst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24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</a:rPr>
              <a:t>Key Amendments- </a:t>
            </a:r>
            <a:endParaRPr lang="en-US" sz="2000" dirty="0">
              <a:solidFill>
                <a:prstClr val="black"/>
              </a:solidFill>
            </a:endParaRPr>
          </a:p>
          <a:p>
            <a:pPr lvl="0"/>
            <a:r>
              <a:rPr lang="en-US" sz="2000" b="1" u="sng" dirty="0">
                <a:solidFill>
                  <a:srgbClr val="0070C0"/>
                </a:solidFill>
              </a:rPr>
              <a:t>13</a:t>
            </a:r>
            <a:r>
              <a:rPr lang="en-US" sz="2000" b="1" u="sng" baseline="30000" dirty="0">
                <a:solidFill>
                  <a:srgbClr val="0070C0"/>
                </a:solidFill>
              </a:rPr>
              <a:t>th</a:t>
            </a:r>
            <a:r>
              <a:rPr lang="en-US" sz="2000" b="1" u="sng" dirty="0">
                <a:solidFill>
                  <a:srgbClr val="0070C0"/>
                </a:solidFill>
              </a:rPr>
              <a:t> Amendment</a:t>
            </a:r>
            <a:r>
              <a:rPr lang="en-US" sz="2000" dirty="0">
                <a:solidFill>
                  <a:srgbClr val="0070C0"/>
                </a:solidFill>
              </a:rPr>
              <a:t>- </a:t>
            </a:r>
            <a:r>
              <a:rPr lang="en-US" sz="2000" dirty="0">
                <a:solidFill>
                  <a:prstClr val="black"/>
                </a:solidFill>
              </a:rPr>
              <a:t>abolished slavery forever, it meant they were REQUIRED to set all the slaves FREE</a:t>
            </a:r>
          </a:p>
          <a:p>
            <a:pPr lvl="0"/>
            <a:r>
              <a:rPr lang="en-US" sz="2000" b="1" u="sng" dirty="0">
                <a:solidFill>
                  <a:srgbClr val="0070C0"/>
                </a:solidFill>
              </a:rPr>
              <a:t>14</a:t>
            </a:r>
            <a:r>
              <a:rPr lang="en-US" sz="2000" b="1" u="sng" baseline="30000" dirty="0">
                <a:solidFill>
                  <a:srgbClr val="0070C0"/>
                </a:solidFill>
              </a:rPr>
              <a:t>th</a:t>
            </a:r>
            <a:r>
              <a:rPr lang="en-US" sz="2000" b="1" u="sng" dirty="0">
                <a:solidFill>
                  <a:srgbClr val="0070C0"/>
                </a:solidFill>
              </a:rPr>
              <a:t> Amendment</a:t>
            </a:r>
            <a:r>
              <a:rPr lang="en-US" sz="2000" dirty="0">
                <a:solidFill>
                  <a:prstClr val="black"/>
                </a:solidFill>
              </a:rPr>
              <a:t>- gave citizenship to any person born in the United States (former slaves became citizens)</a:t>
            </a:r>
          </a:p>
          <a:p>
            <a:pPr lvl="0"/>
            <a:r>
              <a:rPr lang="en-US" sz="2000" b="1" u="sng" dirty="0">
                <a:solidFill>
                  <a:srgbClr val="0070C0"/>
                </a:solidFill>
              </a:rPr>
              <a:t>15</a:t>
            </a:r>
            <a:r>
              <a:rPr lang="en-US" sz="2000" b="1" u="sng" baseline="30000" dirty="0">
                <a:solidFill>
                  <a:srgbClr val="0070C0"/>
                </a:solidFill>
              </a:rPr>
              <a:t>th</a:t>
            </a:r>
            <a:r>
              <a:rPr lang="en-US" sz="2000" b="1" u="sng" dirty="0">
                <a:solidFill>
                  <a:srgbClr val="0070C0"/>
                </a:solidFill>
              </a:rPr>
              <a:t> Amendment</a:t>
            </a:r>
            <a:r>
              <a:rPr lang="en-US" sz="2000" dirty="0">
                <a:solidFill>
                  <a:srgbClr val="0070C0"/>
                </a:solidFill>
              </a:rPr>
              <a:t>- </a:t>
            </a:r>
            <a:r>
              <a:rPr lang="en-US" sz="2000" dirty="0">
                <a:solidFill>
                  <a:prstClr val="black"/>
                </a:solidFill>
              </a:rPr>
              <a:t>gave all citizens the right to vote despite their race; so…white and black men could vote; women could NOT vote</a:t>
            </a:r>
          </a:p>
          <a:p>
            <a:pPr lvl="0"/>
            <a:r>
              <a:rPr lang="en-US" sz="2000" b="1" u="sng" dirty="0">
                <a:solidFill>
                  <a:srgbClr val="0070C0"/>
                </a:solidFill>
              </a:rPr>
              <a:t>19</a:t>
            </a:r>
            <a:r>
              <a:rPr lang="en-US" sz="2000" b="1" u="sng" baseline="30000" dirty="0">
                <a:solidFill>
                  <a:srgbClr val="0070C0"/>
                </a:solidFill>
              </a:rPr>
              <a:t>th</a:t>
            </a:r>
            <a:r>
              <a:rPr lang="en-US" sz="2000" b="1" u="sng" dirty="0">
                <a:solidFill>
                  <a:srgbClr val="0070C0"/>
                </a:solidFill>
              </a:rPr>
              <a:t> Amendment</a:t>
            </a:r>
            <a:r>
              <a:rPr lang="en-US" sz="2000" dirty="0">
                <a:solidFill>
                  <a:srgbClr val="0070C0"/>
                </a:solidFill>
              </a:rPr>
              <a:t>- </a:t>
            </a:r>
            <a:r>
              <a:rPr lang="en-US" sz="2000" dirty="0">
                <a:solidFill>
                  <a:prstClr val="black"/>
                </a:solidFill>
              </a:rPr>
              <a:t>gave all citizens the right to vote despite their gender; women can vote!</a:t>
            </a:r>
          </a:p>
          <a:p>
            <a:pPr lvl="0"/>
            <a:r>
              <a:rPr lang="en-US" sz="2000" b="1" u="sng" dirty="0">
                <a:solidFill>
                  <a:srgbClr val="0070C0"/>
                </a:solidFill>
              </a:rPr>
              <a:t>23</a:t>
            </a:r>
            <a:r>
              <a:rPr lang="en-US" sz="2000" b="1" u="sng" baseline="30000" dirty="0">
                <a:solidFill>
                  <a:srgbClr val="0070C0"/>
                </a:solidFill>
              </a:rPr>
              <a:t>rd</a:t>
            </a:r>
            <a:r>
              <a:rPr lang="en-US" sz="2000" b="1" u="sng" dirty="0">
                <a:solidFill>
                  <a:srgbClr val="0070C0"/>
                </a:solidFill>
              </a:rPr>
              <a:t> Amendment</a:t>
            </a:r>
            <a:r>
              <a:rPr lang="en-US" sz="2000" dirty="0">
                <a:solidFill>
                  <a:srgbClr val="0070C0"/>
                </a:solidFill>
              </a:rPr>
              <a:t>- </a:t>
            </a:r>
            <a:r>
              <a:rPr lang="en-US" sz="2000" dirty="0">
                <a:solidFill>
                  <a:prstClr val="black"/>
                </a:solidFill>
              </a:rPr>
              <a:t>granted 3 electoral votes to Washington D.C.; it allowed the people in Washington D.C. to vote</a:t>
            </a:r>
          </a:p>
          <a:p>
            <a:pPr lvl="0"/>
            <a:r>
              <a:rPr lang="en-US" sz="2000" b="1" u="sng" dirty="0">
                <a:solidFill>
                  <a:srgbClr val="0070C0"/>
                </a:solidFill>
              </a:rPr>
              <a:t>24</a:t>
            </a:r>
            <a:r>
              <a:rPr lang="en-US" sz="2000" b="1" u="sng" baseline="30000" dirty="0">
                <a:solidFill>
                  <a:srgbClr val="0070C0"/>
                </a:solidFill>
              </a:rPr>
              <a:t>th</a:t>
            </a:r>
            <a:r>
              <a:rPr lang="en-US" sz="2000" b="1" u="sng" dirty="0">
                <a:solidFill>
                  <a:srgbClr val="0070C0"/>
                </a:solidFill>
              </a:rPr>
              <a:t> Amendment</a:t>
            </a:r>
            <a:r>
              <a:rPr lang="en-US" sz="2000" dirty="0">
                <a:solidFill>
                  <a:srgbClr val="0070C0"/>
                </a:solidFill>
              </a:rPr>
              <a:t>- </a:t>
            </a:r>
            <a:r>
              <a:rPr lang="en-US" sz="2000" dirty="0">
                <a:solidFill>
                  <a:prstClr val="black"/>
                </a:solidFill>
              </a:rPr>
              <a:t>abolished the poll tax</a:t>
            </a:r>
          </a:p>
          <a:p>
            <a:pPr lvl="0"/>
            <a:r>
              <a:rPr lang="en-US" sz="2000" b="1" u="sng" dirty="0">
                <a:solidFill>
                  <a:srgbClr val="0070C0"/>
                </a:solidFill>
              </a:rPr>
              <a:t>26</a:t>
            </a:r>
            <a:r>
              <a:rPr lang="en-US" sz="2000" b="1" u="sng" baseline="30000" dirty="0">
                <a:solidFill>
                  <a:srgbClr val="0070C0"/>
                </a:solidFill>
              </a:rPr>
              <a:t>th</a:t>
            </a:r>
            <a:r>
              <a:rPr lang="en-US" sz="2000" b="1" u="sng" dirty="0">
                <a:solidFill>
                  <a:srgbClr val="0070C0"/>
                </a:solidFill>
              </a:rPr>
              <a:t> Amendment</a:t>
            </a:r>
            <a:r>
              <a:rPr lang="en-US" sz="2000" dirty="0">
                <a:solidFill>
                  <a:srgbClr val="0070C0"/>
                </a:solidFill>
              </a:rPr>
              <a:t>- </a:t>
            </a:r>
            <a:r>
              <a:rPr lang="en-US" sz="2000" dirty="0">
                <a:solidFill>
                  <a:prstClr val="black"/>
                </a:solidFill>
              </a:rPr>
              <a:t>set voting age; must be 18 to </a:t>
            </a:r>
            <a:r>
              <a:rPr lang="en-US" sz="2000" dirty="0" smtClean="0">
                <a:solidFill>
                  <a:prstClr val="black"/>
                </a:solidFill>
              </a:rPr>
              <a:t>vote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effectLst/>
                <a:ea typeface="Times New Roman"/>
                <a:cs typeface="Arial"/>
              </a:rPr>
              <a:t>****Name the five amendments that protect our voting rights:</a:t>
            </a:r>
            <a:endParaRPr lang="en-US" sz="24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ea typeface="Times New Roman"/>
                <a:cs typeface="Arial"/>
              </a:rPr>
              <a:t>15</a:t>
            </a:r>
            <a:r>
              <a:rPr lang="en-US" sz="2000" baseline="30000" dirty="0" smtClean="0">
                <a:effectLst/>
                <a:ea typeface="Times New Roman"/>
                <a:cs typeface="Arial"/>
              </a:rPr>
              <a:t>th </a:t>
            </a:r>
            <a:r>
              <a:rPr lang="en-US" sz="20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19</a:t>
            </a:r>
            <a:r>
              <a:rPr lang="en-US" sz="2000" b="1" u="sng" baseline="30000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th</a:t>
            </a:r>
            <a:r>
              <a:rPr lang="en-US" sz="20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2000" dirty="0" smtClean="0">
                <a:effectLst/>
                <a:ea typeface="Times New Roman"/>
                <a:cs typeface="Arial"/>
              </a:rPr>
              <a:t>, 23</a:t>
            </a:r>
            <a:r>
              <a:rPr lang="en-US" sz="2000" baseline="30000" dirty="0" smtClean="0">
                <a:effectLst/>
                <a:ea typeface="Times New Roman"/>
                <a:cs typeface="Arial"/>
              </a:rPr>
              <a:t>rd</a:t>
            </a:r>
            <a:r>
              <a:rPr lang="en-US" sz="2000" dirty="0" smtClean="0">
                <a:effectLst/>
                <a:ea typeface="Times New Roman"/>
                <a:cs typeface="Arial"/>
              </a:rPr>
              <a:t>, </a:t>
            </a:r>
            <a:r>
              <a:rPr lang="en-US" sz="20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24th</a:t>
            </a:r>
            <a:r>
              <a:rPr lang="en-US" sz="2000" dirty="0" smtClean="0">
                <a:effectLst/>
                <a:ea typeface="Times New Roman"/>
                <a:cs typeface="Arial"/>
              </a:rPr>
              <a:t>, and the </a:t>
            </a:r>
            <a:r>
              <a:rPr lang="en-US" sz="20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26</a:t>
            </a:r>
            <a:r>
              <a:rPr lang="en-US" sz="2000" b="1" u="sng" baseline="30000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th</a:t>
            </a:r>
            <a:r>
              <a:rPr lang="en-US" sz="20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2000" dirty="0" smtClean="0">
                <a:effectLst/>
                <a:ea typeface="Times New Roman"/>
                <a:cs typeface="Arial"/>
              </a:rPr>
              <a:t> </a:t>
            </a:r>
            <a:endParaRPr lang="en-US" sz="2400" dirty="0" smtClean="0">
              <a:effectLst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Due Process </a:t>
            </a:r>
            <a:r>
              <a:rPr lang="en-US" sz="2000" dirty="0" smtClean="0">
                <a:effectLst/>
                <a:ea typeface="Times New Roman"/>
                <a:cs typeface="Arial"/>
              </a:rPr>
              <a:t>– a legal system that </a:t>
            </a:r>
            <a:r>
              <a:rPr lang="en-US" sz="2000" b="1" dirty="0" smtClean="0">
                <a:effectLst/>
                <a:ea typeface="Times New Roman"/>
                <a:cs typeface="Arial"/>
              </a:rPr>
              <a:t>guarantees</a:t>
            </a:r>
            <a:r>
              <a:rPr lang="en-US" sz="2000" dirty="0" smtClean="0">
                <a:effectLst/>
                <a:ea typeface="Times New Roman"/>
                <a:cs typeface="Arial"/>
              </a:rPr>
              <a:t> all citizens are treated </a:t>
            </a:r>
            <a:r>
              <a:rPr lang="en-US" sz="2000" u="sng" dirty="0" smtClean="0">
                <a:effectLst/>
                <a:ea typeface="Times New Roman"/>
                <a:cs typeface="Arial"/>
              </a:rPr>
              <a:t>fairly</a:t>
            </a:r>
            <a:r>
              <a:rPr lang="en-US" sz="2000" dirty="0" smtClean="0">
                <a:effectLst/>
                <a:ea typeface="Times New Roman"/>
                <a:cs typeface="Arial"/>
              </a:rPr>
              <a:t>; protects your rights as a citizen of the United States </a:t>
            </a:r>
            <a:endParaRPr lang="en-US" sz="2400" dirty="0" smtClean="0">
              <a:effectLst/>
              <a:ea typeface="Times New Roman"/>
            </a:endParaRPr>
          </a:p>
          <a:p>
            <a:pPr lv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390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32500" lnSpcReduction="2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6200" b="1" u="sng" dirty="0" smtClean="0">
                <a:effectLst/>
                <a:ea typeface="Times New Roman"/>
                <a:cs typeface="Arial"/>
              </a:rPr>
              <a:t>How do we amend the Constitution? </a:t>
            </a:r>
            <a:endParaRPr lang="en-US" sz="62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200" b="1" u="sng" dirty="0" smtClean="0">
                <a:effectLst/>
                <a:ea typeface="Times New Roman"/>
                <a:cs typeface="Arial"/>
              </a:rPr>
              <a:t>The 4 step - Amendment Process:</a:t>
            </a:r>
            <a:endParaRPr lang="en-US" sz="62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200" b="1" dirty="0" smtClean="0">
                <a:effectLst/>
                <a:ea typeface="Times New Roman"/>
                <a:cs typeface="Arial"/>
              </a:rPr>
              <a:t>Step 1:</a:t>
            </a:r>
            <a:r>
              <a:rPr lang="en-US" sz="6200" dirty="0" smtClean="0">
                <a:effectLst/>
                <a:ea typeface="Times New Roman"/>
                <a:cs typeface="Arial"/>
              </a:rPr>
              <a:t> Congress proposes a new amendment.</a:t>
            </a:r>
            <a:endParaRPr lang="en-US" sz="6200" dirty="0" smtClean="0">
              <a:effectLst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sz="6200" dirty="0" smtClean="0">
                <a:effectLst/>
                <a:ea typeface="Times New Roman"/>
                <a:cs typeface="Arial"/>
              </a:rPr>
              <a:t>2/3 of the </a:t>
            </a:r>
            <a:r>
              <a:rPr lang="en-US" sz="62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House of Representatives </a:t>
            </a:r>
            <a:r>
              <a:rPr lang="en-US" sz="6200" dirty="0" smtClean="0">
                <a:effectLst/>
                <a:ea typeface="Times New Roman"/>
                <a:cs typeface="Arial"/>
              </a:rPr>
              <a:t>and 2/3 of the </a:t>
            </a:r>
            <a:r>
              <a:rPr lang="en-US" sz="62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Senate</a:t>
            </a:r>
            <a:r>
              <a:rPr lang="en-US" sz="62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6200" dirty="0" smtClean="0">
                <a:effectLst/>
                <a:ea typeface="Times New Roman"/>
                <a:cs typeface="Arial"/>
              </a:rPr>
              <a:t>must pass the bill</a:t>
            </a:r>
            <a:endParaRPr lang="en-US" sz="6200" dirty="0" smtClean="0">
              <a:effectLst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62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200" b="1" dirty="0" smtClean="0">
                <a:effectLst/>
                <a:ea typeface="Times New Roman"/>
                <a:cs typeface="Arial"/>
              </a:rPr>
              <a:t>Step 2:</a:t>
            </a:r>
            <a:r>
              <a:rPr lang="en-US" sz="6200" dirty="0" smtClean="0">
                <a:effectLst/>
                <a:ea typeface="Times New Roman"/>
                <a:cs typeface="Arial"/>
              </a:rPr>
              <a:t> The proposed amendment is sent to the </a:t>
            </a:r>
            <a:r>
              <a:rPr lang="en-US" sz="62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STATES</a:t>
            </a:r>
            <a:r>
              <a:rPr lang="en-US" sz="6200" b="1" u="sng" dirty="0" smtClean="0">
                <a:effectLst/>
                <a:ea typeface="Times New Roman"/>
                <a:cs typeface="Arial"/>
              </a:rPr>
              <a:t> </a:t>
            </a:r>
            <a:endParaRPr lang="en-US" sz="6200" dirty="0" smtClean="0">
              <a:effectLst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00" dirty="0" smtClean="0">
                <a:effectLst/>
                <a:ea typeface="Times New Roman"/>
                <a:cs typeface="Arial"/>
              </a:rPr>
              <a:t>(It must be </a:t>
            </a:r>
            <a:r>
              <a:rPr lang="en-US" sz="6200" u="sng" dirty="0" smtClean="0">
                <a:effectLst/>
                <a:ea typeface="Times New Roman"/>
                <a:cs typeface="Arial"/>
              </a:rPr>
              <a:t>sent</a:t>
            </a:r>
            <a:r>
              <a:rPr lang="en-US" sz="6200" dirty="0" smtClean="0">
                <a:effectLst/>
                <a:ea typeface="Times New Roman"/>
                <a:cs typeface="Arial"/>
              </a:rPr>
              <a:t> to the states before the legislatures can choose and the legislatures must choose before 3/4 of the states can ratify)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00" b="1" dirty="0" smtClean="0">
                <a:effectLst/>
                <a:ea typeface="Times New Roman"/>
                <a:cs typeface="Arial"/>
              </a:rPr>
              <a:t> </a:t>
            </a:r>
            <a:endParaRPr lang="en-US" sz="62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200" b="1" dirty="0" smtClean="0">
                <a:effectLst/>
                <a:ea typeface="Times New Roman"/>
                <a:cs typeface="Arial"/>
              </a:rPr>
              <a:t>Step 3:</a:t>
            </a:r>
            <a:r>
              <a:rPr lang="en-US" sz="6200" dirty="0" smtClean="0">
                <a:effectLst/>
                <a:ea typeface="Times New Roman"/>
                <a:cs typeface="Arial"/>
              </a:rPr>
              <a:t> State Legislatures choose to </a:t>
            </a:r>
            <a:r>
              <a:rPr lang="en-US" sz="62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ratify</a:t>
            </a:r>
            <a:r>
              <a:rPr lang="en-US" sz="62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6200" dirty="0" smtClean="0">
                <a:effectLst/>
                <a:ea typeface="Times New Roman"/>
                <a:cs typeface="Arial"/>
              </a:rPr>
              <a:t>or </a:t>
            </a:r>
            <a:r>
              <a:rPr lang="en-US" sz="62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reject</a:t>
            </a:r>
            <a:r>
              <a:rPr lang="en-US" sz="6200" dirty="0" smtClean="0">
                <a:effectLst/>
                <a:ea typeface="Times New Roman"/>
                <a:cs typeface="Arial"/>
              </a:rPr>
              <a:t> the amendment</a:t>
            </a:r>
            <a:endParaRPr lang="en-US" sz="6200" dirty="0" smtClean="0">
              <a:effectLst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62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200" b="1" dirty="0" smtClean="0">
                <a:effectLst/>
                <a:ea typeface="Times New Roman"/>
                <a:cs typeface="Arial"/>
              </a:rPr>
              <a:t>Step 4:</a:t>
            </a:r>
            <a:r>
              <a:rPr lang="en-US" sz="6200" dirty="0" smtClean="0">
                <a:effectLst/>
                <a:ea typeface="Times New Roman"/>
                <a:cs typeface="Arial"/>
              </a:rPr>
              <a:t> </a:t>
            </a:r>
            <a:r>
              <a:rPr lang="en-US" sz="6200" b="1" u="sng" dirty="0" smtClean="0">
                <a:effectLst/>
                <a:ea typeface="Times New Roman"/>
                <a:cs typeface="Arial"/>
              </a:rPr>
              <a:t>3/4</a:t>
            </a:r>
            <a:r>
              <a:rPr lang="en-US" sz="6200" dirty="0" smtClean="0">
                <a:effectLst/>
                <a:ea typeface="Times New Roman"/>
                <a:cs typeface="Arial"/>
              </a:rPr>
              <a:t> of the states must ratify the amendment so it can be added to the </a:t>
            </a:r>
            <a:r>
              <a:rPr lang="en-US" sz="62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Constitution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6200" b="1" u="sng" dirty="0" smtClean="0">
              <a:solidFill>
                <a:srgbClr val="0070C0"/>
              </a:solidFill>
              <a:effectLst/>
              <a:ea typeface="Times New Roman"/>
              <a:cs typeface="Arial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200" b="1" u="sng" dirty="0" smtClean="0">
                <a:effectLst/>
                <a:ea typeface="Times New Roman"/>
                <a:cs typeface="Arial"/>
              </a:rPr>
              <a:t>Why do so many people have to vote for an amendment to be made?</a:t>
            </a:r>
            <a:endParaRPr lang="en-US" sz="6200" dirty="0" smtClean="0">
              <a:effectLst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</a:pPr>
            <a:r>
              <a:rPr lang="en-US" sz="6200" dirty="0" smtClean="0">
                <a:effectLst/>
                <a:ea typeface="Times New Roman"/>
                <a:cs typeface="Arial"/>
              </a:rPr>
              <a:t>So that </a:t>
            </a:r>
            <a:r>
              <a:rPr lang="en-US" sz="62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small</a:t>
            </a:r>
            <a:r>
              <a:rPr lang="en-US" sz="6200" b="1" dirty="0" smtClean="0">
                <a:effectLst/>
                <a:ea typeface="Times New Roman"/>
                <a:cs typeface="Arial"/>
              </a:rPr>
              <a:t> </a:t>
            </a:r>
            <a:r>
              <a:rPr lang="en-US" sz="6200" dirty="0" smtClean="0">
                <a:effectLst/>
                <a:ea typeface="Times New Roman"/>
                <a:cs typeface="Arial"/>
              </a:rPr>
              <a:t>groups of people </a:t>
            </a:r>
            <a:r>
              <a:rPr lang="en-US" sz="6200" b="1" dirty="0" smtClean="0">
                <a:effectLst/>
                <a:ea typeface="Times New Roman"/>
                <a:cs typeface="Arial"/>
              </a:rPr>
              <a:t>cannot</a:t>
            </a:r>
            <a:r>
              <a:rPr lang="en-US" sz="6200" dirty="0" smtClean="0">
                <a:effectLst/>
                <a:ea typeface="Times New Roman"/>
                <a:cs typeface="Arial"/>
              </a:rPr>
              <a:t> make changes that most people do not want; must have </a:t>
            </a:r>
            <a:r>
              <a:rPr lang="en-US" sz="62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majority</a:t>
            </a:r>
            <a:r>
              <a:rPr lang="en-US" sz="62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6200" dirty="0" smtClean="0">
                <a:effectLst/>
                <a:ea typeface="Times New Roman"/>
                <a:cs typeface="Arial"/>
              </a:rPr>
              <a:t>of votes to be passed; the majority rules!</a:t>
            </a:r>
            <a:endParaRPr lang="en-US" sz="6200" dirty="0" smtClean="0">
              <a:effectLst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6200" dirty="0" smtClean="0">
              <a:effectLst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6200" b="1" u="sng" dirty="0" smtClean="0">
                <a:effectLst/>
                <a:ea typeface="Times New Roman"/>
                <a:cs typeface="Arial"/>
              </a:rPr>
              <a:t>What are some of the ways Due Process of law protects your rights?</a:t>
            </a:r>
            <a:endParaRPr lang="en-US" sz="6200" dirty="0" smtClean="0">
              <a:effectLst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6200" dirty="0" smtClean="0">
                <a:effectLst/>
                <a:ea typeface="Times New Roman"/>
                <a:cs typeface="Arial"/>
              </a:rPr>
              <a:t>The laws must be written </a:t>
            </a:r>
            <a:r>
              <a:rPr lang="en-US" sz="6200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clearly</a:t>
            </a:r>
            <a:r>
              <a:rPr lang="en-US" sz="6200" b="1" u="sng" dirty="0" smtClean="0">
                <a:effectLst/>
                <a:ea typeface="Times New Roman"/>
                <a:cs typeface="Arial"/>
              </a:rPr>
              <a:t> </a:t>
            </a:r>
            <a:r>
              <a:rPr lang="en-US" sz="6200" dirty="0" smtClean="0">
                <a:effectLst/>
                <a:ea typeface="Times New Roman"/>
                <a:cs typeface="Arial"/>
              </a:rPr>
              <a:t>so people can understand them. </a:t>
            </a:r>
            <a:endParaRPr lang="en-US" sz="6200" dirty="0" smtClean="0">
              <a:effectLst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6200" dirty="0" smtClean="0">
                <a:effectLst/>
                <a:ea typeface="Times New Roman"/>
                <a:cs typeface="Arial"/>
              </a:rPr>
              <a:t>A person must be told what they are being charged with.</a:t>
            </a:r>
            <a:endParaRPr lang="en-US" sz="6200" dirty="0" smtClean="0">
              <a:effectLst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6200" dirty="0" smtClean="0">
                <a:effectLst/>
                <a:ea typeface="Times New Roman"/>
                <a:cs typeface="Arial"/>
              </a:rPr>
              <a:t>A person has the right to a fair and speedy trial by a jury of their peers </a:t>
            </a:r>
            <a:endParaRPr lang="en-US" sz="6200" dirty="0" smtClean="0">
              <a:effectLst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6200" dirty="0" smtClean="0">
                <a:effectLst/>
                <a:ea typeface="Times New Roman"/>
                <a:cs typeface="Arial"/>
              </a:rPr>
              <a:t>People have the right to </a:t>
            </a:r>
            <a:r>
              <a:rPr lang="en-US" sz="6200" b="1" u="sng" dirty="0" smtClean="0">
                <a:solidFill>
                  <a:srgbClr val="0070C0"/>
                </a:solidFill>
                <a:ea typeface="Times New Roman"/>
                <a:cs typeface="Arial"/>
              </a:rPr>
              <a:t>speak</a:t>
            </a:r>
            <a:r>
              <a:rPr lang="en-US" sz="6200" dirty="0" smtClean="0">
                <a:effectLst/>
                <a:ea typeface="Times New Roman"/>
                <a:cs typeface="Arial"/>
              </a:rPr>
              <a:t> at their own trial and defend themselves.</a:t>
            </a:r>
            <a:endParaRPr lang="en-US" sz="6200" dirty="0" smtClean="0">
              <a:effectLst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en-US" sz="6200" dirty="0" smtClean="0">
                <a:effectLst/>
                <a:ea typeface="Times New Roman"/>
                <a:cs typeface="Arial"/>
              </a:rPr>
              <a:t>A person </a:t>
            </a:r>
            <a:r>
              <a:rPr lang="en-US" sz="6200" u="sng" dirty="0" smtClean="0">
                <a:effectLst/>
                <a:ea typeface="Times New Roman"/>
                <a:cs typeface="Arial"/>
              </a:rPr>
              <a:t>cannot be made</a:t>
            </a:r>
            <a:r>
              <a:rPr lang="en-US" sz="6200" dirty="0" smtClean="0">
                <a:effectLst/>
                <a:ea typeface="Times New Roman"/>
                <a:cs typeface="Arial"/>
              </a:rPr>
              <a:t> to incriminate themselves or tell things that prove they’re guilty.</a:t>
            </a:r>
            <a:endParaRPr lang="en-US" sz="6200" dirty="0" smtClean="0">
              <a:effectLst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600" dirty="0" smtClean="0">
              <a:effectLst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Government-</a:t>
            </a:r>
            <a:r>
              <a:rPr lang="en-US" dirty="0" smtClean="0">
                <a:effectLst/>
                <a:ea typeface="Times New Roman"/>
                <a:cs typeface="Arial"/>
              </a:rPr>
              <a:t>the part that controls taxes; they decide how much to raise or lower taxes; the government uses the money from </a:t>
            </a:r>
            <a:r>
              <a:rPr lang="en-US" u="sng" dirty="0" smtClean="0">
                <a:effectLst/>
                <a:ea typeface="Times New Roman"/>
                <a:cs typeface="Arial"/>
              </a:rPr>
              <a:t>taxes</a:t>
            </a:r>
            <a:r>
              <a:rPr lang="en-US" dirty="0" smtClean="0">
                <a:effectLst/>
                <a:ea typeface="Times New Roman"/>
                <a:cs typeface="Arial"/>
              </a:rPr>
              <a:t> to fund our </a:t>
            </a:r>
            <a:r>
              <a:rPr lang="en-US" u="sng" dirty="0" smtClean="0">
                <a:effectLst/>
                <a:ea typeface="Times New Roman"/>
                <a:cs typeface="Arial"/>
              </a:rPr>
              <a:t>military</a:t>
            </a:r>
            <a:r>
              <a:rPr lang="en-US" dirty="0" smtClean="0">
                <a:effectLst/>
                <a:ea typeface="Times New Roman"/>
                <a:cs typeface="Arial"/>
              </a:rPr>
              <a:t>, public schools, and relief programs</a:t>
            </a:r>
          </a:p>
          <a:p>
            <a:r>
              <a:rPr lang="en-US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Banks-</a:t>
            </a:r>
            <a:r>
              <a:rPr lang="en-US" dirty="0" smtClean="0">
                <a:effectLst/>
                <a:ea typeface="Times New Roman"/>
                <a:cs typeface="Arial"/>
              </a:rPr>
              <a:t>Businesses that specialize in loaning money; Banks loan people money to buy things that people could not normally afford.  People may have some of the money but need help buying big things like houses or cars.</a:t>
            </a:r>
          </a:p>
          <a:p>
            <a:r>
              <a:rPr lang="en-US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Private Business- </a:t>
            </a:r>
            <a:r>
              <a:rPr lang="en-US" dirty="0" smtClean="0">
                <a:effectLst/>
                <a:ea typeface="Times New Roman"/>
                <a:cs typeface="Arial"/>
              </a:rPr>
              <a:t>a business </a:t>
            </a:r>
            <a:r>
              <a:rPr lang="en-US" u="sng" dirty="0" smtClean="0">
                <a:effectLst/>
                <a:ea typeface="Times New Roman"/>
                <a:cs typeface="Arial"/>
              </a:rPr>
              <a:t>NOT</a:t>
            </a:r>
            <a:r>
              <a:rPr lang="en-US" dirty="0" smtClean="0">
                <a:effectLst/>
                <a:ea typeface="Times New Roman"/>
                <a:cs typeface="Arial"/>
              </a:rPr>
              <a:t> controlled by the government; they can be big or small; they produce goods and/or services that consumers buy; they sell products to make a profit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u="sng" dirty="0" smtClean="0">
                <a:solidFill>
                  <a:srgbClr val="0070C0"/>
                </a:solidFill>
                <a:effectLst/>
                <a:ea typeface="Times New Roman"/>
                <a:cs typeface="Arial"/>
              </a:rPr>
              <a:t>Households- </a:t>
            </a:r>
            <a:r>
              <a:rPr lang="en-US" dirty="0" smtClean="0">
                <a:effectLst/>
                <a:ea typeface="Times New Roman"/>
                <a:cs typeface="Arial"/>
              </a:rPr>
              <a:t>involves </a:t>
            </a:r>
            <a:r>
              <a:rPr lang="en-US" u="sng" dirty="0" smtClean="0">
                <a:effectLst/>
                <a:ea typeface="Times New Roman"/>
                <a:cs typeface="Arial"/>
              </a:rPr>
              <a:t>families</a:t>
            </a:r>
            <a:r>
              <a:rPr lang="en-US" dirty="0" smtClean="0">
                <a:effectLst/>
                <a:ea typeface="Times New Roman"/>
                <a:cs typeface="Arial"/>
              </a:rPr>
              <a:t>; a group of people who usually live together that share in the financial responsibilities </a:t>
            </a:r>
            <a:endParaRPr lang="en-US" sz="3600" dirty="0" smtClean="0">
              <a:effectLst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96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1. A person who leaves their native country and moves to another country is called, and </a:t>
            </a:r>
            <a:r>
              <a:rPr lang="en-US" b="1" u="sng" dirty="0" smtClean="0">
                <a:solidFill>
                  <a:srgbClr val="0070C0"/>
                </a:solidFill>
              </a:rPr>
              <a:t>immigrant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2. More than </a:t>
            </a:r>
            <a:r>
              <a:rPr lang="en-US" b="1" u="sng" dirty="0" smtClean="0">
                <a:solidFill>
                  <a:srgbClr val="0070C0"/>
                </a:solidFill>
              </a:rPr>
              <a:t>12</a:t>
            </a:r>
            <a:r>
              <a:rPr lang="en-US" dirty="0" smtClean="0"/>
              <a:t> million immigrants came to the US between the years 1870-1900.</a:t>
            </a:r>
          </a:p>
          <a:p>
            <a:pPr marL="0" indent="0">
              <a:buNone/>
            </a:pPr>
            <a:r>
              <a:rPr lang="en-US" dirty="0" smtClean="0"/>
              <a:t>**The reasons why people leave their native country are called the “PUSH” factors. These are the things that are pushing them away from their homeland</a:t>
            </a:r>
            <a:r>
              <a:rPr lang="en-US" dirty="0"/>
              <a:t>. Some examples of these are: </a:t>
            </a:r>
            <a:r>
              <a:rPr lang="en-US" b="1" u="sng" dirty="0">
                <a:solidFill>
                  <a:srgbClr val="0070C0"/>
                </a:solidFill>
              </a:rPr>
              <a:t>poverty, starvation, and disease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 The reasons why people want to go to a new country,  things that pull them in and get them interested are called “PULL” factors. Some examples of these are: </a:t>
            </a:r>
            <a:r>
              <a:rPr lang="en-US" b="1" u="sng" dirty="0" smtClean="0">
                <a:solidFill>
                  <a:srgbClr val="0070C0"/>
                </a:solidFill>
              </a:rPr>
              <a:t>religious freedoms, adventure, hope for better opportunity </a:t>
            </a:r>
          </a:p>
          <a:p>
            <a:pPr marL="0" indent="0">
              <a:buNone/>
            </a:pPr>
            <a:r>
              <a:rPr lang="en-US" dirty="0" smtClean="0"/>
              <a:t>4. How did these immigrants affect the United States? They spoke different </a:t>
            </a:r>
            <a:r>
              <a:rPr lang="en-US" b="1" u="sng" dirty="0" smtClean="0">
                <a:solidFill>
                  <a:srgbClr val="0070C0"/>
                </a:solidFill>
              </a:rPr>
              <a:t>languages</a:t>
            </a:r>
            <a:r>
              <a:rPr lang="en-US" dirty="0" smtClean="0"/>
              <a:t>; they practiced different </a:t>
            </a:r>
            <a:r>
              <a:rPr lang="en-US" b="1" u="sng" dirty="0" smtClean="0">
                <a:solidFill>
                  <a:srgbClr val="0070C0"/>
                </a:solidFill>
              </a:rPr>
              <a:t>religions</a:t>
            </a:r>
            <a:r>
              <a:rPr lang="en-US" dirty="0" smtClean="0"/>
              <a:t>, and had different </a:t>
            </a:r>
            <a:r>
              <a:rPr lang="en-US" b="1" u="sng" dirty="0" smtClean="0">
                <a:solidFill>
                  <a:srgbClr val="0070C0"/>
                </a:solidFill>
              </a:rPr>
              <a:t>customs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5. The population in larger cities like New York grew a lot! Mostly </a:t>
            </a:r>
            <a:r>
              <a:rPr lang="en-US" b="1" u="sng" dirty="0" smtClean="0">
                <a:solidFill>
                  <a:srgbClr val="0070C0"/>
                </a:solidFill>
              </a:rPr>
              <a:t>European</a:t>
            </a:r>
            <a:r>
              <a:rPr lang="en-US" dirty="0" smtClean="0"/>
              <a:t> immigrants settled in the North to work in factories.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1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839200" cy="6553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6. Asian immigrants came to America through </a:t>
            </a:r>
            <a:r>
              <a:rPr lang="en-US" b="1" u="sng" dirty="0" smtClean="0">
                <a:solidFill>
                  <a:srgbClr val="0070C0"/>
                </a:solidFill>
              </a:rPr>
              <a:t>San Francisco</a:t>
            </a:r>
            <a:r>
              <a:rPr lang="en-US" dirty="0" smtClean="0"/>
              <a:t>, California. A lot of immigrants from </a:t>
            </a:r>
            <a:r>
              <a:rPr lang="en-US" b="1" u="sng" dirty="0" smtClean="0">
                <a:solidFill>
                  <a:srgbClr val="0070C0"/>
                </a:solidFill>
              </a:rPr>
              <a:t>China</a:t>
            </a:r>
            <a:r>
              <a:rPr lang="en-US" dirty="0" smtClean="0"/>
              <a:t> settled in the West and worked in restaurants, in mining camps, and helped build the </a:t>
            </a:r>
            <a:r>
              <a:rPr lang="en-US" b="1" u="sng" dirty="0" smtClean="0">
                <a:solidFill>
                  <a:srgbClr val="0070C0"/>
                </a:solidFill>
              </a:rPr>
              <a:t>railroads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7. The Northern economy relied heavily on factories and industrial type businesses. The large population of immigrants provided an increase in </a:t>
            </a:r>
            <a:r>
              <a:rPr lang="en-US" b="1" u="sng" dirty="0" smtClean="0">
                <a:solidFill>
                  <a:srgbClr val="0070C0"/>
                </a:solidFill>
              </a:rPr>
              <a:t>labor</a:t>
            </a:r>
            <a:r>
              <a:rPr lang="en-US" dirty="0" smtClean="0"/>
              <a:t> that led to an increase in </a:t>
            </a:r>
            <a:r>
              <a:rPr lang="en-US" b="1" u="sng" dirty="0" smtClean="0">
                <a:solidFill>
                  <a:srgbClr val="0070C0"/>
                </a:solidFill>
              </a:rPr>
              <a:t>products/profit</a:t>
            </a:r>
            <a:r>
              <a:rPr lang="en-US" dirty="0" smtClean="0"/>
              <a:t> for factories. </a:t>
            </a:r>
          </a:p>
          <a:p>
            <a:pPr marL="0" indent="0">
              <a:buNone/>
            </a:pPr>
            <a:r>
              <a:rPr lang="en-US" dirty="0" smtClean="0"/>
              <a:t>8. After winning the Spanish American War, the U.S. gained control of 3 colonies. What 3 colonies? </a:t>
            </a:r>
            <a:r>
              <a:rPr lang="en-US" b="1" u="sng" dirty="0" smtClean="0"/>
              <a:t>A. </a:t>
            </a:r>
            <a:r>
              <a:rPr lang="en-US" b="1" u="sng" dirty="0" smtClean="0">
                <a:solidFill>
                  <a:srgbClr val="0070C0"/>
                </a:solidFill>
              </a:rPr>
              <a:t>Guam</a:t>
            </a:r>
            <a:r>
              <a:rPr lang="en-US" b="1" u="sng" dirty="0" smtClean="0"/>
              <a:t> B. </a:t>
            </a:r>
            <a:r>
              <a:rPr lang="en-US" b="1" u="sng" dirty="0" smtClean="0">
                <a:solidFill>
                  <a:srgbClr val="0070C0"/>
                </a:solidFill>
              </a:rPr>
              <a:t>Puerto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Rico</a:t>
            </a:r>
            <a:r>
              <a:rPr lang="en-US" b="1" u="sng" dirty="0" smtClean="0"/>
              <a:t> C. </a:t>
            </a:r>
            <a:r>
              <a:rPr lang="en-US" b="1" u="sng" dirty="0" smtClean="0">
                <a:solidFill>
                  <a:srgbClr val="0070C0"/>
                </a:solidFill>
              </a:rPr>
              <a:t>Philippines</a:t>
            </a:r>
            <a:r>
              <a:rPr lang="en-US" b="1" u="sng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9. When  the </a:t>
            </a:r>
            <a:r>
              <a:rPr lang="en-US" b="1" i="1" u="sng" dirty="0" smtClean="0">
                <a:solidFill>
                  <a:srgbClr val="0070C0"/>
                </a:solidFill>
              </a:rPr>
              <a:t>USS</a:t>
            </a: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0070C0"/>
                </a:solidFill>
              </a:rPr>
              <a:t>Maine</a:t>
            </a:r>
            <a:r>
              <a:rPr lang="en-US" i="1" dirty="0" smtClean="0"/>
              <a:t> </a:t>
            </a:r>
            <a:r>
              <a:rPr lang="en-US" dirty="0" smtClean="0"/>
              <a:t>exploded in a Cuban harbor, America blamed Spain and declared war. This is what led to the beginning of the Spanish American War. </a:t>
            </a:r>
          </a:p>
          <a:p>
            <a:pPr marL="0" indent="0">
              <a:buNone/>
            </a:pPr>
            <a:r>
              <a:rPr lang="en-US" dirty="0" smtClean="0"/>
              <a:t>10. The Panama Canal increased </a:t>
            </a:r>
            <a:r>
              <a:rPr lang="en-US" b="1" u="sng" dirty="0" smtClean="0">
                <a:solidFill>
                  <a:srgbClr val="0070C0"/>
                </a:solidFill>
              </a:rPr>
              <a:t>trade</a:t>
            </a:r>
            <a:r>
              <a:rPr lang="en-US" dirty="0" smtClean="0"/>
              <a:t> between America and other countries. It connected the </a:t>
            </a:r>
            <a:r>
              <a:rPr lang="en-US" b="1" u="sng" dirty="0" smtClean="0">
                <a:solidFill>
                  <a:srgbClr val="0070C0"/>
                </a:solidFill>
              </a:rPr>
              <a:t>Atlantic</a:t>
            </a:r>
            <a:r>
              <a:rPr lang="en-US" dirty="0" smtClean="0"/>
              <a:t> and </a:t>
            </a:r>
            <a:r>
              <a:rPr lang="en-US" b="1" u="sng" dirty="0" smtClean="0">
                <a:solidFill>
                  <a:srgbClr val="0070C0"/>
                </a:solidFill>
              </a:rPr>
              <a:t>Pacific</a:t>
            </a:r>
            <a:r>
              <a:rPr lang="en-US" dirty="0" smtClean="0"/>
              <a:t> Oceans.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64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11. </a:t>
            </a:r>
            <a:r>
              <a:rPr lang="en-US" b="1" u="sng" dirty="0" smtClean="0">
                <a:solidFill>
                  <a:srgbClr val="0070C0"/>
                </a:solidFill>
              </a:rPr>
              <a:t>Wright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Brothers-</a:t>
            </a:r>
            <a:r>
              <a:rPr lang="en-US" dirty="0" smtClean="0"/>
              <a:t> Developed the first successful airplane. Their first flight lasted only </a:t>
            </a:r>
            <a:r>
              <a:rPr lang="en-US" b="1" u="sng" dirty="0" smtClean="0">
                <a:solidFill>
                  <a:srgbClr val="0070C0"/>
                </a:solidFill>
              </a:rPr>
              <a:t>12</a:t>
            </a:r>
            <a:r>
              <a:rPr lang="en-US" dirty="0" smtClean="0"/>
              <a:t> seconds; but without this first flight we couldn’t have the 2</a:t>
            </a:r>
            <a:r>
              <a:rPr lang="en-US" baseline="30000" dirty="0" smtClean="0"/>
              <a:t>nd</a:t>
            </a:r>
            <a:r>
              <a:rPr lang="en-US" dirty="0" smtClean="0"/>
              <a:t> or 100. </a:t>
            </a:r>
            <a:r>
              <a:rPr lang="en-US" b="1" dirty="0" smtClean="0"/>
              <a:t>Contribution: </a:t>
            </a:r>
            <a:r>
              <a:rPr lang="en-US" dirty="0" smtClean="0"/>
              <a:t>They made travel by </a:t>
            </a:r>
            <a:r>
              <a:rPr lang="en-US" b="1" u="sng" dirty="0" smtClean="0">
                <a:solidFill>
                  <a:srgbClr val="0070C0"/>
                </a:solidFill>
              </a:rPr>
              <a:t>flying</a:t>
            </a:r>
            <a:r>
              <a:rPr lang="en-US" dirty="0" smtClean="0"/>
              <a:t> possible. Flying was much </a:t>
            </a:r>
            <a:r>
              <a:rPr lang="en-US" b="1" u="sng" dirty="0" smtClean="0">
                <a:solidFill>
                  <a:srgbClr val="0070C0"/>
                </a:solidFill>
              </a:rPr>
              <a:t>faster</a:t>
            </a:r>
            <a:r>
              <a:rPr lang="en-US" dirty="0" smtClean="0"/>
              <a:t>. The </a:t>
            </a:r>
            <a:r>
              <a:rPr lang="en-US" b="1" u="sng" dirty="0" smtClean="0">
                <a:solidFill>
                  <a:srgbClr val="0070C0"/>
                </a:solidFill>
              </a:rPr>
              <a:t>military</a:t>
            </a:r>
            <a:r>
              <a:rPr lang="en-US" dirty="0" smtClean="0"/>
              <a:t> also used planes during the war.</a:t>
            </a:r>
          </a:p>
          <a:p>
            <a:pPr marL="0" indent="0">
              <a:buNone/>
            </a:pPr>
            <a:r>
              <a:rPr lang="en-US" dirty="0" smtClean="0"/>
              <a:t>12. </a:t>
            </a:r>
            <a:r>
              <a:rPr lang="en-US" b="1" u="sng" dirty="0" smtClean="0">
                <a:solidFill>
                  <a:srgbClr val="0070C0"/>
                </a:solidFill>
              </a:rPr>
              <a:t>George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Washington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Carver-</a:t>
            </a:r>
            <a:r>
              <a:rPr lang="en-US" dirty="0" smtClean="0"/>
              <a:t> Invented the Crop Rotation Method. He developed over 100 used for </a:t>
            </a:r>
            <a:r>
              <a:rPr lang="en-US" b="1" u="sng" dirty="0" smtClean="0">
                <a:solidFill>
                  <a:srgbClr val="0070C0"/>
                </a:solidFill>
              </a:rPr>
              <a:t>peanuts</a:t>
            </a:r>
            <a:r>
              <a:rPr lang="en-US" dirty="0" smtClean="0"/>
              <a:t> including peanut butter. </a:t>
            </a:r>
            <a:r>
              <a:rPr lang="en-US" b="1" dirty="0" smtClean="0"/>
              <a:t>Contribution</a:t>
            </a:r>
            <a:r>
              <a:rPr lang="en-US" dirty="0" smtClean="0"/>
              <a:t>: Farmers learned to rotate crops and protect the soil’s </a:t>
            </a:r>
            <a:r>
              <a:rPr lang="en-US" b="1" u="sng" dirty="0" smtClean="0">
                <a:solidFill>
                  <a:srgbClr val="0070C0"/>
                </a:solidFill>
              </a:rPr>
              <a:t>nutrients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13. </a:t>
            </a:r>
            <a:r>
              <a:rPr lang="en-US" b="1" u="sng" dirty="0" smtClean="0">
                <a:solidFill>
                  <a:srgbClr val="0070C0"/>
                </a:solidFill>
              </a:rPr>
              <a:t>Alexander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Graham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Bell-</a:t>
            </a:r>
            <a:r>
              <a:rPr lang="en-US" dirty="0" smtClean="0"/>
              <a:t> He invented the microphone and the </a:t>
            </a:r>
            <a:r>
              <a:rPr lang="en-US" b="1" u="sng" dirty="0" smtClean="0">
                <a:solidFill>
                  <a:srgbClr val="0070C0"/>
                </a:solidFill>
              </a:rPr>
              <a:t>telephone</a:t>
            </a:r>
            <a:r>
              <a:rPr lang="en-US" dirty="0" smtClean="0"/>
              <a:t>. He was interested in the </a:t>
            </a:r>
            <a:r>
              <a:rPr lang="en-US" b="1" u="sng" dirty="0" smtClean="0">
                <a:solidFill>
                  <a:srgbClr val="0070C0"/>
                </a:solidFill>
              </a:rPr>
              <a:t>deaf</a:t>
            </a:r>
            <a:r>
              <a:rPr lang="en-US" dirty="0" smtClean="0"/>
              <a:t> and hard of hearing. </a:t>
            </a:r>
            <a:r>
              <a:rPr lang="en-US" b="1" dirty="0" smtClean="0"/>
              <a:t>Contribution</a:t>
            </a:r>
            <a:r>
              <a:rPr lang="en-US" dirty="0" smtClean="0"/>
              <a:t>: We can now communicate over </a:t>
            </a:r>
            <a:r>
              <a:rPr lang="en-US" b="1" u="sng" dirty="0" smtClean="0">
                <a:solidFill>
                  <a:srgbClr val="0070C0"/>
                </a:solidFill>
              </a:rPr>
              <a:t>long</a:t>
            </a:r>
            <a:r>
              <a:rPr lang="en-US" dirty="0" smtClean="0"/>
              <a:t> distances instantly. </a:t>
            </a:r>
          </a:p>
          <a:p>
            <a:pPr marL="0" indent="0">
              <a:buNone/>
            </a:pPr>
            <a:r>
              <a:rPr lang="en-US" dirty="0" smtClean="0"/>
              <a:t>14. </a:t>
            </a:r>
            <a:r>
              <a:rPr lang="en-US" b="1" u="sng" dirty="0" smtClean="0">
                <a:solidFill>
                  <a:srgbClr val="0070C0"/>
                </a:solidFill>
              </a:rPr>
              <a:t>Thomas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Edison</a:t>
            </a:r>
            <a:r>
              <a:rPr lang="en-US" dirty="0" smtClean="0"/>
              <a:t>: He invented the motion picture camera and the phonograph. His most </a:t>
            </a:r>
            <a:r>
              <a:rPr lang="en-US" dirty="0"/>
              <a:t>b</a:t>
            </a:r>
            <a:r>
              <a:rPr lang="en-US" dirty="0" smtClean="0"/>
              <a:t>eneficial invention was the </a:t>
            </a:r>
            <a:r>
              <a:rPr lang="en-US" b="1" u="sng" dirty="0" smtClean="0">
                <a:solidFill>
                  <a:srgbClr val="0070C0"/>
                </a:solidFill>
              </a:rPr>
              <a:t>electric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light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70C0"/>
                </a:solidFill>
              </a:rPr>
              <a:t>bulb</a:t>
            </a:r>
            <a:r>
              <a:rPr lang="en-US" dirty="0" smtClean="0"/>
              <a:t>. He has the first Central Power Company. </a:t>
            </a:r>
            <a:r>
              <a:rPr lang="en-US" b="1" dirty="0" smtClean="0"/>
              <a:t>Contribution</a:t>
            </a:r>
            <a:r>
              <a:rPr lang="en-US" dirty="0" smtClean="0"/>
              <a:t>: Factories could stay open longer and work and </a:t>
            </a:r>
            <a:r>
              <a:rPr lang="en-US" b="1" u="sng" dirty="0" smtClean="0">
                <a:solidFill>
                  <a:srgbClr val="0070C0"/>
                </a:solidFill>
              </a:rPr>
              <a:t>night</a:t>
            </a:r>
            <a:r>
              <a:rPr lang="en-US" dirty="0" smtClean="0"/>
              <a:t>. Owners were grateful for the light bulb because they could see in the dark. </a:t>
            </a:r>
          </a:p>
        </p:txBody>
      </p:sp>
    </p:spTree>
    <p:extLst>
      <p:ext uri="{BB962C8B-B14F-4D97-AF65-F5344CB8AC3E}">
        <p14:creationId xmlns:p14="http://schemas.microsoft.com/office/powerpoint/2010/main" val="107271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1320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Benchmark 2 Study Guide Answers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Thomas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2 Study Guide Answers</dc:title>
  <dc:creator>Courtney Sofferin</dc:creator>
  <cp:lastModifiedBy>Gerri Ferrel</cp:lastModifiedBy>
  <cp:revision>14</cp:revision>
  <dcterms:created xsi:type="dcterms:W3CDTF">2011-12-06T14:14:47Z</dcterms:created>
  <dcterms:modified xsi:type="dcterms:W3CDTF">2012-12-01T02:56:35Z</dcterms:modified>
</cp:coreProperties>
</file>