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312" y="7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34F39E-52B9-4B88-90C8-DFFB1F7AFCB2}" type="datetimeFigureOut">
              <a:rPr lang="en-US" smtClean="0"/>
              <a:t>8/30/2012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DAB1E-CEEF-4C2B-9946-405DB257BBEE}" type="slidenum">
              <a:rPr lang="en-US" smtClean="0"/>
              <a:t>‹#›</a:t>
            </a:fld>
            <a:endParaRPr lang="en-US"/>
          </a:p>
        </p:txBody>
      </p:sp>
    </p:spTree>
    <p:extLst>
      <p:ext uri="{BB962C8B-B14F-4D97-AF65-F5344CB8AC3E}">
        <p14:creationId xmlns:p14="http://schemas.microsoft.com/office/powerpoint/2010/main" val="2888230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4F39E-52B9-4B88-90C8-DFFB1F7AFCB2}" type="datetimeFigureOut">
              <a:rPr lang="en-US" smtClean="0"/>
              <a:t>8/30/2012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DAB1E-CEEF-4C2B-9946-405DB257BBEE}" type="slidenum">
              <a:rPr lang="en-US" smtClean="0"/>
              <a:t>‹#›</a:t>
            </a:fld>
            <a:endParaRPr lang="en-US"/>
          </a:p>
        </p:txBody>
      </p:sp>
    </p:spTree>
    <p:extLst>
      <p:ext uri="{BB962C8B-B14F-4D97-AF65-F5344CB8AC3E}">
        <p14:creationId xmlns:p14="http://schemas.microsoft.com/office/powerpoint/2010/main" val="115657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4F39E-52B9-4B88-90C8-DFFB1F7AFCB2}" type="datetimeFigureOut">
              <a:rPr lang="en-US" smtClean="0"/>
              <a:t>8/30/2012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DAB1E-CEEF-4C2B-9946-405DB257BBEE}" type="slidenum">
              <a:rPr lang="en-US" smtClean="0"/>
              <a:t>‹#›</a:t>
            </a:fld>
            <a:endParaRPr lang="en-US"/>
          </a:p>
        </p:txBody>
      </p:sp>
    </p:spTree>
    <p:extLst>
      <p:ext uri="{BB962C8B-B14F-4D97-AF65-F5344CB8AC3E}">
        <p14:creationId xmlns:p14="http://schemas.microsoft.com/office/powerpoint/2010/main" val="3201460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4F39E-52B9-4B88-90C8-DFFB1F7AFCB2}" type="datetimeFigureOut">
              <a:rPr lang="en-US" smtClean="0"/>
              <a:t>8/30/2012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DAB1E-CEEF-4C2B-9946-405DB257BBEE}" type="slidenum">
              <a:rPr lang="en-US" smtClean="0"/>
              <a:t>‹#›</a:t>
            </a:fld>
            <a:endParaRPr lang="en-US"/>
          </a:p>
        </p:txBody>
      </p:sp>
    </p:spTree>
    <p:extLst>
      <p:ext uri="{BB962C8B-B14F-4D97-AF65-F5344CB8AC3E}">
        <p14:creationId xmlns:p14="http://schemas.microsoft.com/office/powerpoint/2010/main" val="120021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34F39E-52B9-4B88-90C8-DFFB1F7AFCB2}" type="datetimeFigureOut">
              <a:rPr lang="en-US" smtClean="0"/>
              <a:t>8/30/2012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DAB1E-CEEF-4C2B-9946-405DB257BBEE}" type="slidenum">
              <a:rPr lang="en-US" smtClean="0"/>
              <a:t>‹#›</a:t>
            </a:fld>
            <a:endParaRPr lang="en-US"/>
          </a:p>
        </p:txBody>
      </p:sp>
    </p:spTree>
    <p:extLst>
      <p:ext uri="{BB962C8B-B14F-4D97-AF65-F5344CB8AC3E}">
        <p14:creationId xmlns:p14="http://schemas.microsoft.com/office/powerpoint/2010/main" val="184960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34F39E-52B9-4B88-90C8-DFFB1F7AFCB2}" type="datetimeFigureOut">
              <a:rPr lang="en-US" smtClean="0"/>
              <a:t>8/30/2012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DAB1E-CEEF-4C2B-9946-405DB257BBEE}" type="slidenum">
              <a:rPr lang="en-US" smtClean="0"/>
              <a:t>‹#›</a:t>
            </a:fld>
            <a:endParaRPr lang="en-US"/>
          </a:p>
        </p:txBody>
      </p:sp>
    </p:spTree>
    <p:extLst>
      <p:ext uri="{BB962C8B-B14F-4D97-AF65-F5344CB8AC3E}">
        <p14:creationId xmlns:p14="http://schemas.microsoft.com/office/powerpoint/2010/main" val="228968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34F39E-52B9-4B88-90C8-DFFB1F7AFCB2}" type="datetimeFigureOut">
              <a:rPr lang="en-US" smtClean="0"/>
              <a:t>8/30/2012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9DAB1E-CEEF-4C2B-9946-405DB257BBEE}" type="slidenum">
              <a:rPr lang="en-US" smtClean="0"/>
              <a:t>‹#›</a:t>
            </a:fld>
            <a:endParaRPr lang="en-US"/>
          </a:p>
        </p:txBody>
      </p:sp>
    </p:spTree>
    <p:extLst>
      <p:ext uri="{BB962C8B-B14F-4D97-AF65-F5344CB8AC3E}">
        <p14:creationId xmlns:p14="http://schemas.microsoft.com/office/powerpoint/2010/main" val="1091591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34F39E-52B9-4B88-90C8-DFFB1F7AFCB2}" type="datetimeFigureOut">
              <a:rPr lang="en-US" smtClean="0"/>
              <a:t>8/30/2012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9DAB1E-CEEF-4C2B-9946-405DB257BBEE}" type="slidenum">
              <a:rPr lang="en-US" smtClean="0"/>
              <a:t>‹#›</a:t>
            </a:fld>
            <a:endParaRPr lang="en-US"/>
          </a:p>
        </p:txBody>
      </p:sp>
    </p:spTree>
    <p:extLst>
      <p:ext uri="{BB962C8B-B14F-4D97-AF65-F5344CB8AC3E}">
        <p14:creationId xmlns:p14="http://schemas.microsoft.com/office/powerpoint/2010/main" val="839460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34F39E-52B9-4B88-90C8-DFFB1F7AFCB2}" type="datetimeFigureOut">
              <a:rPr lang="en-US" smtClean="0"/>
              <a:t>8/30/2012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9DAB1E-CEEF-4C2B-9946-405DB257BBEE}" type="slidenum">
              <a:rPr lang="en-US" smtClean="0"/>
              <a:t>‹#›</a:t>
            </a:fld>
            <a:endParaRPr lang="en-US"/>
          </a:p>
        </p:txBody>
      </p:sp>
    </p:spTree>
    <p:extLst>
      <p:ext uri="{BB962C8B-B14F-4D97-AF65-F5344CB8AC3E}">
        <p14:creationId xmlns:p14="http://schemas.microsoft.com/office/powerpoint/2010/main" val="252009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34F39E-52B9-4B88-90C8-DFFB1F7AFCB2}" type="datetimeFigureOut">
              <a:rPr lang="en-US" smtClean="0"/>
              <a:t>8/30/2012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DAB1E-CEEF-4C2B-9946-405DB257BBEE}" type="slidenum">
              <a:rPr lang="en-US" smtClean="0"/>
              <a:t>‹#›</a:t>
            </a:fld>
            <a:endParaRPr lang="en-US"/>
          </a:p>
        </p:txBody>
      </p:sp>
    </p:spTree>
    <p:extLst>
      <p:ext uri="{BB962C8B-B14F-4D97-AF65-F5344CB8AC3E}">
        <p14:creationId xmlns:p14="http://schemas.microsoft.com/office/powerpoint/2010/main" val="3077105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34F39E-52B9-4B88-90C8-DFFB1F7AFCB2}" type="datetimeFigureOut">
              <a:rPr lang="en-US" smtClean="0"/>
              <a:t>8/30/2012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DAB1E-CEEF-4C2B-9946-405DB257BBEE}" type="slidenum">
              <a:rPr lang="en-US" smtClean="0"/>
              <a:t>‹#›</a:t>
            </a:fld>
            <a:endParaRPr lang="en-US"/>
          </a:p>
        </p:txBody>
      </p:sp>
    </p:spTree>
    <p:extLst>
      <p:ext uri="{BB962C8B-B14F-4D97-AF65-F5344CB8AC3E}">
        <p14:creationId xmlns:p14="http://schemas.microsoft.com/office/powerpoint/2010/main" val="219266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4F39E-52B9-4B88-90C8-DFFB1F7AFCB2}" type="datetimeFigureOut">
              <a:rPr lang="en-US" smtClean="0"/>
              <a:t>8/30/2012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9DAB1E-CEEF-4C2B-9946-405DB257BBEE}" type="slidenum">
              <a:rPr lang="en-US" smtClean="0"/>
              <a:t>‹#›</a:t>
            </a:fld>
            <a:endParaRPr lang="en-US"/>
          </a:p>
        </p:txBody>
      </p:sp>
    </p:spTree>
    <p:extLst>
      <p:ext uri="{BB962C8B-B14F-4D97-AF65-F5344CB8AC3E}">
        <p14:creationId xmlns:p14="http://schemas.microsoft.com/office/powerpoint/2010/main" val="4044747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5.wmf"/><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4.wmf"/><Relationship Id="rId5" Type="http://schemas.openxmlformats.org/officeDocument/2006/relationships/image" Target="../media/image43.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png"/><Relationship Id="rId2"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wmf"/></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t>Uncle Tom’s Cabin</a:t>
            </a:r>
            <a:endParaRPr lang="en-US" u="sng" dirty="0"/>
          </a:p>
        </p:txBody>
      </p:sp>
      <p:sp>
        <p:nvSpPr>
          <p:cNvPr id="3" name="Subtitle 2"/>
          <p:cNvSpPr>
            <a:spLocks noGrp="1"/>
          </p:cNvSpPr>
          <p:nvPr>
            <p:ph type="subTitle" idx="1"/>
          </p:nvPr>
        </p:nvSpPr>
        <p:spPr/>
        <p:txBody>
          <a:bodyPr/>
          <a:lstStyle/>
          <a:p>
            <a:endParaRPr lang="en-US" dirty="0" smtClean="0"/>
          </a:p>
          <a:p>
            <a:r>
              <a:rPr lang="en-US" dirty="0" smtClean="0"/>
              <a:t>By:  Harriet Beecher </a:t>
            </a:r>
            <a:r>
              <a:rPr lang="en-US" dirty="0" smtClean="0"/>
              <a:t>Stowe</a:t>
            </a:r>
          </a:p>
          <a:p>
            <a:r>
              <a:rPr lang="en-US" smtClean="0"/>
              <a:t>Published 1852</a:t>
            </a:r>
            <a:endParaRPr lang="en-US" dirty="0"/>
          </a:p>
        </p:txBody>
      </p:sp>
      <p:pic>
        <p:nvPicPr>
          <p:cNvPr id="1026" name="Picture 2" descr="C:\Users\acook\AppData\Local\Microsoft\Windows\Temporary Internet Files\Content.IE5\60F7OH6U\MC90012864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397466"/>
            <a:ext cx="4627597" cy="2509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083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752600"/>
            <a:ext cx="2273300"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1249362"/>
          </a:xfrm>
        </p:spPr>
        <p:txBody>
          <a:bodyPr>
            <a:normAutofit/>
          </a:bodyPr>
          <a:lstStyle/>
          <a:p>
            <a:r>
              <a:rPr lang="en-US" sz="1800" dirty="0" err="1" smtClean="0"/>
              <a:t>Emmeline</a:t>
            </a:r>
            <a:r>
              <a:rPr lang="en-US" sz="1800" dirty="0" smtClean="0"/>
              <a:t> and </a:t>
            </a:r>
            <a:r>
              <a:rPr lang="en-US" sz="1800" dirty="0" err="1" smtClean="0"/>
              <a:t>Cassy</a:t>
            </a:r>
            <a:r>
              <a:rPr lang="en-US" sz="1800" dirty="0" smtClean="0"/>
              <a:t> travel to Canada.  </a:t>
            </a:r>
            <a:r>
              <a:rPr lang="en-US" sz="1800" dirty="0" err="1" smtClean="0"/>
              <a:t>Cassy</a:t>
            </a:r>
            <a:r>
              <a:rPr lang="en-US" sz="1800" dirty="0" smtClean="0"/>
              <a:t> meets Eliza and realizes she is her long lost daughter.   The family then moves to France and finally to Liberia.  George Shelby returns to the farm in Kentucky where he frees all the slaves in honor of Tom’s memory.</a:t>
            </a:r>
            <a:endParaRPr lang="en-US" sz="1800"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905000"/>
            <a:ext cx="1132943" cy="208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39" y="1905000"/>
            <a:ext cx="1125016"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766628"/>
            <a:ext cx="1828800" cy="167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descr="C:\Users\acook\AppData\Local\Microsoft\Windows\Temporary Internet Files\Content.IE5\1BOCB8BE\MC90016172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2600" y="4346596"/>
            <a:ext cx="1412443" cy="140357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439566" y="3987074"/>
            <a:ext cx="1794967" cy="1811426"/>
            <a:chOff x="3439566" y="3987074"/>
            <a:chExt cx="1794967" cy="1811426"/>
          </a:xfrm>
        </p:grpSpPr>
        <p:pic>
          <p:nvPicPr>
            <p:cNvPr id="6150" name="Picture 6" descr="C:\Program Files\Microsoft Office\MEDIA\CAGCAT10\j0157763.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9566" y="3987074"/>
              <a:ext cx="1794967" cy="18114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81400" y="4124325"/>
              <a:ext cx="838200" cy="369332"/>
            </a:xfrm>
            <a:prstGeom prst="rect">
              <a:avLst/>
            </a:prstGeom>
            <a:noFill/>
          </p:spPr>
          <p:txBody>
            <a:bodyPr wrap="square" rtlCol="0">
              <a:spAutoFit/>
            </a:bodyPr>
            <a:lstStyle/>
            <a:p>
              <a:r>
                <a:rPr lang="en-US" dirty="0" smtClean="0"/>
                <a:t>France</a:t>
              </a:r>
              <a:endParaRPr lang="en-US" dirty="0"/>
            </a:p>
          </p:txBody>
        </p:sp>
      </p:grpSp>
      <p:pic>
        <p:nvPicPr>
          <p:cNvPr id="615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7347" y="4124325"/>
            <a:ext cx="182880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23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6" dur="2000" fill="hold"/>
                                        <p:tgtEl>
                                          <p:spTgt spid="614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4" presetClass="path" presetSubtype="0" accel="50000" decel="50000" fill="hold" nodeType="clickEffect">
                                  <p:stCondLst>
                                    <p:cond delay="0"/>
                                  </p:stCondLst>
                                  <p:childTnLst>
                                    <p:animMotion origin="layout" path="M 0.25 -2.61624E-6 L 0.36059 -0.04834 C 0.3835 -0.05945 0.4184 -0.065 0.45451 -0.065 C 0.49583 -0.065 0.52882 -0.05945 0.55191 -0.04834 L 0.66302 -2.61624E-6 " pathEditMode="relative" rAng="0" ptsTypes="FffFF">
                                      <p:cBhvr>
                                        <p:cTn id="10" dur="2000" fill="hold"/>
                                        <p:tgtEl>
                                          <p:spTgt spid="6146"/>
                                        </p:tgtEl>
                                        <p:attrNameLst>
                                          <p:attrName>ppt_x</p:attrName>
                                          <p:attrName>ppt_y</p:attrName>
                                        </p:attrNameLst>
                                      </p:cBhvr>
                                      <p:rCtr x="20642" y="-3262"/>
                                    </p:animMotion>
                                  </p:childTnLst>
                                </p:cTn>
                              </p:par>
                              <p:par>
                                <p:cTn id="11" presetID="0" presetClass="path" presetSubtype="0" accel="50000" decel="50000" fill="hold" nodeType="withEffect">
                                  <p:stCondLst>
                                    <p:cond delay="0"/>
                                  </p:stCondLst>
                                  <p:childTnLst>
                                    <p:animMotion origin="layout" path="M 0.01701 0.04372 C 0.02152 0.03955 0.02986 0.03793 0.03524 0.0377 C 0.07465 0.03585 0.11423 0.03608 0.15364 0.03516 C 0.19878 0.02799 0.25989 0.03192 0.30052 0.03146 C 0.32066 0.02706 0.33819 0.02914 0.36007 0.02914 L 0.76284 0.31876 " pathEditMode="relative" rAng="0" ptsTypes="ffffAA">
                                      <p:cBhvr>
                                        <p:cTn id="12" dur="2000" fill="hold"/>
                                        <p:tgtEl>
                                          <p:spTgt spid="6147"/>
                                        </p:tgtEl>
                                        <p:attrNameLst>
                                          <p:attrName>ppt_x</p:attrName>
                                          <p:attrName>ppt_y</p:attrName>
                                        </p:attrNameLst>
                                      </p:cBhvr>
                                      <p:rCtr x="37292" y="12908"/>
                                    </p:animMotion>
                                  </p:childTnLst>
                                </p:cTn>
                              </p:par>
                            </p:childTnLst>
                          </p:cTn>
                        </p:par>
                      </p:childTnLst>
                    </p:cTn>
                  </p:par>
                  <p:par>
                    <p:cTn id="13" fill="hold">
                      <p:stCondLst>
                        <p:cond delay="indefinite"/>
                      </p:stCondLst>
                      <p:childTnLst>
                        <p:par>
                          <p:cTn id="14" fill="hold">
                            <p:stCondLst>
                              <p:cond delay="0"/>
                            </p:stCondLst>
                            <p:childTnLst>
                              <p:par>
                                <p:cTn id="15" presetID="2" presetClass="exit" presetSubtype="8" fill="hold" nodeType="clickEffect">
                                  <p:stCondLst>
                                    <p:cond delay="0"/>
                                  </p:stCondLst>
                                  <p:childTnLst>
                                    <p:anim calcmode="lin" valueType="num">
                                      <p:cBhvr additive="base">
                                        <p:cTn id="16" dur="500"/>
                                        <p:tgtEl>
                                          <p:spTgt spid="6152"/>
                                        </p:tgtEl>
                                        <p:attrNameLst>
                                          <p:attrName>ppt_x</p:attrName>
                                        </p:attrNameLst>
                                      </p:cBhvr>
                                      <p:tavLst>
                                        <p:tav tm="0">
                                          <p:val>
                                            <p:strVal val="ppt_x"/>
                                          </p:val>
                                        </p:tav>
                                        <p:tav tm="100000">
                                          <p:val>
                                            <p:strVal val="0-ppt_w/2"/>
                                          </p:val>
                                        </p:tav>
                                      </p:tavLst>
                                    </p:anim>
                                    <p:anim calcmode="lin" valueType="num">
                                      <p:cBhvr additive="base">
                                        <p:cTn id="17" dur="500"/>
                                        <p:tgtEl>
                                          <p:spTgt spid="6152"/>
                                        </p:tgtEl>
                                        <p:attrNameLst>
                                          <p:attrName>ppt_y</p:attrName>
                                        </p:attrNameLst>
                                      </p:cBhvr>
                                      <p:tavLst>
                                        <p:tav tm="0">
                                          <p:val>
                                            <p:strVal val="ppt_y"/>
                                          </p:val>
                                        </p:tav>
                                        <p:tav tm="100000">
                                          <p:val>
                                            <p:strVal val="ppt_y"/>
                                          </p:val>
                                        </p:tav>
                                      </p:tavLst>
                                    </p:anim>
                                    <p:set>
                                      <p:cBhvr>
                                        <p:cTn id="18" dur="1" fill="hold">
                                          <p:stCondLst>
                                            <p:cond delay="499"/>
                                          </p:stCondLst>
                                        </p:cTn>
                                        <p:tgtEl>
                                          <p:spTgt spid="61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Northerner’s Reaction</a:t>
            </a:r>
            <a:endParaRPr lang="en-US" dirty="0"/>
          </a:p>
        </p:txBody>
      </p:sp>
      <p:sp>
        <p:nvSpPr>
          <p:cNvPr id="3" name="Content Placeholder 2"/>
          <p:cNvSpPr>
            <a:spLocks noGrp="1"/>
          </p:cNvSpPr>
          <p:nvPr>
            <p:ph idx="1"/>
          </p:nvPr>
        </p:nvSpPr>
        <p:spPr/>
        <p:txBody>
          <a:bodyPr/>
          <a:lstStyle/>
          <a:p>
            <a:r>
              <a:rPr lang="en-US" dirty="0" smtClean="0"/>
              <a:t>Did not like the idea of slaves</a:t>
            </a:r>
          </a:p>
          <a:p>
            <a:r>
              <a:rPr lang="en-US" dirty="0" smtClean="0"/>
              <a:t>Angry that slave owners could be cruel</a:t>
            </a:r>
          </a:p>
          <a:p>
            <a:r>
              <a:rPr lang="en-US" dirty="0" smtClean="0"/>
              <a:t>Joined groups that were fighting to end slavery</a:t>
            </a:r>
            <a:endParaRPr lang="en-US" dirty="0"/>
          </a:p>
        </p:txBody>
      </p:sp>
      <p:pic>
        <p:nvPicPr>
          <p:cNvPr id="7170" name="Picture 2" descr="C:\Users\acook\AppData\Local\Microsoft\Windows\Temporary Internet Files\Content.IE5\1BOCB8BE\MC90043440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886200"/>
            <a:ext cx="193992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238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Southerner’s Reaction</a:t>
            </a:r>
            <a:endParaRPr lang="en-US" dirty="0"/>
          </a:p>
        </p:txBody>
      </p:sp>
      <p:sp>
        <p:nvSpPr>
          <p:cNvPr id="3" name="Content Placeholder 2"/>
          <p:cNvSpPr>
            <a:spLocks noGrp="1"/>
          </p:cNvSpPr>
          <p:nvPr>
            <p:ph idx="1"/>
          </p:nvPr>
        </p:nvSpPr>
        <p:spPr/>
        <p:txBody>
          <a:bodyPr/>
          <a:lstStyle/>
          <a:p>
            <a:r>
              <a:rPr lang="en-US" dirty="0" smtClean="0"/>
              <a:t>Slave owners were horrified</a:t>
            </a:r>
          </a:p>
          <a:p>
            <a:r>
              <a:rPr lang="en-US" dirty="0" smtClean="0"/>
              <a:t>Thought book was false</a:t>
            </a:r>
          </a:p>
          <a:p>
            <a:r>
              <a:rPr lang="en-US" dirty="0" smtClean="0"/>
              <a:t>Wrote books that showed how great slavery was</a:t>
            </a:r>
            <a:endParaRPr lang="en-US" dirty="0"/>
          </a:p>
        </p:txBody>
      </p:sp>
      <p:pic>
        <p:nvPicPr>
          <p:cNvPr id="8194" name="Picture 2" descr="C:\Users\acook\AppData\Local\Microsoft\Windows\Temporary Internet Files\Content.IE5\5EXRRYF8\MC9004404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6685" y="4150521"/>
            <a:ext cx="1830629" cy="148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727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A Kentucky farmer named Arthur Shelby plans to sell two slaves to a slave trader named Mr. Haley in order to pay off some debts.  The two slaves are  a middle aged slave named Uncle Tom and a young boy named Harry.</a:t>
            </a:r>
            <a:endParaRPr lang="en-US" sz="1800" dirty="0"/>
          </a:p>
        </p:txBody>
      </p:sp>
      <p:pic>
        <p:nvPicPr>
          <p:cNvPr id="1027" name="Picture 3" descr="C:\Users\Alicia\AppData\Local\Microsoft\Windows\Temporary Internet Files\Content.IE5\OQ99EFAM\MC9000135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057400"/>
            <a:ext cx="3416802" cy="18888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licia\AppData\Local\Microsoft\Windows\Temporary Internet Files\Content.IE5\L370CJ8L\MC900445596[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029532"/>
            <a:ext cx="2138186" cy="25700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76400" y="5366158"/>
            <a:ext cx="1600200" cy="369332"/>
          </a:xfrm>
          <a:prstGeom prst="rect">
            <a:avLst/>
          </a:prstGeom>
          <a:noFill/>
        </p:spPr>
        <p:txBody>
          <a:bodyPr wrap="square" rtlCol="0">
            <a:spAutoFit/>
          </a:bodyPr>
          <a:lstStyle/>
          <a:p>
            <a:r>
              <a:rPr lang="en-US" dirty="0" smtClean="0"/>
              <a:t>Arthur Shelby</a:t>
            </a:r>
            <a:endParaRPr lang="en-US" dirty="0"/>
          </a:p>
        </p:txBody>
      </p:sp>
      <p:grpSp>
        <p:nvGrpSpPr>
          <p:cNvPr id="10" name="Group 9"/>
          <p:cNvGrpSpPr/>
          <p:nvPr/>
        </p:nvGrpSpPr>
        <p:grpSpPr>
          <a:xfrm>
            <a:off x="3962400" y="3810000"/>
            <a:ext cx="1993552" cy="1969532"/>
            <a:chOff x="3962400" y="3810000"/>
            <a:chExt cx="1993552" cy="1969532"/>
          </a:xfrm>
        </p:grpSpPr>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998" t="31793" r="28401" b="11929"/>
            <a:stretch/>
          </p:blipFill>
          <p:spPr bwMode="auto">
            <a:xfrm>
              <a:off x="3962400" y="3810000"/>
              <a:ext cx="1993552" cy="1783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02602" y="5410200"/>
              <a:ext cx="1612398" cy="369332"/>
            </a:xfrm>
            <a:prstGeom prst="rect">
              <a:avLst/>
            </a:prstGeom>
            <a:noFill/>
          </p:spPr>
          <p:txBody>
            <a:bodyPr wrap="square" rtlCol="0">
              <a:spAutoFit/>
            </a:bodyPr>
            <a:lstStyle/>
            <a:p>
              <a:r>
                <a:rPr lang="en-US" dirty="0" smtClean="0"/>
                <a:t>Uncle Tom</a:t>
              </a:r>
              <a:endParaRPr lang="en-US" dirty="0"/>
            </a:p>
          </p:txBody>
        </p:sp>
      </p:grpSp>
      <p:grpSp>
        <p:nvGrpSpPr>
          <p:cNvPr id="9" name="Group 8"/>
          <p:cNvGrpSpPr/>
          <p:nvPr/>
        </p:nvGrpSpPr>
        <p:grpSpPr>
          <a:xfrm>
            <a:off x="5955952" y="2231767"/>
            <a:ext cx="2870451" cy="2306598"/>
            <a:chOff x="5791200" y="1447800"/>
            <a:chExt cx="2870451" cy="2306598"/>
          </a:xfrm>
        </p:grpSpPr>
        <p:grpSp>
          <p:nvGrpSpPr>
            <p:cNvPr id="5" name="Group 4"/>
            <p:cNvGrpSpPr/>
            <p:nvPr/>
          </p:nvGrpSpPr>
          <p:grpSpPr>
            <a:xfrm>
              <a:off x="5791200" y="1447800"/>
              <a:ext cx="2857831" cy="2090737"/>
              <a:chOff x="5791200" y="1447800"/>
              <a:chExt cx="2857831" cy="2090737"/>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447800"/>
                <a:ext cx="285273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850427">
                <a:off x="8137712" y="2497072"/>
                <a:ext cx="511319" cy="166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7586357" y="3385066"/>
              <a:ext cx="1075294" cy="369332"/>
            </a:xfrm>
            <a:prstGeom prst="rect">
              <a:avLst/>
            </a:prstGeom>
            <a:noFill/>
          </p:spPr>
          <p:txBody>
            <a:bodyPr wrap="none" rtlCol="0">
              <a:spAutoFit/>
            </a:bodyPr>
            <a:lstStyle/>
            <a:p>
              <a:r>
                <a:rPr lang="en-US" dirty="0" smtClean="0"/>
                <a:t>Mr. Haley</a:t>
              </a:r>
              <a:endParaRPr lang="en-US" dirty="0"/>
            </a:p>
          </p:txBody>
        </p:sp>
      </p:grpSp>
      <p:grpSp>
        <p:nvGrpSpPr>
          <p:cNvPr id="13" name="Group 12"/>
          <p:cNvGrpSpPr/>
          <p:nvPr/>
        </p:nvGrpSpPr>
        <p:grpSpPr>
          <a:xfrm>
            <a:off x="6272688" y="4646028"/>
            <a:ext cx="944880" cy="1362104"/>
            <a:chOff x="6272688" y="4646028"/>
            <a:chExt cx="944880" cy="1362104"/>
          </a:xfrm>
        </p:grpSpPr>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56576" t="32079" r="-2239" b="9230"/>
            <a:stretch/>
          </p:blipFill>
          <p:spPr bwMode="auto">
            <a:xfrm>
              <a:off x="6272688" y="4646028"/>
              <a:ext cx="944880" cy="94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272688" y="5638800"/>
              <a:ext cx="944880" cy="369332"/>
            </a:xfrm>
            <a:prstGeom prst="rect">
              <a:avLst/>
            </a:prstGeom>
            <a:noFill/>
          </p:spPr>
          <p:txBody>
            <a:bodyPr wrap="square" rtlCol="0">
              <a:spAutoFit/>
            </a:bodyPr>
            <a:lstStyle/>
            <a:p>
              <a:r>
                <a:rPr lang="en-US" dirty="0" smtClean="0"/>
                <a:t>Harry</a:t>
              </a:r>
              <a:endParaRPr lang="en-US" dirty="0"/>
            </a:p>
          </p:txBody>
        </p:sp>
      </p:grpSp>
      <p:pic>
        <p:nvPicPr>
          <p:cNvPr id="14" name="Picture 6" descr="C:\Users\acook\AppData\Local\Microsoft\Windows\Temporary Internet Files\Content.IE5\1BOCB8BE\MC900441459[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7400" y="4353699"/>
            <a:ext cx="533827" cy="53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51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Harry’s mother, Eliza, overhears Mr. Shelby and flees with her son.  Tom </a:t>
            </a:r>
            <a:r>
              <a:rPr lang="en-US" sz="1800" dirty="0" err="1" smtClean="0"/>
              <a:t>Loker</a:t>
            </a:r>
            <a:r>
              <a:rPr lang="en-US" sz="1800" dirty="0" smtClean="0"/>
              <a:t> is hired to bring her and her son back.  Eliza  escapes capture and crosses the Ohio River where a group of Quakers agree to get her to Canada. Eliza is reunited with her husband George before heading to Canada.</a:t>
            </a:r>
            <a:endParaRPr lang="en-US" sz="1800" dirty="0"/>
          </a:p>
        </p:txBody>
      </p:sp>
      <p:grpSp>
        <p:nvGrpSpPr>
          <p:cNvPr id="10" name="Group 9"/>
          <p:cNvGrpSpPr/>
          <p:nvPr/>
        </p:nvGrpSpPr>
        <p:grpSpPr>
          <a:xfrm>
            <a:off x="3238150" y="1753299"/>
            <a:ext cx="2629250" cy="4227032"/>
            <a:chOff x="3238150" y="1753299"/>
            <a:chExt cx="2629250" cy="4227032"/>
          </a:xfrm>
        </p:grpSpPr>
        <p:sp>
          <p:nvSpPr>
            <p:cNvPr id="5" name="Freeform 4"/>
            <p:cNvSpPr/>
            <p:nvPr/>
          </p:nvSpPr>
          <p:spPr>
            <a:xfrm>
              <a:off x="3238150" y="1753299"/>
              <a:ext cx="2365696" cy="4085439"/>
            </a:xfrm>
            <a:custGeom>
              <a:avLst/>
              <a:gdLst>
                <a:gd name="connsiteX0" fmla="*/ 637564 w 2365696"/>
                <a:gd name="connsiteY0" fmla="*/ 0 h 4085439"/>
                <a:gd name="connsiteX1" fmla="*/ 184558 w 2365696"/>
                <a:gd name="connsiteY1" fmla="*/ 8389 h 4085439"/>
                <a:gd name="connsiteX2" fmla="*/ 151002 w 2365696"/>
                <a:gd name="connsiteY2" fmla="*/ 16778 h 4085439"/>
                <a:gd name="connsiteX3" fmla="*/ 92279 w 2365696"/>
                <a:gd name="connsiteY3" fmla="*/ 50334 h 4085439"/>
                <a:gd name="connsiteX4" fmla="*/ 75501 w 2365696"/>
                <a:gd name="connsiteY4" fmla="*/ 83890 h 4085439"/>
                <a:gd name="connsiteX5" fmla="*/ 50334 w 2365696"/>
                <a:gd name="connsiteY5" fmla="*/ 117446 h 4085439"/>
                <a:gd name="connsiteX6" fmla="*/ 41945 w 2365696"/>
                <a:gd name="connsiteY6" fmla="*/ 159391 h 4085439"/>
                <a:gd name="connsiteX7" fmla="*/ 33556 w 2365696"/>
                <a:gd name="connsiteY7" fmla="*/ 184558 h 4085439"/>
                <a:gd name="connsiteX8" fmla="*/ 25167 w 2365696"/>
                <a:gd name="connsiteY8" fmla="*/ 260059 h 4085439"/>
                <a:gd name="connsiteX9" fmla="*/ 0 w 2365696"/>
                <a:gd name="connsiteY9" fmla="*/ 360727 h 4085439"/>
                <a:gd name="connsiteX10" fmla="*/ 16778 w 2365696"/>
                <a:gd name="connsiteY10" fmla="*/ 629174 h 4085439"/>
                <a:gd name="connsiteX11" fmla="*/ 41945 w 2365696"/>
                <a:gd name="connsiteY11" fmla="*/ 671119 h 4085439"/>
                <a:gd name="connsiteX12" fmla="*/ 92279 w 2365696"/>
                <a:gd name="connsiteY12" fmla="*/ 738231 h 4085439"/>
                <a:gd name="connsiteX13" fmla="*/ 117446 w 2365696"/>
                <a:gd name="connsiteY13" fmla="*/ 755009 h 4085439"/>
                <a:gd name="connsiteX14" fmla="*/ 167780 w 2365696"/>
                <a:gd name="connsiteY14" fmla="*/ 813732 h 4085439"/>
                <a:gd name="connsiteX15" fmla="*/ 243281 w 2365696"/>
                <a:gd name="connsiteY15" fmla="*/ 880844 h 4085439"/>
                <a:gd name="connsiteX16" fmla="*/ 260059 w 2365696"/>
                <a:gd name="connsiteY16" fmla="*/ 906011 h 4085439"/>
                <a:gd name="connsiteX17" fmla="*/ 293615 w 2365696"/>
                <a:gd name="connsiteY17" fmla="*/ 922789 h 4085439"/>
                <a:gd name="connsiteX18" fmla="*/ 343949 w 2365696"/>
                <a:gd name="connsiteY18" fmla="*/ 973123 h 4085439"/>
                <a:gd name="connsiteX19" fmla="*/ 402672 w 2365696"/>
                <a:gd name="connsiteY19" fmla="*/ 1015068 h 4085439"/>
                <a:gd name="connsiteX20" fmla="*/ 436228 w 2365696"/>
                <a:gd name="connsiteY20" fmla="*/ 1048624 h 4085439"/>
                <a:gd name="connsiteX21" fmla="*/ 469784 w 2365696"/>
                <a:gd name="connsiteY21" fmla="*/ 1057013 h 4085439"/>
                <a:gd name="connsiteX22" fmla="*/ 528507 w 2365696"/>
                <a:gd name="connsiteY22" fmla="*/ 1090569 h 4085439"/>
                <a:gd name="connsiteX23" fmla="*/ 562063 w 2365696"/>
                <a:gd name="connsiteY23" fmla="*/ 1107347 h 4085439"/>
                <a:gd name="connsiteX24" fmla="*/ 604008 w 2365696"/>
                <a:gd name="connsiteY24" fmla="*/ 1140903 h 4085439"/>
                <a:gd name="connsiteX25" fmla="*/ 629175 w 2365696"/>
                <a:gd name="connsiteY25" fmla="*/ 1157681 h 4085439"/>
                <a:gd name="connsiteX26" fmla="*/ 671120 w 2365696"/>
                <a:gd name="connsiteY26" fmla="*/ 1199626 h 4085439"/>
                <a:gd name="connsiteX27" fmla="*/ 713065 w 2365696"/>
                <a:gd name="connsiteY27" fmla="*/ 1224793 h 4085439"/>
                <a:gd name="connsiteX28" fmla="*/ 755010 w 2365696"/>
                <a:gd name="connsiteY28" fmla="*/ 1258349 h 4085439"/>
                <a:gd name="connsiteX29" fmla="*/ 788566 w 2365696"/>
                <a:gd name="connsiteY29" fmla="*/ 1275127 h 4085439"/>
                <a:gd name="connsiteX30" fmla="*/ 872456 w 2365696"/>
                <a:gd name="connsiteY30" fmla="*/ 1342239 h 4085439"/>
                <a:gd name="connsiteX31" fmla="*/ 914400 w 2365696"/>
                <a:gd name="connsiteY31" fmla="*/ 1375795 h 4085439"/>
                <a:gd name="connsiteX32" fmla="*/ 956345 w 2365696"/>
                <a:gd name="connsiteY32" fmla="*/ 1400962 h 4085439"/>
                <a:gd name="connsiteX33" fmla="*/ 998290 w 2365696"/>
                <a:gd name="connsiteY33" fmla="*/ 1442907 h 4085439"/>
                <a:gd name="connsiteX34" fmla="*/ 1040235 w 2365696"/>
                <a:gd name="connsiteY34" fmla="*/ 1476462 h 4085439"/>
                <a:gd name="connsiteX35" fmla="*/ 1166070 w 2365696"/>
                <a:gd name="connsiteY35" fmla="*/ 1635853 h 4085439"/>
                <a:gd name="connsiteX36" fmla="*/ 1191237 w 2365696"/>
                <a:gd name="connsiteY36" fmla="*/ 1661020 h 4085439"/>
                <a:gd name="connsiteX37" fmla="*/ 1216404 w 2365696"/>
                <a:gd name="connsiteY37" fmla="*/ 1702965 h 4085439"/>
                <a:gd name="connsiteX38" fmla="*/ 1283516 w 2365696"/>
                <a:gd name="connsiteY38" fmla="*/ 1812022 h 4085439"/>
                <a:gd name="connsiteX39" fmla="*/ 1308683 w 2365696"/>
                <a:gd name="connsiteY39" fmla="*/ 1904301 h 4085439"/>
                <a:gd name="connsiteX40" fmla="*/ 1291905 w 2365696"/>
                <a:gd name="connsiteY40" fmla="*/ 2164360 h 4085439"/>
                <a:gd name="connsiteX41" fmla="*/ 1275127 w 2365696"/>
                <a:gd name="connsiteY41" fmla="*/ 2214694 h 4085439"/>
                <a:gd name="connsiteX42" fmla="*/ 1266738 w 2365696"/>
                <a:gd name="connsiteY42" fmla="*/ 2248250 h 4085439"/>
                <a:gd name="connsiteX43" fmla="*/ 1275127 w 2365696"/>
                <a:gd name="connsiteY43" fmla="*/ 2516697 h 4085439"/>
                <a:gd name="connsiteX44" fmla="*/ 1308683 w 2365696"/>
                <a:gd name="connsiteY44" fmla="*/ 2600587 h 4085439"/>
                <a:gd name="connsiteX45" fmla="*/ 1325461 w 2365696"/>
                <a:gd name="connsiteY45" fmla="*/ 2642532 h 4085439"/>
                <a:gd name="connsiteX46" fmla="*/ 1392573 w 2365696"/>
                <a:gd name="connsiteY46" fmla="*/ 2743200 h 4085439"/>
                <a:gd name="connsiteX47" fmla="*/ 1417740 w 2365696"/>
                <a:gd name="connsiteY47" fmla="*/ 2776756 h 4085439"/>
                <a:gd name="connsiteX48" fmla="*/ 1484852 w 2365696"/>
                <a:gd name="connsiteY48" fmla="*/ 2843868 h 4085439"/>
                <a:gd name="connsiteX49" fmla="*/ 1518408 w 2365696"/>
                <a:gd name="connsiteY49" fmla="*/ 2877424 h 4085439"/>
                <a:gd name="connsiteX50" fmla="*/ 1551964 w 2365696"/>
                <a:gd name="connsiteY50" fmla="*/ 2902591 h 4085439"/>
                <a:gd name="connsiteX51" fmla="*/ 1585520 w 2365696"/>
                <a:gd name="connsiteY51" fmla="*/ 2944536 h 4085439"/>
                <a:gd name="connsiteX52" fmla="*/ 1652632 w 2365696"/>
                <a:gd name="connsiteY52" fmla="*/ 2994870 h 4085439"/>
                <a:gd name="connsiteX53" fmla="*/ 1795244 w 2365696"/>
                <a:gd name="connsiteY53" fmla="*/ 3120705 h 4085439"/>
                <a:gd name="connsiteX54" fmla="*/ 1862356 w 2365696"/>
                <a:gd name="connsiteY54" fmla="*/ 3179428 h 4085439"/>
                <a:gd name="connsiteX55" fmla="*/ 1895912 w 2365696"/>
                <a:gd name="connsiteY55" fmla="*/ 3221373 h 4085439"/>
                <a:gd name="connsiteX56" fmla="*/ 1971413 w 2365696"/>
                <a:gd name="connsiteY56" fmla="*/ 3280095 h 4085439"/>
                <a:gd name="connsiteX57" fmla="*/ 2004969 w 2365696"/>
                <a:gd name="connsiteY57" fmla="*/ 3330429 h 4085439"/>
                <a:gd name="connsiteX58" fmla="*/ 2038525 w 2365696"/>
                <a:gd name="connsiteY58" fmla="*/ 3389152 h 4085439"/>
                <a:gd name="connsiteX59" fmla="*/ 2072081 w 2365696"/>
                <a:gd name="connsiteY59" fmla="*/ 3447875 h 4085439"/>
                <a:gd name="connsiteX60" fmla="*/ 2088859 w 2365696"/>
                <a:gd name="connsiteY60" fmla="*/ 3489820 h 4085439"/>
                <a:gd name="connsiteX61" fmla="*/ 2097248 w 2365696"/>
                <a:gd name="connsiteY61" fmla="*/ 3531765 h 4085439"/>
                <a:gd name="connsiteX62" fmla="*/ 2122415 w 2365696"/>
                <a:gd name="connsiteY62" fmla="*/ 3573710 h 4085439"/>
                <a:gd name="connsiteX63" fmla="*/ 2147582 w 2365696"/>
                <a:gd name="connsiteY63" fmla="*/ 3624044 h 4085439"/>
                <a:gd name="connsiteX64" fmla="*/ 2189527 w 2365696"/>
                <a:gd name="connsiteY64" fmla="*/ 3691156 h 4085439"/>
                <a:gd name="connsiteX65" fmla="*/ 2206305 w 2365696"/>
                <a:gd name="connsiteY65" fmla="*/ 3741490 h 4085439"/>
                <a:gd name="connsiteX66" fmla="*/ 2214694 w 2365696"/>
                <a:gd name="connsiteY66" fmla="*/ 3783435 h 4085439"/>
                <a:gd name="connsiteX67" fmla="*/ 2231472 w 2365696"/>
                <a:gd name="connsiteY67" fmla="*/ 3808602 h 4085439"/>
                <a:gd name="connsiteX68" fmla="*/ 2248250 w 2365696"/>
                <a:gd name="connsiteY68" fmla="*/ 3951215 h 4085439"/>
                <a:gd name="connsiteX69" fmla="*/ 2256639 w 2365696"/>
                <a:gd name="connsiteY69" fmla="*/ 3976382 h 4085439"/>
                <a:gd name="connsiteX70" fmla="*/ 2265028 w 2365696"/>
                <a:gd name="connsiteY70" fmla="*/ 4009938 h 4085439"/>
                <a:gd name="connsiteX71" fmla="*/ 2290195 w 2365696"/>
                <a:gd name="connsiteY71" fmla="*/ 4035105 h 4085439"/>
                <a:gd name="connsiteX72" fmla="*/ 2340529 w 2365696"/>
                <a:gd name="connsiteY72" fmla="*/ 4051883 h 4085439"/>
                <a:gd name="connsiteX73" fmla="*/ 2365696 w 2365696"/>
                <a:gd name="connsiteY73" fmla="*/ 4085439 h 408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365696" h="4085439">
                  <a:moveTo>
                    <a:pt x="637564" y="0"/>
                  </a:moveTo>
                  <a:lnTo>
                    <a:pt x="184558" y="8389"/>
                  </a:lnTo>
                  <a:cubicBezTo>
                    <a:pt x="173035" y="8786"/>
                    <a:pt x="161797" y="12730"/>
                    <a:pt x="151002" y="16778"/>
                  </a:cubicBezTo>
                  <a:cubicBezTo>
                    <a:pt x="126674" y="25901"/>
                    <a:pt x="113141" y="36426"/>
                    <a:pt x="92279" y="50334"/>
                  </a:cubicBezTo>
                  <a:cubicBezTo>
                    <a:pt x="86686" y="61519"/>
                    <a:pt x="82129" y="73285"/>
                    <a:pt x="75501" y="83890"/>
                  </a:cubicBezTo>
                  <a:cubicBezTo>
                    <a:pt x="68091" y="95746"/>
                    <a:pt x="56012" y="104669"/>
                    <a:pt x="50334" y="117446"/>
                  </a:cubicBezTo>
                  <a:cubicBezTo>
                    <a:pt x="44543" y="130476"/>
                    <a:pt x="45403" y="145558"/>
                    <a:pt x="41945" y="159391"/>
                  </a:cubicBezTo>
                  <a:cubicBezTo>
                    <a:pt x="39800" y="167970"/>
                    <a:pt x="36352" y="176169"/>
                    <a:pt x="33556" y="184558"/>
                  </a:cubicBezTo>
                  <a:cubicBezTo>
                    <a:pt x="30760" y="209725"/>
                    <a:pt x="28748" y="234992"/>
                    <a:pt x="25167" y="260059"/>
                  </a:cubicBezTo>
                  <a:cubicBezTo>
                    <a:pt x="19861" y="297203"/>
                    <a:pt x="10594" y="323649"/>
                    <a:pt x="0" y="360727"/>
                  </a:cubicBezTo>
                  <a:cubicBezTo>
                    <a:pt x="5593" y="450209"/>
                    <a:pt x="4771" y="540325"/>
                    <a:pt x="16778" y="629174"/>
                  </a:cubicBezTo>
                  <a:cubicBezTo>
                    <a:pt x="18962" y="645332"/>
                    <a:pt x="33303" y="657292"/>
                    <a:pt x="41945" y="671119"/>
                  </a:cubicBezTo>
                  <a:cubicBezTo>
                    <a:pt x="54853" y="691771"/>
                    <a:pt x="76936" y="722888"/>
                    <a:pt x="92279" y="738231"/>
                  </a:cubicBezTo>
                  <a:cubicBezTo>
                    <a:pt x="99408" y="745360"/>
                    <a:pt x="110317" y="747880"/>
                    <a:pt x="117446" y="755009"/>
                  </a:cubicBezTo>
                  <a:cubicBezTo>
                    <a:pt x="183753" y="821316"/>
                    <a:pt x="103858" y="758942"/>
                    <a:pt x="167780" y="813732"/>
                  </a:cubicBezTo>
                  <a:cubicBezTo>
                    <a:pt x="217345" y="856216"/>
                    <a:pt x="191180" y="821301"/>
                    <a:pt x="243281" y="880844"/>
                  </a:cubicBezTo>
                  <a:cubicBezTo>
                    <a:pt x="249920" y="888432"/>
                    <a:pt x="252314" y="899556"/>
                    <a:pt x="260059" y="906011"/>
                  </a:cubicBezTo>
                  <a:cubicBezTo>
                    <a:pt x="269666" y="914017"/>
                    <a:pt x="283850" y="914977"/>
                    <a:pt x="293615" y="922789"/>
                  </a:cubicBezTo>
                  <a:cubicBezTo>
                    <a:pt x="312143" y="937612"/>
                    <a:pt x="324641" y="959332"/>
                    <a:pt x="343949" y="973123"/>
                  </a:cubicBezTo>
                  <a:cubicBezTo>
                    <a:pt x="363523" y="987105"/>
                    <a:pt x="384054" y="999835"/>
                    <a:pt x="402672" y="1015068"/>
                  </a:cubicBezTo>
                  <a:cubicBezTo>
                    <a:pt x="414915" y="1025085"/>
                    <a:pt x="422814" y="1040240"/>
                    <a:pt x="436228" y="1048624"/>
                  </a:cubicBezTo>
                  <a:cubicBezTo>
                    <a:pt x="446005" y="1054735"/>
                    <a:pt x="458989" y="1052965"/>
                    <a:pt x="469784" y="1057013"/>
                  </a:cubicBezTo>
                  <a:cubicBezTo>
                    <a:pt x="506658" y="1070841"/>
                    <a:pt x="497530" y="1072868"/>
                    <a:pt x="528507" y="1090569"/>
                  </a:cubicBezTo>
                  <a:cubicBezTo>
                    <a:pt x="539365" y="1096774"/>
                    <a:pt x="551658" y="1100410"/>
                    <a:pt x="562063" y="1107347"/>
                  </a:cubicBezTo>
                  <a:cubicBezTo>
                    <a:pt x="576961" y="1117279"/>
                    <a:pt x="589684" y="1130160"/>
                    <a:pt x="604008" y="1140903"/>
                  </a:cubicBezTo>
                  <a:cubicBezTo>
                    <a:pt x="612074" y="1146952"/>
                    <a:pt x="621587" y="1151042"/>
                    <a:pt x="629175" y="1157681"/>
                  </a:cubicBezTo>
                  <a:cubicBezTo>
                    <a:pt x="644056" y="1170702"/>
                    <a:pt x="655680" y="1187274"/>
                    <a:pt x="671120" y="1199626"/>
                  </a:cubicBezTo>
                  <a:cubicBezTo>
                    <a:pt x="683852" y="1209812"/>
                    <a:pt x="699707" y="1215443"/>
                    <a:pt x="713065" y="1224793"/>
                  </a:cubicBezTo>
                  <a:cubicBezTo>
                    <a:pt x="727734" y="1235061"/>
                    <a:pt x="740112" y="1248417"/>
                    <a:pt x="755010" y="1258349"/>
                  </a:cubicBezTo>
                  <a:cubicBezTo>
                    <a:pt x="765415" y="1265286"/>
                    <a:pt x="778390" y="1267858"/>
                    <a:pt x="788566" y="1275127"/>
                  </a:cubicBezTo>
                  <a:cubicBezTo>
                    <a:pt x="817706" y="1295941"/>
                    <a:pt x="844493" y="1319868"/>
                    <a:pt x="872456" y="1342239"/>
                  </a:cubicBezTo>
                  <a:cubicBezTo>
                    <a:pt x="886437" y="1353424"/>
                    <a:pt x="899047" y="1366583"/>
                    <a:pt x="914400" y="1375795"/>
                  </a:cubicBezTo>
                  <a:cubicBezTo>
                    <a:pt x="928382" y="1384184"/>
                    <a:pt x="943613" y="1390776"/>
                    <a:pt x="956345" y="1400962"/>
                  </a:cubicBezTo>
                  <a:cubicBezTo>
                    <a:pt x="971785" y="1413314"/>
                    <a:pt x="983593" y="1429680"/>
                    <a:pt x="998290" y="1442907"/>
                  </a:cubicBezTo>
                  <a:cubicBezTo>
                    <a:pt x="1011599" y="1454885"/>
                    <a:pt x="1027989" y="1463400"/>
                    <a:pt x="1040235" y="1476462"/>
                  </a:cubicBezTo>
                  <a:cubicBezTo>
                    <a:pt x="1167345" y="1612045"/>
                    <a:pt x="1083415" y="1532535"/>
                    <a:pt x="1166070" y="1635853"/>
                  </a:cubicBezTo>
                  <a:cubicBezTo>
                    <a:pt x="1173481" y="1645117"/>
                    <a:pt x="1184119" y="1651529"/>
                    <a:pt x="1191237" y="1661020"/>
                  </a:cubicBezTo>
                  <a:cubicBezTo>
                    <a:pt x="1201020" y="1674064"/>
                    <a:pt x="1207587" y="1689249"/>
                    <a:pt x="1216404" y="1702965"/>
                  </a:cubicBezTo>
                  <a:cubicBezTo>
                    <a:pt x="1238239" y="1736931"/>
                    <a:pt x="1267862" y="1772887"/>
                    <a:pt x="1283516" y="1812022"/>
                  </a:cubicBezTo>
                  <a:cubicBezTo>
                    <a:pt x="1300546" y="1854596"/>
                    <a:pt x="1300258" y="1862176"/>
                    <a:pt x="1308683" y="1904301"/>
                  </a:cubicBezTo>
                  <a:cubicBezTo>
                    <a:pt x="1307836" y="1922929"/>
                    <a:pt x="1303521" y="2106282"/>
                    <a:pt x="1291905" y="2164360"/>
                  </a:cubicBezTo>
                  <a:cubicBezTo>
                    <a:pt x="1288437" y="2181702"/>
                    <a:pt x="1279416" y="2197536"/>
                    <a:pt x="1275127" y="2214694"/>
                  </a:cubicBezTo>
                  <a:lnTo>
                    <a:pt x="1266738" y="2248250"/>
                  </a:lnTo>
                  <a:cubicBezTo>
                    <a:pt x="1269534" y="2337732"/>
                    <a:pt x="1270161" y="2427309"/>
                    <a:pt x="1275127" y="2516697"/>
                  </a:cubicBezTo>
                  <a:cubicBezTo>
                    <a:pt x="1276837" y="2547476"/>
                    <a:pt x="1296629" y="2574067"/>
                    <a:pt x="1308683" y="2600587"/>
                  </a:cubicBezTo>
                  <a:cubicBezTo>
                    <a:pt x="1314914" y="2614296"/>
                    <a:pt x="1317826" y="2629552"/>
                    <a:pt x="1325461" y="2642532"/>
                  </a:cubicBezTo>
                  <a:cubicBezTo>
                    <a:pt x="1345909" y="2677293"/>
                    <a:pt x="1368375" y="2710937"/>
                    <a:pt x="1392573" y="2743200"/>
                  </a:cubicBezTo>
                  <a:cubicBezTo>
                    <a:pt x="1400962" y="2754385"/>
                    <a:pt x="1408292" y="2766449"/>
                    <a:pt x="1417740" y="2776756"/>
                  </a:cubicBezTo>
                  <a:cubicBezTo>
                    <a:pt x="1439118" y="2800077"/>
                    <a:pt x="1462481" y="2821497"/>
                    <a:pt x="1484852" y="2843868"/>
                  </a:cubicBezTo>
                  <a:cubicBezTo>
                    <a:pt x="1496037" y="2855053"/>
                    <a:pt x="1505753" y="2867933"/>
                    <a:pt x="1518408" y="2877424"/>
                  </a:cubicBezTo>
                  <a:cubicBezTo>
                    <a:pt x="1529593" y="2885813"/>
                    <a:pt x="1542077" y="2892704"/>
                    <a:pt x="1551964" y="2902591"/>
                  </a:cubicBezTo>
                  <a:cubicBezTo>
                    <a:pt x="1564625" y="2915252"/>
                    <a:pt x="1572321" y="2932437"/>
                    <a:pt x="1585520" y="2944536"/>
                  </a:cubicBezTo>
                  <a:cubicBezTo>
                    <a:pt x="1606133" y="2963432"/>
                    <a:pt x="1632859" y="2975097"/>
                    <a:pt x="1652632" y="2994870"/>
                  </a:cubicBezTo>
                  <a:cubicBezTo>
                    <a:pt x="1729066" y="3071304"/>
                    <a:pt x="1687956" y="3033533"/>
                    <a:pt x="1795244" y="3120705"/>
                  </a:cubicBezTo>
                  <a:cubicBezTo>
                    <a:pt x="1823703" y="3143828"/>
                    <a:pt x="1839602" y="3153423"/>
                    <a:pt x="1862356" y="3179428"/>
                  </a:cubicBezTo>
                  <a:cubicBezTo>
                    <a:pt x="1874147" y="3192903"/>
                    <a:pt x="1882755" y="3209228"/>
                    <a:pt x="1895912" y="3221373"/>
                  </a:cubicBezTo>
                  <a:cubicBezTo>
                    <a:pt x="1919340" y="3242998"/>
                    <a:pt x="1971413" y="3280095"/>
                    <a:pt x="1971413" y="3280095"/>
                  </a:cubicBezTo>
                  <a:cubicBezTo>
                    <a:pt x="1986156" y="3324323"/>
                    <a:pt x="1970058" y="3288536"/>
                    <a:pt x="2004969" y="3330429"/>
                  </a:cubicBezTo>
                  <a:cubicBezTo>
                    <a:pt x="2023549" y="3352726"/>
                    <a:pt x="2023607" y="3363045"/>
                    <a:pt x="2038525" y="3389152"/>
                  </a:cubicBezTo>
                  <a:cubicBezTo>
                    <a:pt x="2065516" y="3436387"/>
                    <a:pt x="2046730" y="3390836"/>
                    <a:pt x="2072081" y="3447875"/>
                  </a:cubicBezTo>
                  <a:cubicBezTo>
                    <a:pt x="2078197" y="3461636"/>
                    <a:pt x="2084532" y="3475396"/>
                    <a:pt x="2088859" y="3489820"/>
                  </a:cubicBezTo>
                  <a:cubicBezTo>
                    <a:pt x="2092956" y="3503477"/>
                    <a:pt x="2091953" y="3518526"/>
                    <a:pt x="2097248" y="3531765"/>
                  </a:cubicBezTo>
                  <a:cubicBezTo>
                    <a:pt x="2103304" y="3546904"/>
                    <a:pt x="2114607" y="3559396"/>
                    <a:pt x="2122415" y="3573710"/>
                  </a:cubicBezTo>
                  <a:cubicBezTo>
                    <a:pt x="2131397" y="3590178"/>
                    <a:pt x="2137931" y="3607959"/>
                    <a:pt x="2147582" y="3624044"/>
                  </a:cubicBezTo>
                  <a:cubicBezTo>
                    <a:pt x="2177871" y="3674526"/>
                    <a:pt x="2168626" y="3638904"/>
                    <a:pt x="2189527" y="3691156"/>
                  </a:cubicBezTo>
                  <a:cubicBezTo>
                    <a:pt x="2196095" y="3707577"/>
                    <a:pt x="2202837" y="3724148"/>
                    <a:pt x="2206305" y="3741490"/>
                  </a:cubicBezTo>
                  <a:cubicBezTo>
                    <a:pt x="2209101" y="3755472"/>
                    <a:pt x="2209687" y="3770084"/>
                    <a:pt x="2214694" y="3783435"/>
                  </a:cubicBezTo>
                  <a:cubicBezTo>
                    <a:pt x="2218234" y="3792875"/>
                    <a:pt x="2225879" y="3800213"/>
                    <a:pt x="2231472" y="3808602"/>
                  </a:cubicBezTo>
                  <a:cubicBezTo>
                    <a:pt x="2237065" y="3856140"/>
                    <a:pt x="2241150" y="3903879"/>
                    <a:pt x="2248250" y="3951215"/>
                  </a:cubicBezTo>
                  <a:cubicBezTo>
                    <a:pt x="2249562" y="3959960"/>
                    <a:pt x="2254210" y="3967879"/>
                    <a:pt x="2256639" y="3976382"/>
                  </a:cubicBezTo>
                  <a:cubicBezTo>
                    <a:pt x="2259806" y="3987468"/>
                    <a:pt x="2259308" y="3999928"/>
                    <a:pt x="2265028" y="4009938"/>
                  </a:cubicBezTo>
                  <a:cubicBezTo>
                    <a:pt x="2270914" y="4020239"/>
                    <a:pt x="2279824" y="4029343"/>
                    <a:pt x="2290195" y="4035105"/>
                  </a:cubicBezTo>
                  <a:cubicBezTo>
                    <a:pt x="2305655" y="4043694"/>
                    <a:pt x="2340529" y="4051883"/>
                    <a:pt x="2340529" y="4051883"/>
                  </a:cubicBezTo>
                  <a:cubicBezTo>
                    <a:pt x="2359501" y="4080340"/>
                    <a:pt x="2350178" y="4069921"/>
                    <a:pt x="2365696" y="4085439"/>
                  </a:cubicBezTo>
                </a:path>
              </a:pathLst>
            </a:custGeom>
            <a:noFill/>
            <a:ln w="565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05400" y="5334000"/>
              <a:ext cx="762000" cy="646331"/>
            </a:xfrm>
            <a:prstGeom prst="rect">
              <a:avLst/>
            </a:prstGeom>
            <a:noFill/>
          </p:spPr>
          <p:txBody>
            <a:bodyPr wrap="square" rtlCol="0">
              <a:spAutoFit/>
            </a:bodyPr>
            <a:lstStyle/>
            <a:p>
              <a:r>
                <a:rPr lang="en-US" dirty="0" smtClean="0"/>
                <a:t>Ohio River</a:t>
              </a:r>
              <a:endParaRPr lang="en-US" dirty="0"/>
            </a:p>
          </p:txBody>
        </p:sp>
      </p:grpSp>
      <p:grpSp>
        <p:nvGrpSpPr>
          <p:cNvPr id="12" name="Group 11"/>
          <p:cNvGrpSpPr/>
          <p:nvPr/>
        </p:nvGrpSpPr>
        <p:grpSpPr>
          <a:xfrm>
            <a:off x="914400" y="2362200"/>
            <a:ext cx="1914525" cy="2894638"/>
            <a:chOff x="914400" y="2362200"/>
            <a:chExt cx="1914525" cy="2894638"/>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799513"/>
              <a:ext cx="10001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914400" y="2362200"/>
              <a:ext cx="1167384" cy="2535307"/>
              <a:chOff x="914400" y="2362200"/>
              <a:chExt cx="1167384" cy="2535307"/>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62200"/>
                <a:ext cx="1167384" cy="2084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66800" y="4528175"/>
                <a:ext cx="914400" cy="369332"/>
              </a:xfrm>
              <a:prstGeom prst="rect">
                <a:avLst/>
              </a:prstGeom>
              <a:noFill/>
            </p:spPr>
            <p:txBody>
              <a:bodyPr wrap="square" rtlCol="0">
                <a:spAutoFit/>
              </a:bodyPr>
              <a:lstStyle/>
              <a:p>
                <a:r>
                  <a:rPr lang="en-US" dirty="0" smtClean="0"/>
                  <a:t>Eliza</a:t>
                </a:r>
                <a:endParaRPr lang="en-US" dirty="0"/>
              </a:p>
            </p:txBody>
          </p:sp>
        </p:grpSp>
      </p:grpSp>
      <p:grpSp>
        <p:nvGrpSpPr>
          <p:cNvPr id="9" name="Group 8"/>
          <p:cNvGrpSpPr/>
          <p:nvPr/>
        </p:nvGrpSpPr>
        <p:grpSpPr>
          <a:xfrm>
            <a:off x="7199677" y="1600200"/>
            <a:ext cx="1143000" cy="2340045"/>
            <a:chOff x="6477000" y="1828800"/>
            <a:chExt cx="1143000" cy="2340045"/>
          </a:xfrm>
        </p:grpSpPr>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828800"/>
              <a:ext cx="9715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705600" y="3799513"/>
              <a:ext cx="914400" cy="369332"/>
            </a:xfrm>
            <a:prstGeom prst="rect">
              <a:avLst/>
            </a:prstGeom>
            <a:noFill/>
          </p:spPr>
          <p:txBody>
            <a:bodyPr wrap="square" rtlCol="0">
              <a:spAutoFit/>
            </a:bodyPr>
            <a:lstStyle/>
            <a:p>
              <a:r>
                <a:rPr lang="en-US" dirty="0" smtClean="0"/>
                <a:t>George</a:t>
              </a:r>
              <a:endParaRPr lang="en-US" dirty="0"/>
            </a:p>
          </p:txBody>
        </p:sp>
      </p:grpSp>
      <p:grpSp>
        <p:nvGrpSpPr>
          <p:cNvPr id="14" name="Group 13"/>
          <p:cNvGrpSpPr/>
          <p:nvPr/>
        </p:nvGrpSpPr>
        <p:grpSpPr>
          <a:xfrm>
            <a:off x="3124200" y="4056688"/>
            <a:ext cx="1676400" cy="2750319"/>
            <a:chOff x="3124200" y="4056688"/>
            <a:chExt cx="1676400" cy="2750319"/>
          </a:xfrm>
        </p:grpSpPr>
        <p:pic>
          <p:nvPicPr>
            <p:cNvPr id="5127" name="Picture 7"/>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3124200" y="4056688"/>
              <a:ext cx="1214967"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124200" y="6437675"/>
              <a:ext cx="1676400" cy="369332"/>
            </a:xfrm>
            <a:prstGeom prst="rect">
              <a:avLst/>
            </a:prstGeom>
            <a:noFill/>
          </p:spPr>
          <p:txBody>
            <a:bodyPr wrap="square" rtlCol="0">
              <a:spAutoFit/>
            </a:bodyPr>
            <a:lstStyle/>
            <a:p>
              <a:r>
                <a:rPr lang="en-US" dirty="0" smtClean="0"/>
                <a:t>Tom </a:t>
              </a:r>
              <a:r>
                <a:rPr lang="en-US" dirty="0" err="1" smtClean="0"/>
                <a:t>Loker</a:t>
              </a:r>
              <a:endParaRPr lang="en-US" dirty="0"/>
            </a:p>
          </p:txBody>
        </p:sp>
      </p:grpSp>
    </p:spTree>
    <p:extLst>
      <p:ext uri="{BB962C8B-B14F-4D97-AF65-F5344CB8AC3E}">
        <p14:creationId xmlns:p14="http://schemas.microsoft.com/office/powerpoint/2010/main" val="352022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1.30002E-6 C 0.01337 -0.00046 0.02656 1.30002E-6 0.0401 -0.00116 C 0.0533 -0.00208 0.06528 -0.01064 0.07743 -0.01573 C 0.08298 -0.02221 0.09427 -0.02591 0.10173 -0.02845 C 0.10451 -0.0303 0.10764 -0.03077 0.11007 -0.03262 C 0.11094 -0.03331 0.11111 -0.0347 0.11198 -0.03586 C 0.11423 -0.03817 0.12274 -0.04488 0.1243 -0.04603 C 0.12969 -0.05043 0.13264 -0.05598 0.13906 -0.05876 C 0.14392 -0.06662 0.1375 -0.05737 0.14479 -0.06385 C 0.14687 -0.0657 0.14844 -0.06801 0.15034 -0.07032 C 0.15139 -0.07171 0.15295 -0.0724 0.15416 -0.07356 C 0.15694 -0.07842 0.16319 -0.08235 0.16805 -0.08397 C 0.17361 -0.08837 0.18038 -0.08929 0.1868 -0.09137 C 0.19305 -0.09091 0.1993 -0.09091 0.20538 -0.09022 C 0.21337 -0.08883 0.22066 -0.08212 0.22882 -0.08073 C 0.23437 -0.07726 0.23854 -0.07541 0.24479 -0.07449 C 0.24809 -0.07264 0.25156 -0.07102 0.25503 -0.0694 C 0.26909 -0.0613 0.28125 -0.04742 0.29705 -0.04418 C 0.31215 -0.03562 0.32691 -0.03192 0.34375 -0.03054 C 0.35 -0.02776 0.36337 -0.02637 0.36337 -0.02614 C 0.37725 -0.02753 0.37413 -0.02776 0.3842 -0.03146 C 0.38784 -0.0347 0.39062 -0.03655 0.39531 -0.03771 C 0.3993 -0.04025 0.40469 -0.04071 0.40833 -0.04418 C 0.41007 -0.0458 0.41111 -0.04788 0.41302 -0.04927 C 0.4158 -0.05159 0.42187 -0.05321 0.42517 -0.05459 C 0.43021 -0.06014 0.43368 -0.06477 0.44028 -0.06801 C 0.44184 -0.07102 0.44219 -0.07217 0.44479 -0.07449 C 0.44653 -0.07611 0.45052 -0.07865 0.45052 -0.07842 C 0.45104 -0.07958 0.45156 -0.08073 0.45225 -0.08189 C 0.45295 -0.08281 0.45434 -0.08305 0.45503 -0.08397 C 0.45555 -0.08466 0.45538 -0.08605 0.4559 -0.08698 C 0.45903 -0.09299 0.46267 -0.09762 0.46632 -0.10271 C 0.46857 -0.10571 0.46875 -0.10918 0.471 -0.11219 C 0.47361 -0.11543 0.47725 -0.11797 0.47951 -0.12168 C 0.48194 -0.12584 0.48385 -0.12977 0.48698 -0.13301 " pathEditMode="relative" rAng="0" ptsTypes="ffffffffffffffffffffffffffffffffffA">
                                      <p:cBhvr>
                                        <p:cTn id="6" dur="2000" fill="hold"/>
                                        <p:tgtEl>
                                          <p:spTgt spid="12"/>
                                        </p:tgtEl>
                                        <p:attrNameLst>
                                          <p:attrName>ppt_x</p:attrName>
                                          <p:attrName>ppt_y</p:attrName>
                                        </p:attrNameLst>
                                      </p:cBhvr>
                                      <p:rCtr x="24340" y="-6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en-US" sz="1800" dirty="0" smtClean="0"/>
              <a:t>In the meantime, Uncle Tom is transported by Mr. Haley on the Mississippi River.  He is befriended by a little white girl name Eva.  Uncle Tom saves Eva from drowning when she accidentally falls into the water.  Eva’s father Augustine St. Clare buys Uncle Tom and they travel to their home in New Orleans.</a:t>
            </a:r>
            <a:endParaRPr lang="en-US" sz="1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2042" y="3069324"/>
            <a:ext cx="1603116" cy="1656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647" y="1447800"/>
            <a:ext cx="2514600" cy="206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3328812" y="2421624"/>
            <a:ext cx="842010" cy="1664732"/>
            <a:chOff x="2061210" y="4041775"/>
            <a:chExt cx="842010" cy="1664732"/>
          </a:xfrm>
        </p:grpSpPr>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999" t="28403" r="32802" b="5161"/>
            <a:stretch/>
          </p:blipFill>
          <p:spPr bwMode="auto">
            <a:xfrm>
              <a:off x="2061210" y="4041775"/>
              <a:ext cx="84201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61210" y="5337175"/>
              <a:ext cx="681990" cy="369332"/>
            </a:xfrm>
            <a:prstGeom prst="rect">
              <a:avLst/>
            </a:prstGeom>
            <a:noFill/>
          </p:spPr>
          <p:txBody>
            <a:bodyPr wrap="square" rtlCol="0">
              <a:spAutoFit/>
            </a:bodyPr>
            <a:lstStyle/>
            <a:p>
              <a:r>
                <a:rPr lang="en-US" dirty="0" smtClean="0"/>
                <a:t>Eva</a:t>
              </a:r>
              <a:endParaRPr lang="en-US" dirty="0"/>
            </a:p>
          </p:txBody>
        </p:sp>
      </p:grpSp>
      <p:grpSp>
        <p:nvGrpSpPr>
          <p:cNvPr id="8" name="Group 7"/>
          <p:cNvGrpSpPr/>
          <p:nvPr/>
        </p:nvGrpSpPr>
        <p:grpSpPr>
          <a:xfrm>
            <a:off x="2157587" y="2037373"/>
            <a:ext cx="1171225" cy="2942670"/>
            <a:chOff x="838200" y="2667000"/>
            <a:chExt cx="1171225" cy="2942670"/>
          </a:xfrm>
        </p:grpSpPr>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667000"/>
              <a:ext cx="1133475" cy="257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75950" y="5240338"/>
              <a:ext cx="1133475" cy="369332"/>
            </a:xfrm>
            <a:prstGeom prst="rect">
              <a:avLst/>
            </a:prstGeom>
            <a:noFill/>
          </p:spPr>
          <p:txBody>
            <a:bodyPr wrap="square" rtlCol="0">
              <a:spAutoFit/>
            </a:bodyPr>
            <a:lstStyle/>
            <a:p>
              <a:r>
                <a:rPr lang="en-US" dirty="0" smtClean="0"/>
                <a:t>St. Clare</a:t>
              </a:r>
              <a:endParaRPr lang="en-US" dirty="0"/>
            </a:p>
          </p:txBody>
        </p:sp>
      </p:grpSp>
      <p:grpSp>
        <p:nvGrpSpPr>
          <p:cNvPr id="11" name="Group 10"/>
          <p:cNvGrpSpPr/>
          <p:nvPr/>
        </p:nvGrpSpPr>
        <p:grpSpPr>
          <a:xfrm>
            <a:off x="838200" y="3806513"/>
            <a:ext cx="7759816" cy="2023733"/>
            <a:chOff x="838200" y="3806513"/>
            <a:chExt cx="7759816" cy="2023733"/>
          </a:xfrm>
        </p:grpSpPr>
        <p:sp>
          <p:nvSpPr>
            <p:cNvPr id="9" name="Freeform 8"/>
            <p:cNvSpPr/>
            <p:nvPr/>
          </p:nvSpPr>
          <p:spPr>
            <a:xfrm>
              <a:off x="838200" y="3806513"/>
              <a:ext cx="7759816" cy="1839067"/>
            </a:xfrm>
            <a:custGeom>
              <a:avLst/>
              <a:gdLst>
                <a:gd name="connsiteX0" fmla="*/ 7759816 w 7759816"/>
                <a:gd name="connsiteY0" fmla="*/ 161269 h 1839067"/>
                <a:gd name="connsiteX1" fmla="*/ 7751427 w 7759816"/>
                <a:gd name="connsiteY1" fmla="*/ 119324 h 1839067"/>
                <a:gd name="connsiteX2" fmla="*/ 7684315 w 7759816"/>
                <a:gd name="connsiteY2" fmla="*/ 85768 h 1839067"/>
                <a:gd name="connsiteX3" fmla="*/ 7659148 w 7759816"/>
                <a:gd name="connsiteY3" fmla="*/ 77379 h 1839067"/>
                <a:gd name="connsiteX4" fmla="*/ 7592036 w 7759816"/>
                <a:gd name="connsiteY4" fmla="*/ 52212 h 1839067"/>
                <a:gd name="connsiteX5" fmla="*/ 7524924 w 7759816"/>
                <a:gd name="connsiteY5" fmla="*/ 27045 h 1839067"/>
                <a:gd name="connsiteX6" fmla="*/ 7441034 w 7759816"/>
                <a:gd name="connsiteY6" fmla="*/ 18656 h 1839067"/>
                <a:gd name="connsiteX7" fmla="*/ 7357145 w 7759816"/>
                <a:gd name="connsiteY7" fmla="*/ 1878 h 1839067"/>
                <a:gd name="connsiteX8" fmla="*/ 7004807 w 7759816"/>
                <a:gd name="connsiteY8" fmla="*/ 18656 h 1839067"/>
                <a:gd name="connsiteX9" fmla="*/ 6946084 w 7759816"/>
                <a:gd name="connsiteY9" fmla="*/ 35434 h 1839067"/>
                <a:gd name="connsiteX10" fmla="*/ 6912528 w 7759816"/>
                <a:gd name="connsiteY10" fmla="*/ 43823 h 1839067"/>
                <a:gd name="connsiteX11" fmla="*/ 6828638 w 7759816"/>
                <a:gd name="connsiteY11" fmla="*/ 68990 h 1839067"/>
                <a:gd name="connsiteX12" fmla="*/ 6786693 w 7759816"/>
                <a:gd name="connsiteY12" fmla="*/ 94157 h 1839067"/>
                <a:gd name="connsiteX13" fmla="*/ 6761526 w 7759816"/>
                <a:gd name="connsiteY13" fmla="*/ 102546 h 1839067"/>
                <a:gd name="connsiteX14" fmla="*/ 6719581 w 7759816"/>
                <a:gd name="connsiteY14" fmla="*/ 119324 h 1839067"/>
                <a:gd name="connsiteX15" fmla="*/ 6686025 w 7759816"/>
                <a:gd name="connsiteY15" fmla="*/ 136102 h 1839067"/>
                <a:gd name="connsiteX16" fmla="*/ 6652469 w 7759816"/>
                <a:gd name="connsiteY16" fmla="*/ 144491 h 1839067"/>
                <a:gd name="connsiteX17" fmla="*/ 6618913 w 7759816"/>
                <a:gd name="connsiteY17" fmla="*/ 161269 h 1839067"/>
                <a:gd name="connsiteX18" fmla="*/ 6568579 w 7759816"/>
                <a:gd name="connsiteY18" fmla="*/ 186436 h 1839067"/>
                <a:gd name="connsiteX19" fmla="*/ 6543412 w 7759816"/>
                <a:gd name="connsiteY19" fmla="*/ 211603 h 1839067"/>
                <a:gd name="connsiteX20" fmla="*/ 6518246 w 7759816"/>
                <a:gd name="connsiteY20" fmla="*/ 228381 h 1839067"/>
                <a:gd name="connsiteX21" fmla="*/ 6467912 w 7759816"/>
                <a:gd name="connsiteY21" fmla="*/ 278715 h 1839067"/>
                <a:gd name="connsiteX22" fmla="*/ 6442745 w 7759816"/>
                <a:gd name="connsiteY22" fmla="*/ 303882 h 1839067"/>
                <a:gd name="connsiteX23" fmla="*/ 6417578 w 7759816"/>
                <a:gd name="connsiteY23" fmla="*/ 329049 h 1839067"/>
                <a:gd name="connsiteX24" fmla="*/ 6400800 w 7759816"/>
                <a:gd name="connsiteY24" fmla="*/ 354216 h 1839067"/>
                <a:gd name="connsiteX25" fmla="*/ 6367244 w 7759816"/>
                <a:gd name="connsiteY25" fmla="*/ 379383 h 1839067"/>
                <a:gd name="connsiteX26" fmla="*/ 6350466 w 7759816"/>
                <a:gd name="connsiteY26" fmla="*/ 412939 h 1839067"/>
                <a:gd name="connsiteX27" fmla="*/ 6308521 w 7759816"/>
                <a:gd name="connsiteY27" fmla="*/ 463273 h 1839067"/>
                <a:gd name="connsiteX28" fmla="*/ 6291743 w 7759816"/>
                <a:gd name="connsiteY28" fmla="*/ 496829 h 1839067"/>
                <a:gd name="connsiteX29" fmla="*/ 6258187 w 7759816"/>
                <a:gd name="connsiteY29" fmla="*/ 555552 h 1839067"/>
                <a:gd name="connsiteX30" fmla="*/ 6241409 w 7759816"/>
                <a:gd name="connsiteY30" fmla="*/ 597497 h 1839067"/>
                <a:gd name="connsiteX31" fmla="*/ 6233020 w 7759816"/>
                <a:gd name="connsiteY31" fmla="*/ 622664 h 1839067"/>
                <a:gd name="connsiteX32" fmla="*/ 6199464 w 7759816"/>
                <a:gd name="connsiteY32" fmla="*/ 656220 h 1839067"/>
                <a:gd name="connsiteX33" fmla="*/ 6165908 w 7759816"/>
                <a:gd name="connsiteY33" fmla="*/ 706554 h 1839067"/>
                <a:gd name="connsiteX34" fmla="*/ 6157519 w 7759816"/>
                <a:gd name="connsiteY34" fmla="*/ 731721 h 1839067"/>
                <a:gd name="connsiteX35" fmla="*/ 6132352 w 7759816"/>
                <a:gd name="connsiteY35" fmla="*/ 740110 h 1839067"/>
                <a:gd name="connsiteX36" fmla="*/ 6123963 w 7759816"/>
                <a:gd name="connsiteY36" fmla="*/ 765277 h 1839067"/>
                <a:gd name="connsiteX37" fmla="*/ 6090407 w 7759816"/>
                <a:gd name="connsiteY37" fmla="*/ 832388 h 1839067"/>
                <a:gd name="connsiteX38" fmla="*/ 6073629 w 7759816"/>
                <a:gd name="connsiteY38" fmla="*/ 882722 h 1839067"/>
                <a:gd name="connsiteX39" fmla="*/ 6031684 w 7759816"/>
                <a:gd name="connsiteY39" fmla="*/ 941445 h 1839067"/>
                <a:gd name="connsiteX40" fmla="*/ 6023295 w 7759816"/>
                <a:gd name="connsiteY40" fmla="*/ 966612 h 1839067"/>
                <a:gd name="connsiteX41" fmla="*/ 6006517 w 7759816"/>
                <a:gd name="connsiteY41" fmla="*/ 1008557 h 1839067"/>
                <a:gd name="connsiteX42" fmla="*/ 5981350 w 7759816"/>
                <a:gd name="connsiteY42" fmla="*/ 1050502 h 1839067"/>
                <a:gd name="connsiteX43" fmla="*/ 5972961 w 7759816"/>
                <a:gd name="connsiteY43" fmla="*/ 1084058 h 1839067"/>
                <a:gd name="connsiteX44" fmla="*/ 5939405 w 7759816"/>
                <a:gd name="connsiteY44" fmla="*/ 1134392 h 1839067"/>
                <a:gd name="connsiteX45" fmla="*/ 5922627 w 7759816"/>
                <a:gd name="connsiteY45" fmla="*/ 1159559 h 1839067"/>
                <a:gd name="connsiteX46" fmla="*/ 5889071 w 7759816"/>
                <a:gd name="connsiteY46" fmla="*/ 1218282 h 1839067"/>
                <a:gd name="connsiteX47" fmla="*/ 5863904 w 7759816"/>
                <a:gd name="connsiteY47" fmla="*/ 1268616 h 1839067"/>
                <a:gd name="connsiteX48" fmla="*/ 5847126 w 7759816"/>
                <a:gd name="connsiteY48" fmla="*/ 1302172 h 1839067"/>
                <a:gd name="connsiteX49" fmla="*/ 5821959 w 7759816"/>
                <a:gd name="connsiteY49" fmla="*/ 1327339 h 1839067"/>
                <a:gd name="connsiteX50" fmla="*/ 5780014 w 7759816"/>
                <a:gd name="connsiteY50" fmla="*/ 1369284 h 1839067"/>
                <a:gd name="connsiteX51" fmla="*/ 5738069 w 7759816"/>
                <a:gd name="connsiteY51" fmla="*/ 1419618 h 1839067"/>
                <a:gd name="connsiteX52" fmla="*/ 5662568 w 7759816"/>
                <a:gd name="connsiteY52" fmla="*/ 1503508 h 1839067"/>
                <a:gd name="connsiteX53" fmla="*/ 5629012 w 7759816"/>
                <a:gd name="connsiteY53" fmla="*/ 1528675 h 1839067"/>
                <a:gd name="connsiteX54" fmla="*/ 5595457 w 7759816"/>
                <a:gd name="connsiteY54" fmla="*/ 1579009 h 1839067"/>
                <a:gd name="connsiteX55" fmla="*/ 5536734 w 7759816"/>
                <a:gd name="connsiteY55" fmla="*/ 1612565 h 1839067"/>
                <a:gd name="connsiteX56" fmla="*/ 5511567 w 7759816"/>
                <a:gd name="connsiteY56" fmla="*/ 1620954 h 1839067"/>
                <a:gd name="connsiteX57" fmla="*/ 5419288 w 7759816"/>
                <a:gd name="connsiteY57" fmla="*/ 1671288 h 1839067"/>
                <a:gd name="connsiteX58" fmla="*/ 5368954 w 7759816"/>
                <a:gd name="connsiteY58" fmla="*/ 1688066 h 1839067"/>
                <a:gd name="connsiteX59" fmla="*/ 5343787 w 7759816"/>
                <a:gd name="connsiteY59" fmla="*/ 1696455 h 1839067"/>
                <a:gd name="connsiteX60" fmla="*/ 5318620 w 7759816"/>
                <a:gd name="connsiteY60" fmla="*/ 1713232 h 1839067"/>
                <a:gd name="connsiteX61" fmla="*/ 5276675 w 7759816"/>
                <a:gd name="connsiteY61" fmla="*/ 1721621 h 1839067"/>
                <a:gd name="connsiteX62" fmla="*/ 5209563 w 7759816"/>
                <a:gd name="connsiteY62" fmla="*/ 1738399 h 1839067"/>
                <a:gd name="connsiteX63" fmla="*/ 5184396 w 7759816"/>
                <a:gd name="connsiteY63" fmla="*/ 1746788 h 1839067"/>
                <a:gd name="connsiteX64" fmla="*/ 5117284 w 7759816"/>
                <a:gd name="connsiteY64" fmla="*/ 1763566 h 1839067"/>
                <a:gd name="connsiteX65" fmla="*/ 5075339 w 7759816"/>
                <a:gd name="connsiteY65" fmla="*/ 1780344 h 1839067"/>
                <a:gd name="connsiteX66" fmla="*/ 5025005 w 7759816"/>
                <a:gd name="connsiteY66" fmla="*/ 1788733 h 1839067"/>
                <a:gd name="connsiteX67" fmla="*/ 4983060 w 7759816"/>
                <a:gd name="connsiteY67" fmla="*/ 1797122 h 1839067"/>
                <a:gd name="connsiteX68" fmla="*/ 4907559 w 7759816"/>
                <a:gd name="connsiteY68" fmla="*/ 1805511 h 1839067"/>
                <a:gd name="connsiteX69" fmla="*/ 4731390 w 7759816"/>
                <a:gd name="connsiteY69" fmla="*/ 1830678 h 1839067"/>
                <a:gd name="connsiteX70" fmla="*/ 4563611 w 7759816"/>
                <a:gd name="connsiteY70" fmla="*/ 1839067 h 1839067"/>
                <a:gd name="connsiteX71" fmla="*/ 4102216 w 7759816"/>
                <a:gd name="connsiteY71" fmla="*/ 1830678 h 1839067"/>
                <a:gd name="connsiteX72" fmla="*/ 3984770 w 7759816"/>
                <a:gd name="connsiteY72" fmla="*/ 1805511 h 1839067"/>
                <a:gd name="connsiteX73" fmla="*/ 3858935 w 7759816"/>
                <a:gd name="connsiteY73" fmla="*/ 1797122 h 1839067"/>
                <a:gd name="connsiteX74" fmla="*/ 3800212 w 7759816"/>
                <a:gd name="connsiteY74" fmla="*/ 1788733 h 1839067"/>
                <a:gd name="connsiteX75" fmla="*/ 3699545 w 7759816"/>
                <a:gd name="connsiteY75" fmla="*/ 1771955 h 1839067"/>
                <a:gd name="connsiteX76" fmla="*/ 3624044 w 7759816"/>
                <a:gd name="connsiteY76" fmla="*/ 1763566 h 1839067"/>
                <a:gd name="connsiteX77" fmla="*/ 3582099 w 7759816"/>
                <a:gd name="connsiteY77" fmla="*/ 1755177 h 1839067"/>
                <a:gd name="connsiteX78" fmla="*/ 3523376 w 7759816"/>
                <a:gd name="connsiteY78" fmla="*/ 1746788 h 1839067"/>
                <a:gd name="connsiteX79" fmla="*/ 3498209 w 7759816"/>
                <a:gd name="connsiteY79" fmla="*/ 1738399 h 1839067"/>
                <a:gd name="connsiteX80" fmla="*/ 3464653 w 7759816"/>
                <a:gd name="connsiteY80" fmla="*/ 1730010 h 1839067"/>
                <a:gd name="connsiteX81" fmla="*/ 3431097 w 7759816"/>
                <a:gd name="connsiteY81" fmla="*/ 1713232 h 1839067"/>
                <a:gd name="connsiteX82" fmla="*/ 3397541 w 7759816"/>
                <a:gd name="connsiteY82" fmla="*/ 1704844 h 1839067"/>
                <a:gd name="connsiteX83" fmla="*/ 3347207 w 7759816"/>
                <a:gd name="connsiteY83" fmla="*/ 1688066 h 1839067"/>
                <a:gd name="connsiteX84" fmla="*/ 3322040 w 7759816"/>
                <a:gd name="connsiteY84" fmla="*/ 1679677 h 1839067"/>
                <a:gd name="connsiteX85" fmla="*/ 3296873 w 7759816"/>
                <a:gd name="connsiteY85" fmla="*/ 1671288 h 1839067"/>
                <a:gd name="connsiteX86" fmla="*/ 3271706 w 7759816"/>
                <a:gd name="connsiteY86" fmla="*/ 1654510 h 1839067"/>
                <a:gd name="connsiteX87" fmla="*/ 3246539 w 7759816"/>
                <a:gd name="connsiteY87" fmla="*/ 1646121 h 1839067"/>
                <a:gd name="connsiteX88" fmla="*/ 3171038 w 7759816"/>
                <a:gd name="connsiteY88" fmla="*/ 1587398 h 1839067"/>
                <a:gd name="connsiteX89" fmla="*/ 3120704 w 7759816"/>
                <a:gd name="connsiteY89" fmla="*/ 1545453 h 1839067"/>
                <a:gd name="connsiteX90" fmla="*/ 3087148 w 7759816"/>
                <a:gd name="connsiteY90" fmla="*/ 1495119 h 1839067"/>
                <a:gd name="connsiteX91" fmla="*/ 3053592 w 7759816"/>
                <a:gd name="connsiteY91" fmla="*/ 1444785 h 1839067"/>
                <a:gd name="connsiteX92" fmla="*/ 3036814 w 7759816"/>
                <a:gd name="connsiteY92" fmla="*/ 1419618 h 1839067"/>
                <a:gd name="connsiteX93" fmla="*/ 3020036 w 7759816"/>
                <a:gd name="connsiteY93" fmla="*/ 1369284 h 1839067"/>
                <a:gd name="connsiteX94" fmla="*/ 3011647 w 7759816"/>
                <a:gd name="connsiteY94" fmla="*/ 1335728 h 1839067"/>
                <a:gd name="connsiteX95" fmla="*/ 2961313 w 7759816"/>
                <a:gd name="connsiteY95" fmla="*/ 1251838 h 1839067"/>
                <a:gd name="connsiteX96" fmla="*/ 2944535 w 7759816"/>
                <a:gd name="connsiteY96" fmla="*/ 1226671 h 1839067"/>
                <a:gd name="connsiteX97" fmla="*/ 2894201 w 7759816"/>
                <a:gd name="connsiteY97" fmla="*/ 1193115 h 1839067"/>
                <a:gd name="connsiteX98" fmla="*/ 2869034 w 7759816"/>
                <a:gd name="connsiteY98" fmla="*/ 1176337 h 1839067"/>
                <a:gd name="connsiteX99" fmla="*/ 2793534 w 7759816"/>
                <a:gd name="connsiteY99" fmla="*/ 1159559 h 1839067"/>
                <a:gd name="connsiteX100" fmla="*/ 2768367 w 7759816"/>
                <a:gd name="connsiteY100" fmla="*/ 1151170 h 1839067"/>
                <a:gd name="connsiteX101" fmla="*/ 2449585 w 7759816"/>
                <a:gd name="connsiteY101" fmla="*/ 1159559 h 1839067"/>
                <a:gd name="connsiteX102" fmla="*/ 2416029 w 7759816"/>
                <a:gd name="connsiteY102" fmla="*/ 1176337 h 1839067"/>
                <a:gd name="connsiteX103" fmla="*/ 2365695 w 7759816"/>
                <a:gd name="connsiteY103" fmla="*/ 1193115 h 1839067"/>
                <a:gd name="connsiteX104" fmla="*/ 2340528 w 7759816"/>
                <a:gd name="connsiteY104" fmla="*/ 1209893 h 1839067"/>
                <a:gd name="connsiteX105" fmla="*/ 2290194 w 7759816"/>
                <a:gd name="connsiteY105" fmla="*/ 1226671 h 1839067"/>
                <a:gd name="connsiteX106" fmla="*/ 2239860 w 7759816"/>
                <a:gd name="connsiteY106" fmla="*/ 1260227 h 1839067"/>
                <a:gd name="connsiteX107" fmla="*/ 2197915 w 7759816"/>
                <a:gd name="connsiteY107" fmla="*/ 1310561 h 1839067"/>
                <a:gd name="connsiteX108" fmla="*/ 2181137 w 7759816"/>
                <a:gd name="connsiteY108" fmla="*/ 1335728 h 1839067"/>
                <a:gd name="connsiteX109" fmla="*/ 2130803 w 7759816"/>
                <a:gd name="connsiteY109" fmla="*/ 1377673 h 1839067"/>
                <a:gd name="connsiteX110" fmla="*/ 2097247 w 7759816"/>
                <a:gd name="connsiteY110" fmla="*/ 1386062 h 1839067"/>
                <a:gd name="connsiteX111" fmla="*/ 2046913 w 7759816"/>
                <a:gd name="connsiteY111" fmla="*/ 1419618 h 1839067"/>
                <a:gd name="connsiteX112" fmla="*/ 1904301 w 7759816"/>
                <a:gd name="connsiteY112" fmla="*/ 1453174 h 1839067"/>
                <a:gd name="connsiteX113" fmla="*/ 1484851 w 7759816"/>
                <a:gd name="connsiteY113" fmla="*/ 1444785 h 1839067"/>
                <a:gd name="connsiteX114" fmla="*/ 1451295 w 7759816"/>
                <a:gd name="connsiteY114" fmla="*/ 1436396 h 1839067"/>
                <a:gd name="connsiteX115" fmla="*/ 1367405 w 7759816"/>
                <a:gd name="connsiteY115" fmla="*/ 1402840 h 1839067"/>
                <a:gd name="connsiteX116" fmla="*/ 1317071 w 7759816"/>
                <a:gd name="connsiteY116" fmla="*/ 1369284 h 1839067"/>
                <a:gd name="connsiteX117" fmla="*/ 1249959 w 7759816"/>
                <a:gd name="connsiteY117" fmla="*/ 1344117 h 1839067"/>
                <a:gd name="connsiteX118" fmla="*/ 1224792 w 7759816"/>
                <a:gd name="connsiteY118" fmla="*/ 1335728 h 1839067"/>
                <a:gd name="connsiteX119" fmla="*/ 1199625 w 7759816"/>
                <a:gd name="connsiteY119" fmla="*/ 1318950 h 1839067"/>
                <a:gd name="connsiteX120" fmla="*/ 1166069 w 7759816"/>
                <a:gd name="connsiteY120" fmla="*/ 1310561 h 1839067"/>
                <a:gd name="connsiteX121" fmla="*/ 1115735 w 7759816"/>
                <a:gd name="connsiteY121" fmla="*/ 1293783 h 1839067"/>
                <a:gd name="connsiteX122" fmla="*/ 1090568 w 7759816"/>
                <a:gd name="connsiteY122" fmla="*/ 1285394 h 1839067"/>
                <a:gd name="connsiteX123" fmla="*/ 1057012 w 7759816"/>
                <a:gd name="connsiteY123" fmla="*/ 1277005 h 1839067"/>
                <a:gd name="connsiteX124" fmla="*/ 1031846 w 7759816"/>
                <a:gd name="connsiteY124" fmla="*/ 1260227 h 1839067"/>
                <a:gd name="connsiteX125" fmla="*/ 998290 w 7759816"/>
                <a:gd name="connsiteY125" fmla="*/ 1251838 h 1839067"/>
                <a:gd name="connsiteX126" fmla="*/ 645952 w 7759816"/>
                <a:gd name="connsiteY126" fmla="*/ 1260227 h 1839067"/>
                <a:gd name="connsiteX127" fmla="*/ 511728 w 7759816"/>
                <a:gd name="connsiteY127" fmla="*/ 1251838 h 1839067"/>
                <a:gd name="connsiteX128" fmla="*/ 478172 w 7759816"/>
                <a:gd name="connsiteY128" fmla="*/ 1201504 h 1839067"/>
                <a:gd name="connsiteX129" fmla="*/ 444616 w 7759816"/>
                <a:gd name="connsiteY129" fmla="*/ 1151170 h 1839067"/>
                <a:gd name="connsiteX130" fmla="*/ 411060 w 7759816"/>
                <a:gd name="connsiteY130" fmla="*/ 1092447 h 1839067"/>
                <a:gd name="connsiteX131" fmla="*/ 402671 w 7759816"/>
                <a:gd name="connsiteY131" fmla="*/ 991779 h 1839067"/>
                <a:gd name="connsiteX132" fmla="*/ 377504 w 7759816"/>
                <a:gd name="connsiteY132" fmla="*/ 765277 h 1839067"/>
                <a:gd name="connsiteX133" fmla="*/ 352337 w 7759816"/>
                <a:gd name="connsiteY133" fmla="*/ 698165 h 1839067"/>
                <a:gd name="connsiteX134" fmla="*/ 310392 w 7759816"/>
                <a:gd name="connsiteY134" fmla="*/ 689776 h 1839067"/>
                <a:gd name="connsiteX135" fmla="*/ 0 w 7759816"/>
                <a:gd name="connsiteY135" fmla="*/ 689776 h 183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759816" h="1839067">
                  <a:moveTo>
                    <a:pt x="7759816" y="161269"/>
                  </a:moveTo>
                  <a:cubicBezTo>
                    <a:pt x="7757020" y="147287"/>
                    <a:pt x="7758984" y="131415"/>
                    <a:pt x="7751427" y="119324"/>
                  </a:cubicBezTo>
                  <a:cubicBezTo>
                    <a:pt x="7734762" y="92660"/>
                    <a:pt x="7709901" y="93078"/>
                    <a:pt x="7684315" y="85768"/>
                  </a:cubicBezTo>
                  <a:cubicBezTo>
                    <a:pt x="7675812" y="83339"/>
                    <a:pt x="7667276" y="80862"/>
                    <a:pt x="7659148" y="77379"/>
                  </a:cubicBezTo>
                  <a:cubicBezTo>
                    <a:pt x="7539017" y="25894"/>
                    <a:pt x="7708035" y="90878"/>
                    <a:pt x="7592036" y="52212"/>
                  </a:cubicBezTo>
                  <a:cubicBezTo>
                    <a:pt x="7590438" y="51679"/>
                    <a:pt x="7535863" y="28728"/>
                    <a:pt x="7524924" y="27045"/>
                  </a:cubicBezTo>
                  <a:cubicBezTo>
                    <a:pt x="7497148" y="22772"/>
                    <a:pt x="7468997" y="21452"/>
                    <a:pt x="7441034" y="18656"/>
                  </a:cubicBezTo>
                  <a:cubicBezTo>
                    <a:pt x="7413071" y="13063"/>
                    <a:pt x="7385655" y="2498"/>
                    <a:pt x="7357145" y="1878"/>
                  </a:cubicBezTo>
                  <a:cubicBezTo>
                    <a:pt x="7242588" y="-612"/>
                    <a:pt x="7119946" y="-4372"/>
                    <a:pt x="7004807" y="18656"/>
                  </a:cubicBezTo>
                  <a:cubicBezTo>
                    <a:pt x="6961098" y="27398"/>
                    <a:pt x="6983396" y="24773"/>
                    <a:pt x="6946084" y="35434"/>
                  </a:cubicBezTo>
                  <a:cubicBezTo>
                    <a:pt x="6934998" y="38601"/>
                    <a:pt x="6923571" y="40510"/>
                    <a:pt x="6912528" y="43823"/>
                  </a:cubicBezTo>
                  <a:cubicBezTo>
                    <a:pt x="6810408" y="74459"/>
                    <a:pt x="6905981" y="49654"/>
                    <a:pt x="6828638" y="68990"/>
                  </a:cubicBezTo>
                  <a:cubicBezTo>
                    <a:pt x="6814656" y="77379"/>
                    <a:pt x="6801277" y="86865"/>
                    <a:pt x="6786693" y="94157"/>
                  </a:cubicBezTo>
                  <a:cubicBezTo>
                    <a:pt x="6778784" y="98112"/>
                    <a:pt x="6769806" y="99441"/>
                    <a:pt x="6761526" y="102546"/>
                  </a:cubicBezTo>
                  <a:cubicBezTo>
                    <a:pt x="6747426" y="107833"/>
                    <a:pt x="6733342" y="113208"/>
                    <a:pt x="6719581" y="119324"/>
                  </a:cubicBezTo>
                  <a:cubicBezTo>
                    <a:pt x="6708153" y="124403"/>
                    <a:pt x="6697734" y="131711"/>
                    <a:pt x="6686025" y="136102"/>
                  </a:cubicBezTo>
                  <a:cubicBezTo>
                    <a:pt x="6675230" y="140150"/>
                    <a:pt x="6663264" y="140443"/>
                    <a:pt x="6652469" y="144491"/>
                  </a:cubicBezTo>
                  <a:cubicBezTo>
                    <a:pt x="6640760" y="148882"/>
                    <a:pt x="6630407" y="156343"/>
                    <a:pt x="6618913" y="161269"/>
                  </a:cubicBezTo>
                  <a:cubicBezTo>
                    <a:pt x="6587755" y="174622"/>
                    <a:pt x="6597029" y="162728"/>
                    <a:pt x="6568579" y="186436"/>
                  </a:cubicBezTo>
                  <a:cubicBezTo>
                    <a:pt x="6559465" y="194031"/>
                    <a:pt x="6552526" y="204008"/>
                    <a:pt x="6543412" y="211603"/>
                  </a:cubicBezTo>
                  <a:cubicBezTo>
                    <a:pt x="6535667" y="218057"/>
                    <a:pt x="6525781" y="221683"/>
                    <a:pt x="6518246" y="228381"/>
                  </a:cubicBezTo>
                  <a:cubicBezTo>
                    <a:pt x="6500512" y="244145"/>
                    <a:pt x="6484690" y="261937"/>
                    <a:pt x="6467912" y="278715"/>
                  </a:cubicBezTo>
                  <a:lnTo>
                    <a:pt x="6442745" y="303882"/>
                  </a:lnTo>
                  <a:cubicBezTo>
                    <a:pt x="6434356" y="312271"/>
                    <a:pt x="6424159" y="319178"/>
                    <a:pt x="6417578" y="329049"/>
                  </a:cubicBezTo>
                  <a:cubicBezTo>
                    <a:pt x="6411985" y="337438"/>
                    <a:pt x="6407929" y="347087"/>
                    <a:pt x="6400800" y="354216"/>
                  </a:cubicBezTo>
                  <a:cubicBezTo>
                    <a:pt x="6390913" y="364103"/>
                    <a:pt x="6378429" y="370994"/>
                    <a:pt x="6367244" y="379383"/>
                  </a:cubicBezTo>
                  <a:cubicBezTo>
                    <a:pt x="6361651" y="390568"/>
                    <a:pt x="6357735" y="402763"/>
                    <a:pt x="6350466" y="412939"/>
                  </a:cubicBezTo>
                  <a:cubicBezTo>
                    <a:pt x="6300893" y="482342"/>
                    <a:pt x="6346562" y="396700"/>
                    <a:pt x="6308521" y="463273"/>
                  </a:cubicBezTo>
                  <a:cubicBezTo>
                    <a:pt x="6302316" y="474131"/>
                    <a:pt x="6297948" y="485971"/>
                    <a:pt x="6291743" y="496829"/>
                  </a:cubicBezTo>
                  <a:cubicBezTo>
                    <a:pt x="6264752" y="544064"/>
                    <a:pt x="6283538" y="498513"/>
                    <a:pt x="6258187" y="555552"/>
                  </a:cubicBezTo>
                  <a:cubicBezTo>
                    <a:pt x="6252071" y="569313"/>
                    <a:pt x="6246696" y="583397"/>
                    <a:pt x="6241409" y="597497"/>
                  </a:cubicBezTo>
                  <a:cubicBezTo>
                    <a:pt x="6238304" y="605777"/>
                    <a:pt x="6238160" y="615468"/>
                    <a:pt x="6233020" y="622664"/>
                  </a:cubicBezTo>
                  <a:cubicBezTo>
                    <a:pt x="6223826" y="635536"/>
                    <a:pt x="6209346" y="643868"/>
                    <a:pt x="6199464" y="656220"/>
                  </a:cubicBezTo>
                  <a:cubicBezTo>
                    <a:pt x="6186867" y="671966"/>
                    <a:pt x="6172285" y="687424"/>
                    <a:pt x="6165908" y="706554"/>
                  </a:cubicBezTo>
                  <a:cubicBezTo>
                    <a:pt x="6163112" y="714943"/>
                    <a:pt x="6163772" y="725468"/>
                    <a:pt x="6157519" y="731721"/>
                  </a:cubicBezTo>
                  <a:cubicBezTo>
                    <a:pt x="6151266" y="737974"/>
                    <a:pt x="6140741" y="737314"/>
                    <a:pt x="6132352" y="740110"/>
                  </a:cubicBezTo>
                  <a:cubicBezTo>
                    <a:pt x="6129556" y="748499"/>
                    <a:pt x="6127622" y="757227"/>
                    <a:pt x="6123963" y="765277"/>
                  </a:cubicBezTo>
                  <a:cubicBezTo>
                    <a:pt x="6113613" y="788046"/>
                    <a:pt x="6098316" y="808661"/>
                    <a:pt x="6090407" y="832388"/>
                  </a:cubicBezTo>
                  <a:cubicBezTo>
                    <a:pt x="6084814" y="849166"/>
                    <a:pt x="6084240" y="868574"/>
                    <a:pt x="6073629" y="882722"/>
                  </a:cubicBezTo>
                  <a:cubicBezTo>
                    <a:pt x="6067929" y="890322"/>
                    <a:pt x="6037817" y="929178"/>
                    <a:pt x="6031684" y="941445"/>
                  </a:cubicBezTo>
                  <a:cubicBezTo>
                    <a:pt x="6027729" y="949354"/>
                    <a:pt x="6026400" y="958332"/>
                    <a:pt x="6023295" y="966612"/>
                  </a:cubicBezTo>
                  <a:cubicBezTo>
                    <a:pt x="6018008" y="980712"/>
                    <a:pt x="6013251" y="995088"/>
                    <a:pt x="6006517" y="1008557"/>
                  </a:cubicBezTo>
                  <a:cubicBezTo>
                    <a:pt x="5999225" y="1023141"/>
                    <a:pt x="5989739" y="1036520"/>
                    <a:pt x="5981350" y="1050502"/>
                  </a:cubicBezTo>
                  <a:cubicBezTo>
                    <a:pt x="5978554" y="1061687"/>
                    <a:pt x="5978117" y="1073746"/>
                    <a:pt x="5972961" y="1084058"/>
                  </a:cubicBezTo>
                  <a:cubicBezTo>
                    <a:pt x="5963943" y="1102094"/>
                    <a:pt x="5950590" y="1117614"/>
                    <a:pt x="5939405" y="1134392"/>
                  </a:cubicBezTo>
                  <a:cubicBezTo>
                    <a:pt x="5933812" y="1142781"/>
                    <a:pt x="5925815" y="1149994"/>
                    <a:pt x="5922627" y="1159559"/>
                  </a:cubicBezTo>
                  <a:cubicBezTo>
                    <a:pt x="5909817" y="1197990"/>
                    <a:pt x="5919544" y="1177652"/>
                    <a:pt x="5889071" y="1218282"/>
                  </a:cubicBezTo>
                  <a:cubicBezTo>
                    <a:pt x="5873690" y="1264424"/>
                    <a:pt x="5889924" y="1223082"/>
                    <a:pt x="5863904" y="1268616"/>
                  </a:cubicBezTo>
                  <a:cubicBezTo>
                    <a:pt x="5857699" y="1279474"/>
                    <a:pt x="5854395" y="1291996"/>
                    <a:pt x="5847126" y="1302172"/>
                  </a:cubicBezTo>
                  <a:cubicBezTo>
                    <a:pt x="5840230" y="1311826"/>
                    <a:pt x="5829554" y="1318225"/>
                    <a:pt x="5821959" y="1327339"/>
                  </a:cubicBezTo>
                  <a:cubicBezTo>
                    <a:pt x="5787005" y="1369284"/>
                    <a:pt x="5826154" y="1338524"/>
                    <a:pt x="5780014" y="1369284"/>
                  </a:cubicBezTo>
                  <a:cubicBezTo>
                    <a:pt x="5742932" y="1424907"/>
                    <a:pt x="5786513" y="1363100"/>
                    <a:pt x="5738069" y="1419618"/>
                  </a:cubicBezTo>
                  <a:cubicBezTo>
                    <a:pt x="5704195" y="1459138"/>
                    <a:pt x="5713404" y="1465381"/>
                    <a:pt x="5662568" y="1503508"/>
                  </a:cubicBezTo>
                  <a:cubicBezTo>
                    <a:pt x="5651383" y="1511897"/>
                    <a:pt x="5638301" y="1518225"/>
                    <a:pt x="5629012" y="1528675"/>
                  </a:cubicBezTo>
                  <a:cubicBezTo>
                    <a:pt x="5615616" y="1543746"/>
                    <a:pt x="5612235" y="1567824"/>
                    <a:pt x="5595457" y="1579009"/>
                  </a:cubicBezTo>
                  <a:cubicBezTo>
                    <a:pt x="5570182" y="1595859"/>
                    <a:pt x="5566536" y="1599793"/>
                    <a:pt x="5536734" y="1612565"/>
                  </a:cubicBezTo>
                  <a:cubicBezTo>
                    <a:pt x="5528606" y="1616048"/>
                    <a:pt x="5519476" y="1616999"/>
                    <a:pt x="5511567" y="1620954"/>
                  </a:cubicBezTo>
                  <a:cubicBezTo>
                    <a:pt x="5450301" y="1651587"/>
                    <a:pt x="5533344" y="1633269"/>
                    <a:pt x="5419288" y="1671288"/>
                  </a:cubicBezTo>
                  <a:lnTo>
                    <a:pt x="5368954" y="1688066"/>
                  </a:lnTo>
                  <a:cubicBezTo>
                    <a:pt x="5360565" y="1690862"/>
                    <a:pt x="5351145" y="1691550"/>
                    <a:pt x="5343787" y="1696455"/>
                  </a:cubicBezTo>
                  <a:cubicBezTo>
                    <a:pt x="5335398" y="1702047"/>
                    <a:pt x="5328060" y="1709692"/>
                    <a:pt x="5318620" y="1713232"/>
                  </a:cubicBezTo>
                  <a:cubicBezTo>
                    <a:pt x="5305269" y="1718238"/>
                    <a:pt x="5290568" y="1718415"/>
                    <a:pt x="5276675" y="1721621"/>
                  </a:cubicBezTo>
                  <a:cubicBezTo>
                    <a:pt x="5254206" y="1726806"/>
                    <a:pt x="5231439" y="1731107"/>
                    <a:pt x="5209563" y="1738399"/>
                  </a:cubicBezTo>
                  <a:cubicBezTo>
                    <a:pt x="5201174" y="1741195"/>
                    <a:pt x="5192927" y="1744461"/>
                    <a:pt x="5184396" y="1746788"/>
                  </a:cubicBezTo>
                  <a:cubicBezTo>
                    <a:pt x="5162149" y="1752855"/>
                    <a:pt x="5138694" y="1755002"/>
                    <a:pt x="5117284" y="1763566"/>
                  </a:cubicBezTo>
                  <a:cubicBezTo>
                    <a:pt x="5103302" y="1769159"/>
                    <a:pt x="5089867" y="1776382"/>
                    <a:pt x="5075339" y="1780344"/>
                  </a:cubicBezTo>
                  <a:cubicBezTo>
                    <a:pt x="5058929" y="1784819"/>
                    <a:pt x="5041740" y="1785690"/>
                    <a:pt x="5025005" y="1788733"/>
                  </a:cubicBezTo>
                  <a:cubicBezTo>
                    <a:pt x="5010976" y="1791284"/>
                    <a:pt x="4997175" y="1795106"/>
                    <a:pt x="4983060" y="1797122"/>
                  </a:cubicBezTo>
                  <a:cubicBezTo>
                    <a:pt x="4957993" y="1800703"/>
                    <a:pt x="4932626" y="1801930"/>
                    <a:pt x="4907559" y="1805511"/>
                  </a:cubicBezTo>
                  <a:cubicBezTo>
                    <a:pt x="4825190" y="1817278"/>
                    <a:pt x="4808489" y="1825361"/>
                    <a:pt x="4731390" y="1830678"/>
                  </a:cubicBezTo>
                  <a:cubicBezTo>
                    <a:pt x="4675526" y="1834531"/>
                    <a:pt x="4619537" y="1836271"/>
                    <a:pt x="4563611" y="1839067"/>
                  </a:cubicBezTo>
                  <a:cubicBezTo>
                    <a:pt x="4409813" y="1836271"/>
                    <a:pt x="4255876" y="1837770"/>
                    <a:pt x="4102216" y="1830678"/>
                  </a:cubicBezTo>
                  <a:cubicBezTo>
                    <a:pt x="3884006" y="1820607"/>
                    <a:pt x="4095727" y="1817191"/>
                    <a:pt x="3984770" y="1805511"/>
                  </a:cubicBezTo>
                  <a:cubicBezTo>
                    <a:pt x="3942963" y="1801110"/>
                    <a:pt x="3900880" y="1799918"/>
                    <a:pt x="3858935" y="1797122"/>
                  </a:cubicBezTo>
                  <a:lnTo>
                    <a:pt x="3800212" y="1788733"/>
                  </a:lnTo>
                  <a:cubicBezTo>
                    <a:pt x="3766610" y="1783427"/>
                    <a:pt x="3733355" y="1775712"/>
                    <a:pt x="3699545" y="1771955"/>
                  </a:cubicBezTo>
                  <a:cubicBezTo>
                    <a:pt x="3674378" y="1769159"/>
                    <a:pt x="3649111" y="1767147"/>
                    <a:pt x="3624044" y="1763566"/>
                  </a:cubicBezTo>
                  <a:cubicBezTo>
                    <a:pt x="3609929" y="1761550"/>
                    <a:pt x="3596164" y="1757521"/>
                    <a:pt x="3582099" y="1755177"/>
                  </a:cubicBezTo>
                  <a:cubicBezTo>
                    <a:pt x="3562595" y="1751926"/>
                    <a:pt x="3542950" y="1749584"/>
                    <a:pt x="3523376" y="1746788"/>
                  </a:cubicBezTo>
                  <a:cubicBezTo>
                    <a:pt x="3514987" y="1743992"/>
                    <a:pt x="3506712" y="1740828"/>
                    <a:pt x="3498209" y="1738399"/>
                  </a:cubicBezTo>
                  <a:cubicBezTo>
                    <a:pt x="3487123" y="1735232"/>
                    <a:pt x="3475448" y="1734058"/>
                    <a:pt x="3464653" y="1730010"/>
                  </a:cubicBezTo>
                  <a:cubicBezTo>
                    <a:pt x="3452944" y="1725619"/>
                    <a:pt x="3442806" y="1717623"/>
                    <a:pt x="3431097" y="1713232"/>
                  </a:cubicBezTo>
                  <a:cubicBezTo>
                    <a:pt x="3420302" y="1709184"/>
                    <a:pt x="3408584" y="1708157"/>
                    <a:pt x="3397541" y="1704844"/>
                  </a:cubicBezTo>
                  <a:cubicBezTo>
                    <a:pt x="3380601" y="1699762"/>
                    <a:pt x="3363985" y="1693659"/>
                    <a:pt x="3347207" y="1688066"/>
                  </a:cubicBezTo>
                  <a:lnTo>
                    <a:pt x="3322040" y="1679677"/>
                  </a:lnTo>
                  <a:cubicBezTo>
                    <a:pt x="3313651" y="1676881"/>
                    <a:pt x="3304231" y="1676193"/>
                    <a:pt x="3296873" y="1671288"/>
                  </a:cubicBezTo>
                  <a:cubicBezTo>
                    <a:pt x="3288484" y="1665695"/>
                    <a:pt x="3280724" y="1659019"/>
                    <a:pt x="3271706" y="1654510"/>
                  </a:cubicBezTo>
                  <a:cubicBezTo>
                    <a:pt x="3263797" y="1650555"/>
                    <a:pt x="3254269" y="1650415"/>
                    <a:pt x="3246539" y="1646121"/>
                  </a:cubicBezTo>
                  <a:cubicBezTo>
                    <a:pt x="3170209" y="1603716"/>
                    <a:pt x="3219950" y="1628158"/>
                    <a:pt x="3171038" y="1587398"/>
                  </a:cubicBezTo>
                  <a:cubicBezTo>
                    <a:pt x="3140426" y="1561888"/>
                    <a:pt x="3147792" y="1580281"/>
                    <a:pt x="3120704" y="1545453"/>
                  </a:cubicBezTo>
                  <a:cubicBezTo>
                    <a:pt x="3108324" y="1529536"/>
                    <a:pt x="3098333" y="1511897"/>
                    <a:pt x="3087148" y="1495119"/>
                  </a:cubicBezTo>
                  <a:lnTo>
                    <a:pt x="3053592" y="1444785"/>
                  </a:lnTo>
                  <a:cubicBezTo>
                    <a:pt x="3047999" y="1436396"/>
                    <a:pt x="3040002" y="1429183"/>
                    <a:pt x="3036814" y="1419618"/>
                  </a:cubicBezTo>
                  <a:cubicBezTo>
                    <a:pt x="3031221" y="1402840"/>
                    <a:pt x="3024325" y="1386442"/>
                    <a:pt x="3020036" y="1369284"/>
                  </a:cubicBezTo>
                  <a:cubicBezTo>
                    <a:pt x="3017240" y="1358099"/>
                    <a:pt x="3015695" y="1346523"/>
                    <a:pt x="3011647" y="1335728"/>
                  </a:cubicBezTo>
                  <a:cubicBezTo>
                    <a:pt x="3000592" y="1306247"/>
                    <a:pt x="2978037" y="1276925"/>
                    <a:pt x="2961313" y="1251838"/>
                  </a:cubicBezTo>
                  <a:cubicBezTo>
                    <a:pt x="2955720" y="1243449"/>
                    <a:pt x="2952924" y="1232264"/>
                    <a:pt x="2944535" y="1226671"/>
                  </a:cubicBezTo>
                  <a:lnTo>
                    <a:pt x="2894201" y="1193115"/>
                  </a:lnTo>
                  <a:cubicBezTo>
                    <a:pt x="2885812" y="1187522"/>
                    <a:pt x="2878921" y="1178314"/>
                    <a:pt x="2869034" y="1176337"/>
                  </a:cubicBezTo>
                  <a:cubicBezTo>
                    <a:pt x="2840204" y="1170571"/>
                    <a:pt x="2821176" y="1167457"/>
                    <a:pt x="2793534" y="1159559"/>
                  </a:cubicBezTo>
                  <a:cubicBezTo>
                    <a:pt x="2785031" y="1157130"/>
                    <a:pt x="2776756" y="1153966"/>
                    <a:pt x="2768367" y="1151170"/>
                  </a:cubicBezTo>
                  <a:cubicBezTo>
                    <a:pt x="2662106" y="1153966"/>
                    <a:pt x="2555612" y="1151986"/>
                    <a:pt x="2449585" y="1159559"/>
                  </a:cubicBezTo>
                  <a:cubicBezTo>
                    <a:pt x="2437111" y="1160450"/>
                    <a:pt x="2427640" y="1171693"/>
                    <a:pt x="2416029" y="1176337"/>
                  </a:cubicBezTo>
                  <a:cubicBezTo>
                    <a:pt x="2399608" y="1182905"/>
                    <a:pt x="2380410" y="1183305"/>
                    <a:pt x="2365695" y="1193115"/>
                  </a:cubicBezTo>
                  <a:cubicBezTo>
                    <a:pt x="2357306" y="1198708"/>
                    <a:pt x="2349741" y="1205798"/>
                    <a:pt x="2340528" y="1209893"/>
                  </a:cubicBezTo>
                  <a:cubicBezTo>
                    <a:pt x="2324367" y="1217076"/>
                    <a:pt x="2304909" y="1216861"/>
                    <a:pt x="2290194" y="1226671"/>
                  </a:cubicBezTo>
                  <a:lnTo>
                    <a:pt x="2239860" y="1260227"/>
                  </a:lnTo>
                  <a:cubicBezTo>
                    <a:pt x="2203866" y="1332216"/>
                    <a:pt x="2245345" y="1263131"/>
                    <a:pt x="2197915" y="1310561"/>
                  </a:cubicBezTo>
                  <a:cubicBezTo>
                    <a:pt x="2190786" y="1317690"/>
                    <a:pt x="2187592" y="1327983"/>
                    <a:pt x="2181137" y="1335728"/>
                  </a:cubicBezTo>
                  <a:cubicBezTo>
                    <a:pt x="2169939" y="1349166"/>
                    <a:pt x="2147911" y="1370341"/>
                    <a:pt x="2130803" y="1377673"/>
                  </a:cubicBezTo>
                  <a:cubicBezTo>
                    <a:pt x="2120206" y="1382215"/>
                    <a:pt x="2108432" y="1383266"/>
                    <a:pt x="2097247" y="1386062"/>
                  </a:cubicBezTo>
                  <a:cubicBezTo>
                    <a:pt x="2080469" y="1397247"/>
                    <a:pt x="2066043" y="1413241"/>
                    <a:pt x="2046913" y="1419618"/>
                  </a:cubicBezTo>
                  <a:cubicBezTo>
                    <a:pt x="1966920" y="1446282"/>
                    <a:pt x="2013979" y="1433232"/>
                    <a:pt x="1904301" y="1453174"/>
                  </a:cubicBezTo>
                  <a:lnTo>
                    <a:pt x="1484851" y="1444785"/>
                  </a:lnTo>
                  <a:cubicBezTo>
                    <a:pt x="1473329" y="1444358"/>
                    <a:pt x="1462338" y="1439709"/>
                    <a:pt x="1451295" y="1436396"/>
                  </a:cubicBezTo>
                  <a:cubicBezTo>
                    <a:pt x="1419283" y="1426793"/>
                    <a:pt x="1395435" y="1419658"/>
                    <a:pt x="1367405" y="1402840"/>
                  </a:cubicBezTo>
                  <a:cubicBezTo>
                    <a:pt x="1350114" y="1392465"/>
                    <a:pt x="1336201" y="1375661"/>
                    <a:pt x="1317071" y="1369284"/>
                  </a:cubicBezTo>
                  <a:cubicBezTo>
                    <a:pt x="1259947" y="1350243"/>
                    <a:pt x="1330208" y="1374210"/>
                    <a:pt x="1249959" y="1344117"/>
                  </a:cubicBezTo>
                  <a:cubicBezTo>
                    <a:pt x="1241679" y="1341012"/>
                    <a:pt x="1232701" y="1339683"/>
                    <a:pt x="1224792" y="1335728"/>
                  </a:cubicBezTo>
                  <a:cubicBezTo>
                    <a:pt x="1215774" y="1331219"/>
                    <a:pt x="1208892" y="1322922"/>
                    <a:pt x="1199625" y="1318950"/>
                  </a:cubicBezTo>
                  <a:cubicBezTo>
                    <a:pt x="1189028" y="1314408"/>
                    <a:pt x="1177112" y="1313874"/>
                    <a:pt x="1166069" y="1310561"/>
                  </a:cubicBezTo>
                  <a:cubicBezTo>
                    <a:pt x="1149129" y="1305479"/>
                    <a:pt x="1132513" y="1299376"/>
                    <a:pt x="1115735" y="1293783"/>
                  </a:cubicBezTo>
                  <a:cubicBezTo>
                    <a:pt x="1107346" y="1290987"/>
                    <a:pt x="1099147" y="1287539"/>
                    <a:pt x="1090568" y="1285394"/>
                  </a:cubicBezTo>
                  <a:lnTo>
                    <a:pt x="1057012" y="1277005"/>
                  </a:lnTo>
                  <a:cubicBezTo>
                    <a:pt x="1048623" y="1271412"/>
                    <a:pt x="1041113" y="1264199"/>
                    <a:pt x="1031846" y="1260227"/>
                  </a:cubicBezTo>
                  <a:cubicBezTo>
                    <a:pt x="1021249" y="1255685"/>
                    <a:pt x="1009820" y="1251838"/>
                    <a:pt x="998290" y="1251838"/>
                  </a:cubicBezTo>
                  <a:cubicBezTo>
                    <a:pt x="880811" y="1251838"/>
                    <a:pt x="763398" y="1257431"/>
                    <a:pt x="645952" y="1260227"/>
                  </a:cubicBezTo>
                  <a:cubicBezTo>
                    <a:pt x="601211" y="1257431"/>
                    <a:pt x="556008" y="1258830"/>
                    <a:pt x="511728" y="1251838"/>
                  </a:cubicBezTo>
                  <a:cubicBezTo>
                    <a:pt x="476282" y="1246241"/>
                    <a:pt x="489791" y="1224742"/>
                    <a:pt x="478172" y="1201504"/>
                  </a:cubicBezTo>
                  <a:cubicBezTo>
                    <a:pt x="469154" y="1183468"/>
                    <a:pt x="455801" y="1167948"/>
                    <a:pt x="444616" y="1151170"/>
                  </a:cubicBezTo>
                  <a:cubicBezTo>
                    <a:pt x="420901" y="1115598"/>
                    <a:pt x="432347" y="1135021"/>
                    <a:pt x="411060" y="1092447"/>
                  </a:cubicBezTo>
                  <a:cubicBezTo>
                    <a:pt x="408264" y="1058891"/>
                    <a:pt x="404592" y="1025396"/>
                    <a:pt x="402671" y="991779"/>
                  </a:cubicBezTo>
                  <a:cubicBezTo>
                    <a:pt x="390569" y="780000"/>
                    <a:pt x="423688" y="857643"/>
                    <a:pt x="377504" y="765277"/>
                  </a:cubicBezTo>
                  <a:cubicBezTo>
                    <a:pt x="374458" y="750048"/>
                    <a:pt x="371848" y="709314"/>
                    <a:pt x="352337" y="698165"/>
                  </a:cubicBezTo>
                  <a:cubicBezTo>
                    <a:pt x="339957" y="691091"/>
                    <a:pt x="324647" y="690115"/>
                    <a:pt x="310392" y="689776"/>
                  </a:cubicBezTo>
                  <a:cubicBezTo>
                    <a:pt x="206957" y="687313"/>
                    <a:pt x="103464" y="689776"/>
                    <a:pt x="0" y="689776"/>
                  </a:cubicBezTo>
                </a:path>
              </a:pathLst>
            </a:custGeom>
            <a:noFill/>
            <a:ln w="400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43400" y="5460914"/>
              <a:ext cx="2133600" cy="369332"/>
            </a:xfrm>
            <a:prstGeom prst="rect">
              <a:avLst/>
            </a:prstGeom>
            <a:noFill/>
          </p:spPr>
          <p:txBody>
            <a:bodyPr wrap="square" rtlCol="0">
              <a:spAutoFit/>
            </a:bodyPr>
            <a:lstStyle/>
            <a:p>
              <a:r>
                <a:rPr lang="en-US" dirty="0" smtClean="0"/>
                <a:t>Mississippi River</a:t>
              </a:r>
              <a:endParaRPr lang="en-US" dirty="0"/>
            </a:p>
          </p:txBody>
        </p:sp>
      </p:grpSp>
      <p:pic>
        <p:nvPicPr>
          <p:cNvPr id="3079" name="Picture 7" descr="C:\Users\acook\AppData\Local\Microsoft\Windows\Temporary Internet Files\Content.IE5\UHJ9TZC8\MC90021227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953" y="1622794"/>
            <a:ext cx="1897380" cy="310325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04799" y="1676400"/>
            <a:ext cx="1774533" cy="369332"/>
          </a:xfrm>
          <a:prstGeom prst="rect">
            <a:avLst/>
          </a:prstGeom>
          <a:noFill/>
        </p:spPr>
        <p:txBody>
          <a:bodyPr wrap="square" rtlCol="0">
            <a:spAutoFit/>
          </a:bodyPr>
          <a:lstStyle/>
          <a:p>
            <a:r>
              <a:rPr lang="en-US" dirty="0" smtClean="0">
                <a:solidFill>
                  <a:schemeClr val="bg1"/>
                </a:solidFill>
              </a:rPr>
              <a:t>New Orleans, LA</a:t>
            </a:r>
            <a:endParaRPr lang="en-US" dirty="0">
              <a:solidFill>
                <a:schemeClr val="bg1"/>
              </a:solidFill>
            </a:endParaRPr>
          </a:p>
        </p:txBody>
      </p:sp>
    </p:spTree>
    <p:extLst>
      <p:ext uri="{BB962C8B-B14F-4D97-AF65-F5344CB8AC3E}">
        <p14:creationId xmlns:p14="http://schemas.microsoft.com/office/powerpoint/2010/main" val="4102276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715" y="1924558"/>
            <a:ext cx="987087" cy="2094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1800" dirty="0" smtClean="0"/>
              <a:t>Up North, Eliza and George continue to evade capture by Mr. </a:t>
            </a:r>
            <a:r>
              <a:rPr lang="en-US" sz="1800" dirty="0" err="1" smtClean="0"/>
              <a:t>Loker</a:t>
            </a:r>
            <a:r>
              <a:rPr lang="en-US" sz="1800" dirty="0" smtClean="0"/>
              <a:t>.  In one attempt Tom </a:t>
            </a:r>
            <a:r>
              <a:rPr lang="en-US" sz="1800" dirty="0" err="1" smtClean="0"/>
              <a:t>Loker</a:t>
            </a:r>
            <a:r>
              <a:rPr lang="en-US" sz="1800" dirty="0" smtClean="0"/>
              <a:t> is shot by George.  Eliza and George take </a:t>
            </a:r>
            <a:r>
              <a:rPr lang="en-US" sz="1800" dirty="0" err="1" smtClean="0"/>
              <a:t>Loker</a:t>
            </a:r>
            <a:r>
              <a:rPr lang="en-US" sz="1800" dirty="0" smtClean="0"/>
              <a:t> to the Quakers to be healed.</a:t>
            </a:r>
            <a:endParaRPr lang="en-US" sz="1800" dirty="0"/>
          </a:p>
        </p:txBody>
      </p:sp>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196802" y="2120425"/>
            <a:ext cx="1257733" cy="189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descr="C:\Users\acook\AppData\Local\Microsoft\Windows\Temporary Internet Files\Content.IE5\UHJ9TZC8\MC90001318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733800" y="3048000"/>
            <a:ext cx="641909" cy="42445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514600"/>
            <a:ext cx="1731963" cy="284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flipV="1">
            <a:off x="3607266" y="3095628"/>
            <a:ext cx="92279" cy="45719"/>
          </a:xfrm>
          <a:custGeom>
            <a:avLst/>
            <a:gdLst>
              <a:gd name="connsiteX0" fmla="*/ 92279 w 92279"/>
              <a:gd name="connsiteY0" fmla="*/ 0 h 8480"/>
              <a:gd name="connsiteX1" fmla="*/ 0 w 92279"/>
              <a:gd name="connsiteY1" fmla="*/ 8389 h 8480"/>
            </a:gdLst>
            <a:ahLst/>
            <a:cxnLst>
              <a:cxn ang="0">
                <a:pos x="connsiteX0" y="connsiteY0"/>
              </a:cxn>
              <a:cxn ang="0">
                <a:pos x="connsiteX1" y="connsiteY1"/>
              </a:cxn>
            </a:cxnLst>
            <a:rect l="l" t="t" r="r" b="b"/>
            <a:pathLst>
              <a:path w="92279" h="8480">
                <a:moveTo>
                  <a:pt x="92279" y="0"/>
                </a:moveTo>
                <a:cubicBezTo>
                  <a:pt x="22483" y="9971"/>
                  <a:pt x="53329" y="8389"/>
                  <a:pt x="0" y="83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8921" y="3398266"/>
            <a:ext cx="103187"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226890"/>
            <a:ext cx="103187"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118487"/>
            <a:ext cx="103187"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927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Uncle Tom lives with the St. Clare's for two years before Eva becomes very ill and dies.  As a result of her death, St. Claire agrees to set Uncle Tom free.  Before he can however, St. Clare is stabbed to death while trying to settle a fight.</a:t>
            </a:r>
            <a:endParaRPr lang="en-US" sz="18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56458"/>
            <a:ext cx="1895475" cy="310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18161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305050"/>
            <a:ext cx="1182687"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408239"/>
            <a:ext cx="890587"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199" y="2163763"/>
            <a:ext cx="1597025"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ultiply 3"/>
          <p:cNvSpPr/>
          <p:nvPr/>
        </p:nvSpPr>
        <p:spPr>
          <a:xfrm rot="20254860">
            <a:off x="2997993" y="3402921"/>
            <a:ext cx="533401" cy="1643266"/>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405556">
            <a:off x="6574630" y="2795464"/>
            <a:ext cx="835025" cy="1225550"/>
          </a:xfrm>
          <a:prstGeom prst="rect">
            <a:avLst/>
          </a:prstGeom>
          <a:noFill/>
          <a:ln>
            <a:noFill/>
          </a:ln>
          <a:effectLst/>
        </p:spPr>
      </p:pic>
    </p:spTree>
    <p:extLst>
      <p:ext uri="{BB962C8B-B14F-4D97-AF65-F5344CB8AC3E}">
        <p14:creationId xmlns:p14="http://schemas.microsoft.com/office/powerpoint/2010/main" val="417267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wheel(1)">
                                      <p:cBhvr>
                                        <p:cTn id="12"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sz="1800" dirty="0" smtClean="0"/>
              <a:t>St. Clare’s cruel wife, Marie, sells Tom to a mean plantation owner named Simon </a:t>
            </a:r>
            <a:r>
              <a:rPr lang="en-US" sz="1800" dirty="0" err="1" smtClean="0"/>
              <a:t>Legree</a:t>
            </a:r>
            <a:r>
              <a:rPr lang="en-US" sz="1800" dirty="0" smtClean="0"/>
              <a:t>. Tom and another slave named </a:t>
            </a:r>
            <a:r>
              <a:rPr lang="en-US" sz="1800" dirty="0" err="1" smtClean="0"/>
              <a:t>Emmeline</a:t>
            </a:r>
            <a:r>
              <a:rPr lang="en-US" sz="1800" dirty="0" smtClean="0"/>
              <a:t> are taken to Louisiana. </a:t>
            </a:r>
            <a:r>
              <a:rPr lang="en-US" sz="1800" dirty="0" err="1" smtClean="0"/>
              <a:t>Legree</a:t>
            </a:r>
            <a:r>
              <a:rPr lang="en-US" sz="1800" dirty="0" smtClean="0"/>
              <a:t> dislikes Uncle Tom when Tom refuses to beat another slave. Tom meets another slave named </a:t>
            </a:r>
            <a:r>
              <a:rPr lang="en-US" sz="1800" dirty="0" err="1" smtClean="0"/>
              <a:t>Cassy</a:t>
            </a:r>
            <a:r>
              <a:rPr lang="en-US" sz="1800" dirty="0" smtClean="0"/>
              <a:t> who was separated from her daughter by slavery. </a:t>
            </a:r>
            <a:endParaRPr lang="en-US" sz="1800"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2113" y="3742872"/>
            <a:ext cx="1597290" cy="165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415396" y="1676400"/>
            <a:ext cx="1108604" cy="2350532"/>
            <a:chOff x="415396" y="1676400"/>
            <a:chExt cx="1108604" cy="2350532"/>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396" y="1676400"/>
              <a:ext cx="101811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5396" y="3657600"/>
              <a:ext cx="1108604" cy="369332"/>
            </a:xfrm>
            <a:prstGeom prst="rect">
              <a:avLst/>
            </a:prstGeom>
            <a:noFill/>
          </p:spPr>
          <p:txBody>
            <a:bodyPr wrap="square" rtlCol="0">
              <a:spAutoFit/>
            </a:bodyPr>
            <a:lstStyle/>
            <a:p>
              <a:r>
                <a:rPr lang="en-US" dirty="0" smtClean="0"/>
                <a:t>Marie</a:t>
              </a:r>
              <a:endParaRPr lang="en-US" dirty="0"/>
            </a:p>
          </p:txBody>
        </p:sp>
      </p:grpSp>
      <p:grpSp>
        <p:nvGrpSpPr>
          <p:cNvPr id="6" name="Group 5"/>
          <p:cNvGrpSpPr/>
          <p:nvPr/>
        </p:nvGrpSpPr>
        <p:grpSpPr>
          <a:xfrm>
            <a:off x="3505200" y="1990987"/>
            <a:ext cx="2286000" cy="2721745"/>
            <a:chOff x="3505200" y="1990987"/>
            <a:chExt cx="2286000" cy="2721745"/>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601" t="8905" r="4400" b="8905"/>
            <a:stretch/>
          </p:blipFill>
          <p:spPr bwMode="auto">
            <a:xfrm>
              <a:off x="3505200" y="1990987"/>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81400" y="4343400"/>
              <a:ext cx="2133600" cy="369332"/>
            </a:xfrm>
            <a:prstGeom prst="rect">
              <a:avLst/>
            </a:prstGeom>
            <a:noFill/>
          </p:spPr>
          <p:txBody>
            <a:bodyPr wrap="square" rtlCol="0">
              <a:spAutoFit/>
            </a:bodyPr>
            <a:lstStyle/>
            <a:p>
              <a:r>
                <a:rPr lang="en-US" dirty="0" smtClean="0"/>
                <a:t>Simon </a:t>
              </a:r>
              <a:r>
                <a:rPr lang="en-US" dirty="0" err="1" smtClean="0"/>
                <a:t>Legree</a:t>
              </a:r>
              <a:endParaRPr lang="en-US" dirty="0"/>
            </a:p>
          </p:txBody>
        </p:sp>
      </p:grpSp>
      <p:grpSp>
        <p:nvGrpSpPr>
          <p:cNvPr id="11" name="Group 10"/>
          <p:cNvGrpSpPr/>
          <p:nvPr/>
        </p:nvGrpSpPr>
        <p:grpSpPr>
          <a:xfrm>
            <a:off x="7399590" y="2103172"/>
            <a:ext cx="1282003" cy="2430961"/>
            <a:chOff x="7399590" y="2103172"/>
            <a:chExt cx="1282003" cy="2430961"/>
          </a:xfrm>
        </p:grpSpPr>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9590" y="2103172"/>
              <a:ext cx="1282003" cy="206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485775" y="4164801"/>
              <a:ext cx="1154373" cy="369332"/>
            </a:xfrm>
            <a:prstGeom prst="rect">
              <a:avLst/>
            </a:prstGeom>
            <a:noFill/>
          </p:spPr>
          <p:txBody>
            <a:bodyPr wrap="square" rtlCol="0">
              <a:spAutoFit/>
            </a:bodyPr>
            <a:lstStyle/>
            <a:p>
              <a:r>
                <a:rPr lang="en-US" dirty="0" err="1" smtClean="0"/>
                <a:t>Emmeline</a:t>
              </a:r>
              <a:endParaRPr lang="en-US" dirty="0"/>
            </a:p>
          </p:txBody>
        </p:sp>
      </p:grpSp>
      <p:grpSp>
        <p:nvGrpSpPr>
          <p:cNvPr id="12" name="Group 11"/>
          <p:cNvGrpSpPr/>
          <p:nvPr/>
        </p:nvGrpSpPr>
        <p:grpSpPr>
          <a:xfrm>
            <a:off x="6098665" y="2139060"/>
            <a:ext cx="1298384" cy="2299041"/>
            <a:chOff x="6098665" y="2139060"/>
            <a:chExt cx="1298384" cy="2299041"/>
          </a:xfrm>
        </p:grpSpPr>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8665" y="2139060"/>
              <a:ext cx="1298384" cy="1929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248400" y="4068769"/>
              <a:ext cx="817927" cy="369332"/>
            </a:xfrm>
            <a:prstGeom prst="rect">
              <a:avLst/>
            </a:prstGeom>
            <a:noFill/>
          </p:spPr>
          <p:txBody>
            <a:bodyPr wrap="square" rtlCol="0">
              <a:spAutoFit/>
            </a:bodyPr>
            <a:lstStyle/>
            <a:p>
              <a:r>
                <a:rPr lang="en-US" dirty="0" err="1" smtClean="0"/>
                <a:t>Cassy</a:t>
              </a:r>
              <a:endParaRPr lang="en-US" dirty="0"/>
            </a:p>
          </p:txBody>
        </p:sp>
      </p:grpSp>
    </p:spTree>
    <p:extLst>
      <p:ext uri="{BB962C8B-B14F-4D97-AF65-F5344CB8AC3E}">
        <p14:creationId xmlns:p14="http://schemas.microsoft.com/office/powerpoint/2010/main" val="3005474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21249273">
            <a:off x="4724400" y="2362200"/>
            <a:ext cx="1266738" cy="2911407"/>
            <a:chOff x="6096000" y="2286000"/>
            <a:chExt cx="1266738" cy="2911407"/>
          </a:xfrm>
        </p:grpSpPr>
        <p:sp>
          <p:nvSpPr>
            <p:cNvPr id="4" name="Freeform 3"/>
            <p:cNvSpPr/>
            <p:nvPr/>
          </p:nvSpPr>
          <p:spPr>
            <a:xfrm>
              <a:off x="6096000" y="2286000"/>
              <a:ext cx="1266738" cy="2911407"/>
            </a:xfrm>
            <a:custGeom>
              <a:avLst/>
              <a:gdLst>
                <a:gd name="connsiteX0" fmla="*/ 302004 w 1266738"/>
                <a:gd name="connsiteY0" fmla="*/ 83890 h 2911407"/>
                <a:gd name="connsiteX1" fmla="*/ 302004 w 1266738"/>
                <a:gd name="connsiteY1" fmla="*/ 83890 h 2911407"/>
                <a:gd name="connsiteX2" fmla="*/ 377505 w 1266738"/>
                <a:gd name="connsiteY2" fmla="*/ 100668 h 2911407"/>
                <a:gd name="connsiteX3" fmla="*/ 402672 w 1266738"/>
                <a:gd name="connsiteY3" fmla="*/ 117446 h 2911407"/>
                <a:gd name="connsiteX4" fmla="*/ 494951 w 1266738"/>
                <a:gd name="connsiteY4" fmla="*/ 134224 h 2911407"/>
                <a:gd name="connsiteX5" fmla="*/ 713065 w 1266738"/>
                <a:gd name="connsiteY5" fmla="*/ 209725 h 2911407"/>
                <a:gd name="connsiteX6" fmla="*/ 864066 w 1266738"/>
                <a:gd name="connsiteY6" fmla="*/ 251670 h 2911407"/>
                <a:gd name="connsiteX7" fmla="*/ 998290 w 1266738"/>
                <a:gd name="connsiteY7" fmla="*/ 310393 h 2911407"/>
                <a:gd name="connsiteX8" fmla="*/ 1090569 w 1266738"/>
                <a:gd name="connsiteY8" fmla="*/ 385894 h 2911407"/>
                <a:gd name="connsiteX9" fmla="*/ 1132514 w 1266738"/>
                <a:gd name="connsiteY9" fmla="*/ 419450 h 2911407"/>
                <a:gd name="connsiteX10" fmla="*/ 1191237 w 1266738"/>
                <a:gd name="connsiteY10" fmla="*/ 486562 h 2911407"/>
                <a:gd name="connsiteX11" fmla="*/ 1208015 w 1266738"/>
                <a:gd name="connsiteY11" fmla="*/ 536896 h 2911407"/>
                <a:gd name="connsiteX12" fmla="*/ 1208015 w 1266738"/>
                <a:gd name="connsiteY12" fmla="*/ 805343 h 2911407"/>
                <a:gd name="connsiteX13" fmla="*/ 1199626 w 1266738"/>
                <a:gd name="connsiteY13" fmla="*/ 864066 h 2911407"/>
                <a:gd name="connsiteX14" fmla="*/ 1174459 w 1266738"/>
                <a:gd name="connsiteY14" fmla="*/ 964734 h 2911407"/>
                <a:gd name="connsiteX15" fmla="*/ 1166070 w 1266738"/>
                <a:gd name="connsiteY15" fmla="*/ 1048624 h 2911407"/>
                <a:gd name="connsiteX16" fmla="*/ 1149292 w 1266738"/>
                <a:gd name="connsiteY16" fmla="*/ 1124125 h 2911407"/>
                <a:gd name="connsiteX17" fmla="*/ 1124125 w 1266738"/>
                <a:gd name="connsiteY17" fmla="*/ 1199626 h 2911407"/>
                <a:gd name="connsiteX18" fmla="*/ 1098958 w 1266738"/>
                <a:gd name="connsiteY18" fmla="*/ 1266738 h 2911407"/>
                <a:gd name="connsiteX19" fmla="*/ 1090569 w 1266738"/>
                <a:gd name="connsiteY19" fmla="*/ 1291905 h 2911407"/>
                <a:gd name="connsiteX20" fmla="*/ 1082180 w 1266738"/>
                <a:gd name="connsiteY20" fmla="*/ 1333850 h 2911407"/>
                <a:gd name="connsiteX21" fmla="*/ 1073791 w 1266738"/>
                <a:gd name="connsiteY21" fmla="*/ 1560353 h 2911407"/>
                <a:gd name="connsiteX22" fmla="*/ 1065402 w 1266738"/>
                <a:gd name="connsiteY22" fmla="*/ 1585520 h 2911407"/>
                <a:gd name="connsiteX23" fmla="*/ 1048624 w 1266738"/>
                <a:gd name="connsiteY23" fmla="*/ 1652632 h 2911407"/>
                <a:gd name="connsiteX24" fmla="*/ 1040235 w 1266738"/>
                <a:gd name="connsiteY24" fmla="*/ 1686187 h 2911407"/>
                <a:gd name="connsiteX25" fmla="*/ 1031846 w 1266738"/>
                <a:gd name="connsiteY25" fmla="*/ 1711354 h 2911407"/>
                <a:gd name="connsiteX26" fmla="*/ 1015068 w 1266738"/>
                <a:gd name="connsiteY26" fmla="*/ 1778466 h 2911407"/>
                <a:gd name="connsiteX27" fmla="*/ 998290 w 1266738"/>
                <a:gd name="connsiteY27" fmla="*/ 1803633 h 2911407"/>
                <a:gd name="connsiteX28" fmla="*/ 989901 w 1266738"/>
                <a:gd name="connsiteY28" fmla="*/ 1828800 h 2911407"/>
                <a:gd name="connsiteX29" fmla="*/ 973123 w 1266738"/>
                <a:gd name="connsiteY29" fmla="*/ 1862356 h 2911407"/>
                <a:gd name="connsiteX30" fmla="*/ 947956 w 1266738"/>
                <a:gd name="connsiteY30" fmla="*/ 1921079 h 2911407"/>
                <a:gd name="connsiteX31" fmla="*/ 922789 w 1266738"/>
                <a:gd name="connsiteY31" fmla="*/ 1954635 h 2911407"/>
                <a:gd name="connsiteX32" fmla="*/ 906011 w 1266738"/>
                <a:gd name="connsiteY32" fmla="*/ 1988191 h 2911407"/>
                <a:gd name="connsiteX33" fmla="*/ 889233 w 1266738"/>
                <a:gd name="connsiteY33" fmla="*/ 2013358 h 2911407"/>
                <a:gd name="connsiteX34" fmla="*/ 855677 w 1266738"/>
                <a:gd name="connsiteY34" fmla="*/ 2088859 h 2911407"/>
                <a:gd name="connsiteX35" fmla="*/ 864066 w 1266738"/>
                <a:gd name="connsiteY35" fmla="*/ 2374085 h 2911407"/>
                <a:gd name="connsiteX36" fmla="*/ 922789 w 1266738"/>
                <a:gd name="connsiteY36" fmla="*/ 2483142 h 2911407"/>
                <a:gd name="connsiteX37" fmla="*/ 981512 w 1266738"/>
                <a:gd name="connsiteY37" fmla="*/ 2541865 h 2911407"/>
                <a:gd name="connsiteX38" fmla="*/ 1082180 w 1266738"/>
                <a:gd name="connsiteY38" fmla="*/ 2650921 h 2911407"/>
                <a:gd name="connsiteX39" fmla="*/ 1124125 w 1266738"/>
                <a:gd name="connsiteY39" fmla="*/ 2692866 h 2911407"/>
                <a:gd name="connsiteX40" fmla="*/ 1166070 w 1266738"/>
                <a:gd name="connsiteY40" fmla="*/ 2734811 h 2911407"/>
                <a:gd name="connsiteX41" fmla="*/ 1266738 w 1266738"/>
                <a:gd name="connsiteY41" fmla="*/ 2827090 h 2911407"/>
                <a:gd name="connsiteX42" fmla="*/ 1249960 w 1266738"/>
                <a:gd name="connsiteY42" fmla="*/ 2902591 h 2911407"/>
                <a:gd name="connsiteX43" fmla="*/ 1208015 w 1266738"/>
                <a:gd name="connsiteY43" fmla="*/ 2910980 h 2911407"/>
                <a:gd name="connsiteX44" fmla="*/ 620786 w 1266738"/>
                <a:gd name="connsiteY44" fmla="*/ 2902591 h 2911407"/>
                <a:gd name="connsiteX45" fmla="*/ 411061 w 1266738"/>
                <a:gd name="connsiteY45" fmla="*/ 2835479 h 2911407"/>
                <a:gd name="connsiteX46" fmla="*/ 335560 w 1266738"/>
                <a:gd name="connsiteY46" fmla="*/ 2818701 h 2911407"/>
                <a:gd name="connsiteX47" fmla="*/ 285226 w 1266738"/>
                <a:gd name="connsiteY47" fmla="*/ 2801923 h 2911407"/>
                <a:gd name="connsiteX48" fmla="*/ 167780 w 1266738"/>
                <a:gd name="connsiteY48" fmla="*/ 2734811 h 2911407"/>
                <a:gd name="connsiteX49" fmla="*/ 117446 w 1266738"/>
                <a:gd name="connsiteY49" fmla="*/ 2676088 h 2911407"/>
                <a:gd name="connsiteX50" fmla="*/ 100668 w 1266738"/>
                <a:gd name="connsiteY50" fmla="*/ 2625754 h 2911407"/>
                <a:gd name="connsiteX51" fmla="*/ 83890 w 1266738"/>
                <a:gd name="connsiteY51" fmla="*/ 2332140 h 2911407"/>
                <a:gd name="connsiteX52" fmla="*/ 75501 w 1266738"/>
                <a:gd name="connsiteY52" fmla="*/ 2298584 h 2911407"/>
                <a:gd name="connsiteX53" fmla="*/ 58723 w 1266738"/>
                <a:gd name="connsiteY53" fmla="*/ 2273417 h 2911407"/>
                <a:gd name="connsiteX54" fmla="*/ 58723 w 1266738"/>
                <a:gd name="connsiteY54" fmla="*/ 1937857 h 2911407"/>
                <a:gd name="connsiteX55" fmla="*/ 67112 w 1266738"/>
                <a:gd name="connsiteY55" fmla="*/ 1862356 h 2911407"/>
                <a:gd name="connsiteX56" fmla="*/ 75501 w 1266738"/>
                <a:gd name="connsiteY56" fmla="*/ 1778466 h 2911407"/>
                <a:gd name="connsiteX57" fmla="*/ 100668 w 1266738"/>
                <a:gd name="connsiteY57" fmla="*/ 1719743 h 2911407"/>
                <a:gd name="connsiteX58" fmla="*/ 125835 w 1266738"/>
                <a:gd name="connsiteY58" fmla="*/ 1526797 h 2911407"/>
                <a:gd name="connsiteX59" fmla="*/ 134224 w 1266738"/>
                <a:gd name="connsiteY59" fmla="*/ 1493241 h 2911407"/>
                <a:gd name="connsiteX60" fmla="*/ 134224 w 1266738"/>
                <a:gd name="connsiteY60" fmla="*/ 1124125 h 2911407"/>
                <a:gd name="connsiteX61" fmla="*/ 117446 w 1266738"/>
                <a:gd name="connsiteY61" fmla="*/ 1073791 h 2911407"/>
                <a:gd name="connsiteX62" fmla="*/ 100668 w 1266738"/>
                <a:gd name="connsiteY62" fmla="*/ 1031846 h 2911407"/>
                <a:gd name="connsiteX63" fmla="*/ 75501 w 1266738"/>
                <a:gd name="connsiteY63" fmla="*/ 998290 h 2911407"/>
                <a:gd name="connsiteX64" fmla="*/ 58723 w 1266738"/>
                <a:gd name="connsiteY64" fmla="*/ 973123 h 2911407"/>
                <a:gd name="connsiteX65" fmla="*/ 50334 w 1266738"/>
                <a:gd name="connsiteY65" fmla="*/ 939567 h 2911407"/>
                <a:gd name="connsiteX66" fmla="*/ 33556 w 1266738"/>
                <a:gd name="connsiteY66" fmla="*/ 906011 h 2911407"/>
                <a:gd name="connsiteX67" fmla="*/ 0 w 1266738"/>
                <a:gd name="connsiteY67" fmla="*/ 729843 h 2911407"/>
                <a:gd name="connsiteX68" fmla="*/ 8389 w 1266738"/>
                <a:gd name="connsiteY68" fmla="*/ 302004 h 2911407"/>
                <a:gd name="connsiteX69" fmla="*/ 25167 w 1266738"/>
                <a:gd name="connsiteY69" fmla="*/ 260059 h 2911407"/>
                <a:gd name="connsiteX70" fmla="*/ 33556 w 1266738"/>
                <a:gd name="connsiteY70" fmla="*/ 201336 h 2911407"/>
                <a:gd name="connsiteX71" fmla="*/ 50334 w 1266738"/>
                <a:gd name="connsiteY71" fmla="*/ 151002 h 2911407"/>
                <a:gd name="connsiteX72" fmla="*/ 58723 w 1266738"/>
                <a:gd name="connsiteY72" fmla="*/ 117446 h 2911407"/>
                <a:gd name="connsiteX73" fmla="*/ 83890 w 1266738"/>
                <a:gd name="connsiteY73" fmla="*/ 83890 h 2911407"/>
                <a:gd name="connsiteX74" fmla="*/ 151002 w 1266738"/>
                <a:gd name="connsiteY74" fmla="*/ 8389 h 2911407"/>
                <a:gd name="connsiteX75" fmla="*/ 176169 w 1266738"/>
                <a:gd name="connsiteY75" fmla="*/ 0 h 2911407"/>
                <a:gd name="connsiteX76" fmla="*/ 251670 w 1266738"/>
                <a:gd name="connsiteY76" fmla="*/ 8389 h 2911407"/>
                <a:gd name="connsiteX77" fmla="*/ 276837 w 1266738"/>
                <a:gd name="connsiteY77" fmla="*/ 33556 h 2911407"/>
                <a:gd name="connsiteX78" fmla="*/ 302004 w 1266738"/>
                <a:gd name="connsiteY78" fmla="*/ 41945 h 2911407"/>
                <a:gd name="connsiteX79" fmla="*/ 302004 w 1266738"/>
                <a:gd name="connsiteY79" fmla="*/ 83890 h 291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6738" h="2911407">
                  <a:moveTo>
                    <a:pt x="302004" y="83890"/>
                  </a:moveTo>
                  <a:lnTo>
                    <a:pt x="302004" y="83890"/>
                  </a:lnTo>
                  <a:cubicBezTo>
                    <a:pt x="327171" y="89483"/>
                    <a:pt x="353047" y="92515"/>
                    <a:pt x="377505" y="100668"/>
                  </a:cubicBezTo>
                  <a:cubicBezTo>
                    <a:pt x="387070" y="103856"/>
                    <a:pt x="393232" y="113906"/>
                    <a:pt x="402672" y="117446"/>
                  </a:cubicBezTo>
                  <a:cubicBezTo>
                    <a:pt x="415211" y="122148"/>
                    <a:pt x="485528" y="131868"/>
                    <a:pt x="494951" y="134224"/>
                  </a:cubicBezTo>
                  <a:cubicBezTo>
                    <a:pt x="696151" y="184524"/>
                    <a:pt x="531242" y="146087"/>
                    <a:pt x="713065" y="209725"/>
                  </a:cubicBezTo>
                  <a:cubicBezTo>
                    <a:pt x="800208" y="240225"/>
                    <a:pt x="768588" y="211469"/>
                    <a:pt x="864066" y="251670"/>
                  </a:cubicBezTo>
                  <a:cubicBezTo>
                    <a:pt x="1050080" y="329992"/>
                    <a:pt x="846324" y="266974"/>
                    <a:pt x="998290" y="310393"/>
                  </a:cubicBezTo>
                  <a:lnTo>
                    <a:pt x="1090569" y="385894"/>
                  </a:lnTo>
                  <a:cubicBezTo>
                    <a:pt x="1104466" y="397185"/>
                    <a:pt x="1121329" y="405468"/>
                    <a:pt x="1132514" y="419450"/>
                  </a:cubicBezTo>
                  <a:cubicBezTo>
                    <a:pt x="1173481" y="470659"/>
                    <a:pt x="1153409" y="448734"/>
                    <a:pt x="1191237" y="486562"/>
                  </a:cubicBezTo>
                  <a:cubicBezTo>
                    <a:pt x="1196830" y="503340"/>
                    <a:pt x="1204038" y="519663"/>
                    <a:pt x="1208015" y="536896"/>
                  </a:cubicBezTo>
                  <a:cubicBezTo>
                    <a:pt x="1227548" y="621539"/>
                    <a:pt x="1212773" y="729217"/>
                    <a:pt x="1208015" y="805343"/>
                  </a:cubicBezTo>
                  <a:cubicBezTo>
                    <a:pt x="1206782" y="825078"/>
                    <a:pt x="1203699" y="844717"/>
                    <a:pt x="1199626" y="864066"/>
                  </a:cubicBezTo>
                  <a:cubicBezTo>
                    <a:pt x="1192500" y="897913"/>
                    <a:pt x="1174459" y="964734"/>
                    <a:pt x="1174459" y="964734"/>
                  </a:cubicBezTo>
                  <a:cubicBezTo>
                    <a:pt x="1171663" y="992697"/>
                    <a:pt x="1169784" y="1020768"/>
                    <a:pt x="1166070" y="1048624"/>
                  </a:cubicBezTo>
                  <a:cubicBezTo>
                    <a:pt x="1164270" y="1062123"/>
                    <a:pt x="1153983" y="1108880"/>
                    <a:pt x="1149292" y="1124125"/>
                  </a:cubicBezTo>
                  <a:cubicBezTo>
                    <a:pt x="1141490" y="1149480"/>
                    <a:pt x="1133440" y="1174787"/>
                    <a:pt x="1124125" y="1199626"/>
                  </a:cubicBezTo>
                  <a:cubicBezTo>
                    <a:pt x="1115736" y="1221997"/>
                    <a:pt x="1107123" y="1244285"/>
                    <a:pt x="1098958" y="1266738"/>
                  </a:cubicBezTo>
                  <a:cubicBezTo>
                    <a:pt x="1095936" y="1275048"/>
                    <a:pt x="1092714" y="1283326"/>
                    <a:pt x="1090569" y="1291905"/>
                  </a:cubicBezTo>
                  <a:cubicBezTo>
                    <a:pt x="1087111" y="1305738"/>
                    <a:pt x="1084976" y="1319868"/>
                    <a:pt x="1082180" y="1333850"/>
                  </a:cubicBezTo>
                  <a:cubicBezTo>
                    <a:pt x="1079384" y="1409351"/>
                    <a:pt x="1078817" y="1484968"/>
                    <a:pt x="1073791" y="1560353"/>
                  </a:cubicBezTo>
                  <a:cubicBezTo>
                    <a:pt x="1073203" y="1569176"/>
                    <a:pt x="1067729" y="1576989"/>
                    <a:pt x="1065402" y="1585520"/>
                  </a:cubicBezTo>
                  <a:cubicBezTo>
                    <a:pt x="1059335" y="1607767"/>
                    <a:pt x="1054217" y="1630261"/>
                    <a:pt x="1048624" y="1652632"/>
                  </a:cubicBezTo>
                  <a:cubicBezTo>
                    <a:pt x="1045828" y="1663817"/>
                    <a:pt x="1043881" y="1675249"/>
                    <a:pt x="1040235" y="1686187"/>
                  </a:cubicBezTo>
                  <a:cubicBezTo>
                    <a:pt x="1037439" y="1694576"/>
                    <a:pt x="1033991" y="1702775"/>
                    <a:pt x="1031846" y="1711354"/>
                  </a:cubicBezTo>
                  <a:cubicBezTo>
                    <a:pt x="1027060" y="1730499"/>
                    <a:pt x="1024656" y="1759290"/>
                    <a:pt x="1015068" y="1778466"/>
                  </a:cubicBezTo>
                  <a:cubicBezTo>
                    <a:pt x="1010559" y="1787484"/>
                    <a:pt x="1002799" y="1794615"/>
                    <a:pt x="998290" y="1803633"/>
                  </a:cubicBezTo>
                  <a:cubicBezTo>
                    <a:pt x="994335" y="1811542"/>
                    <a:pt x="993384" y="1820672"/>
                    <a:pt x="989901" y="1828800"/>
                  </a:cubicBezTo>
                  <a:cubicBezTo>
                    <a:pt x="984975" y="1840294"/>
                    <a:pt x="978298" y="1850971"/>
                    <a:pt x="973123" y="1862356"/>
                  </a:cubicBezTo>
                  <a:cubicBezTo>
                    <a:pt x="964311" y="1881743"/>
                    <a:pt x="958154" y="1902383"/>
                    <a:pt x="947956" y="1921079"/>
                  </a:cubicBezTo>
                  <a:cubicBezTo>
                    <a:pt x="941261" y="1933353"/>
                    <a:pt x="930199" y="1942779"/>
                    <a:pt x="922789" y="1954635"/>
                  </a:cubicBezTo>
                  <a:cubicBezTo>
                    <a:pt x="916161" y="1965240"/>
                    <a:pt x="912216" y="1977333"/>
                    <a:pt x="906011" y="1988191"/>
                  </a:cubicBezTo>
                  <a:cubicBezTo>
                    <a:pt x="901009" y="1996945"/>
                    <a:pt x="893328" y="2004145"/>
                    <a:pt x="889233" y="2013358"/>
                  </a:cubicBezTo>
                  <a:cubicBezTo>
                    <a:pt x="849300" y="2103206"/>
                    <a:pt x="893648" y="2031903"/>
                    <a:pt x="855677" y="2088859"/>
                  </a:cubicBezTo>
                  <a:cubicBezTo>
                    <a:pt x="840153" y="2213068"/>
                    <a:pt x="839391" y="2182849"/>
                    <a:pt x="864066" y="2374085"/>
                  </a:cubicBezTo>
                  <a:cubicBezTo>
                    <a:pt x="867642" y="2401800"/>
                    <a:pt x="913155" y="2471099"/>
                    <a:pt x="922789" y="2483142"/>
                  </a:cubicBezTo>
                  <a:cubicBezTo>
                    <a:pt x="940082" y="2504758"/>
                    <a:pt x="964903" y="2519719"/>
                    <a:pt x="981512" y="2541865"/>
                  </a:cubicBezTo>
                  <a:cubicBezTo>
                    <a:pt x="1028034" y="2603895"/>
                    <a:pt x="996791" y="2565533"/>
                    <a:pt x="1082180" y="2650921"/>
                  </a:cubicBezTo>
                  <a:lnTo>
                    <a:pt x="1124125" y="2692866"/>
                  </a:lnTo>
                  <a:cubicBezTo>
                    <a:pt x="1138107" y="2706848"/>
                    <a:pt x="1150462" y="2722672"/>
                    <a:pt x="1166070" y="2734811"/>
                  </a:cubicBezTo>
                  <a:cubicBezTo>
                    <a:pt x="1252607" y="2802118"/>
                    <a:pt x="1222441" y="2768028"/>
                    <a:pt x="1266738" y="2827090"/>
                  </a:cubicBezTo>
                  <a:cubicBezTo>
                    <a:pt x="1261145" y="2852257"/>
                    <a:pt x="1264744" y="2881470"/>
                    <a:pt x="1249960" y="2902591"/>
                  </a:cubicBezTo>
                  <a:cubicBezTo>
                    <a:pt x="1241783" y="2914272"/>
                    <a:pt x="1222274" y="2910980"/>
                    <a:pt x="1208015" y="2910980"/>
                  </a:cubicBezTo>
                  <a:cubicBezTo>
                    <a:pt x="1012252" y="2910980"/>
                    <a:pt x="816529" y="2905387"/>
                    <a:pt x="620786" y="2902591"/>
                  </a:cubicBezTo>
                  <a:cubicBezTo>
                    <a:pt x="573044" y="2886677"/>
                    <a:pt x="473769" y="2851156"/>
                    <a:pt x="411061" y="2835479"/>
                  </a:cubicBezTo>
                  <a:cubicBezTo>
                    <a:pt x="386050" y="2829226"/>
                    <a:pt x="360470" y="2825344"/>
                    <a:pt x="335560" y="2818701"/>
                  </a:cubicBezTo>
                  <a:cubicBezTo>
                    <a:pt x="318472" y="2814144"/>
                    <a:pt x="301429" y="2809012"/>
                    <a:pt x="285226" y="2801923"/>
                  </a:cubicBezTo>
                  <a:cubicBezTo>
                    <a:pt x="240018" y="2782145"/>
                    <a:pt x="203455" y="2766027"/>
                    <a:pt x="167780" y="2734811"/>
                  </a:cubicBezTo>
                  <a:cubicBezTo>
                    <a:pt x="152661" y="2721582"/>
                    <a:pt x="126703" y="2696917"/>
                    <a:pt x="117446" y="2676088"/>
                  </a:cubicBezTo>
                  <a:cubicBezTo>
                    <a:pt x="110263" y="2659927"/>
                    <a:pt x="106261" y="2642532"/>
                    <a:pt x="100668" y="2625754"/>
                  </a:cubicBezTo>
                  <a:cubicBezTo>
                    <a:pt x="95075" y="2527883"/>
                    <a:pt x="91409" y="2429882"/>
                    <a:pt x="83890" y="2332140"/>
                  </a:cubicBezTo>
                  <a:cubicBezTo>
                    <a:pt x="83006" y="2320644"/>
                    <a:pt x="80043" y="2309181"/>
                    <a:pt x="75501" y="2298584"/>
                  </a:cubicBezTo>
                  <a:cubicBezTo>
                    <a:pt x="71529" y="2289317"/>
                    <a:pt x="64316" y="2281806"/>
                    <a:pt x="58723" y="2273417"/>
                  </a:cubicBezTo>
                  <a:cubicBezTo>
                    <a:pt x="40154" y="2124862"/>
                    <a:pt x="45961" y="2199485"/>
                    <a:pt x="58723" y="1937857"/>
                  </a:cubicBezTo>
                  <a:cubicBezTo>
                    <a:pt x="59957" y="1912565"/>
                    <a:pt x="64461" y="1887539"/>
                    <a:pt x="67112" y="1862356"/>
                  </a:cubicBezTo>
                  <a:cubicBezTo>
                    <a:pt x="70054" y="1834408"/>
                    <a:pt x="71228" y="1806242"/>
                    <a:pt x="75501" y="1778466"/>
                  </a:cubicBezTo>
                  <a:cubicBezTo>
                    <a:pt x="78244" y="1760636"/>
                    <a:pt x="93513" y="1734054"/>
                    <a:pt x="100668" y="1719743"/>
                  </a:cubicBezTo>
                  <a:cubicBezTo>
                    <a:pt x="109624" y="1630189"/>
                    <a:pt x="108832" y="1623146"/>
                    <a:pt x="125835" y="1526797"/>
                  </a:cubicBezTo>
                  <a:cubicBezTo>
                    <a:pt x="127839" y="1515443"/>
                    <a:pt x="131428" y="1504426"/>
                    <a:pt x="134224" y="1493241"/>
                  </a:cubicBezTo>
                  <a:cubicBezTo>
                    <a:pt x="151208" y="1340389"/>
                    <a:pt x="151912" y="1365866"/>
                    <a:pt x="134224" y="1124125"/>
                  </a:cubicBezTo>
                  <a:cubicBezTo>
                    <a:pt x="132933" y="1106487"/>
                    <a:pt x="123490" y="1090412"/>
                    <a:pt x="117446" y="1073791"/>
                  </a:cubicBezTo>
                  <a:cubicBezTo>
                    <a:pt x="112300" y="1059639"/>
                    <a:pt x="107981" y="1045010"/>
                    <a:pt x="100668" y="1031846"/>
                  </a:cubicBezTo>
                  <a:cubicBezTo>
                    <a:pt x="93878" y="1019624"/>
                    <a:pt x="83628" y="1009667"/>
                    <a:pt x="75501" y="998290"/>
                  </a:cubicBezTo>
                  <a:cubicBezTo>
                    <a:pt x="69641" y="990086"/>
                    <a:pt x="64316" y="981512"/>
                    <a:pt x="58723" y="973123"/>
                  </a:cubicBezTo>
                  <a:cubicBezTo>
                    <a:pt x="55927" y="961938"/>
                    <a:pt x="54382" y="950362"/>
                    <a:pt x="50334" y="939567"/>
                  </a:cubicBezTo>
                  <a:cubicBezTo>
                    <a:pt x="45943" y="927858"/>
                    <a:pt x="36474" y="918171"/>
                    <a:pt x="33556" y="906011"/>
                  </a:cubicBezTo>
                  <a:cubicBezTo>
                    <a:pt x="19605" y="847883"/>
                    <a:pt x="0" y="729843"/>
                    <a:pt x="0" y="729843"/>
                  </a:cubicBezTo>
                  <a:cubicBezTo>
                    <a:pt x="2796" y="587230"/>
                    <a:pt x="758" y="444440"/>
                    <a:pt x="8389" y="302004"/>
                  </a:cubicBezTo>
                  <a:cubicBezTo>
                    <a:pt x="9195" y="286967"/>
                    <a:pt x="21515" y="274668"/>
                    <a:pt x="25167" y="260059"/>
                  </a:cubicBezTo>
                  <a:cubicBezTo>
                    <a:pt x="29963" y="240876"/>
                    <a:pt x="29110" y="220603"/>
                    <a:pt x="33556" y="201336"/>
                  </a:cubicBezTo>
                  <a:cubicBezTo>
                    <a:pt x="37533" y="184103"/>
                    <a:pt x="46045" y="168160"/>
                    <a:pt x="50334" y="151002"/>
                  </a:cubicBezTo>
                  <a:cubicBezTo>
                    <a:pt x="53130" y="139817"/>
                    <a:pt x="53567" y="127758"/>
                    <a:pt x="58723" y="117446"/>
                  </a:cubicBezTo>
                  <a:cubicBezTo>
                    <a:pt x="64976" y="104940"/>
                    <a:pt x="75763" y="95267"/>
                    <a:pt x="83890" y="83890"/>
                  </a:cubicBezTo>
                  <a:cubicBezTo>
                    <a:pt x="101376" y="59410"/>
                    <a:pt x="122848" y="17774"/>
                    <a:pt x="151002" y="8389"/>
                  </a:cubicBezTo>
                  <a:lnTo>
                    <a:pt x="176169" y="0"/>
                  </a:lnTo>
                  <a:cubicBezTo>
                    <a:pt x="201336" y="2796"/>
                    <a:pt x="227648" y="382"/>
                    <a:pt x="251670" y="8389"/>
                  </a:cubicBezTo>
                  <a:cubicBezTo>
                    <a:pt x="262925" y="12141"/>
                    <a:pt x="266966" y="26975"/>
                    <a:pt x="276837" y="33556"/>
                  </a:cubicBezTo>
                  <a:cubicBezTo>
                    <a:pt x="284195" y="38461"/>
                    <a:pt x="293615" y="39149"/>
                    <a:pt x="302004" y="41945"/>
                  </a:cubicBezTo>
                  <a:lnTo>
                    <a:pt x="302004" y="8389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310269" y="3095372"/>
              <a:ext cx="838200" cy="646331"/>
            </a:xfrm>
            <a:prstGeom prst="rect">
              <a:avLst/>
            </a:prstGeom>
            <a:noFill/>
          </p:spPr>
          <p:txBody>
            <a:bodyPr wrap="square" rtlCol="0">
              <a:spAutoFit/>
            </a:bodyPr>
            <a:lstStyle/>
            <a:p>
              <a:r>
                <a:rPr lang="en-US" dirty="0" smtClean="0"/>
                <a:t>Lake</a:t>
              </a:r>
            </a:p>
            <a:p>
              <a:r>
                <a:rPr lang="en-US" dirty="0" smtClean="0"/>
                <a:t>Erie</a:t>
              </a:r>
              <a:endParaRPr lang="en-US" dirty="0"/>
            </a:p>
          </p:txBody>
        </p:sp>
      </p:grpSp>
      <p:sp>
        <p:nvSpPr>
          <p:cNvPr id="2" name="Title 1"/>
          <p:cNvSpPr>
            <a:spLocks noGrp="1"/>
          </p:cNvSpPr>
          <p:nvPr>
            <p:ph type="title"/>
          </p:nvPr>
        </p:nvSpPr>
        <p:spPr/>
        <p:txBody>
          <a:bodyPr>
            <a:normAutofit/>
          </a:bodyPr>
          <a:lstStyle/>
          <a:p>
            <a:r>
              <a:rPr lang="en-US" sz="1800" dirty="0" smtClean="0"/>
              <a:t>Tom </a:t>
            </a:r>
            <a:r>
              <a:rPr lang="en-US" sz="1800" dirty="0" err="1" smtClean="0"/>
              <a:t>Loker</a:t>
            </a:r>
            <a:r>
              <a:rPr lang="en-US" sz="1800" dirty="0" smtClean="0"/>
              <a:t> becomes a nice man after he is healed, and helps George, Eliza and Harry to finally cross into Canada from Lake Erie.  </a:t>
            </a:r>
            <a:endParaRPr lang="en-US" sz="18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743200"/>
            <a:ext cx="1731414" cy="284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2286000" y="3276600"/>
            <a:ext cx="2277393" cy="2090738"/>
            <a:chOff x="2743200" y="3200400"/>
            <a:chExt cx="2277393" cy="2090738"/>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00400"/>
              <a:ext cx="981075"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8530" y="3200400"/>
              <a:ext cx="1262063"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6269372" y="1295400"/>
            <a:ext cx="2272030" cy="1704023"/>
            <a:chOff x="6269372" y="1295400"/>
            <a:chExt cx="2272030" cy="1704023"/>
          </a:xfrm>
        </p:grpSpPr>
        <p:pic>
          <p:nvPicPr>
            <p:cNvPr id="4105" name="Picture 9" descr="C:\Users\acook\AppData\Local\Microsoft\Windows\Temporary Internet Files\Content.IE5\60F7OH6U\MC900189372[1].jpg"/>
            <p:cNvPicPr>
              <a:picLocks noChangeAspect="1" noChangeArrowheads="1"/>
            </p:cNvPicPr>
            <p:nvPr/>
          </p:nvPicPr>
          <p:blipFill rotWithShape="1">
            <a:blip r:embed="rId5">
              <a:extLst>
                <a:ext uri="{28A0092B-C50C-407E-A947-70E740481C1C}">
                  <a14:useLocalDpi xmlns:a14="http://schemas.microsoft.com/office/drawing/2010/main" val="0"/>
                </a:ext>
              </a:extLst>
            </a:blip>
            <a:srcRect l="48244" t="-3" r="-875" b="37066"/>
            <a:stretch/>
          </p:blipFill>
          <p:spPr bwMode="auto">
            <a:xfrm>
              <a:off x="6269372" y="1295400"/>
              <a:ext cx="2272030" cy="17040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781800" y="2438400"/>
              <a:ext cx="1143000" cy="369332"/>
            </a:xfrm>
            <a:prstGeom prst="rect">
              <a:avLst/>
            </a:prstGeom>
            <a:noFill/>
          </p:spPr>
          <p:txBody>
            <a:bodyPr wrap="square" rtlCol="0">
              <a:spAutoFit/>
            </a:bodyPr>
            <a:lstStyle/>
            <a:p>
              <a:r>
                <a:rPr lang="en-US" dirty="0" smtClean="0">
                  <a:solidFill>
                    <a:schemeClr val="accent2"/>
                  </a:solidFill>
                </a:rPr>
                <a:t>Canada</a:t>
              </a:r>
              <a:endParaRPr lang="en-US" dirty="0">
                <a:solidFill>
                  <a:schemeClr val="accent2"/>
                </a:solidFill>
              </a:endParaRPr>
            </a:p>
          </p:txBody>
        </p:sp>
      </p:grpSp>
    </p:spTree>
    <p:extLst>
      <p:ext uri="{BB962C8B-B14F-4D97-AF65-F5344CB8AC3E}">
        <p14:creationId xmlns:p14="http://schemas.microsoft.com/office/powerpoint/2010/main" val="253842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9.41476E-7 C 0.00555 -0.00486 0.00955 -0.01064 0.01475 -0.01573 C 0.01875 -0.02429 0.02673 -0.03331 0.03316 -0.0391 C 0.03802 -0.04812 0.03316 -0.04025 0.04045 -0.04766 C 0.04948 -0.05668 0.05555 -0.06477 0.06528 -0.07194 C 0.07743 -0.08073 0.08767 -0.09461 0.10104 -0.10017 C 0.10451 -0.10364 0.10798 -0.10364 0.11198 -0.10618 C 0.1243 -0.11381 0.11701 -0.1115 0.12673 -0.11358 C 0.14479 -0.12168 0.16458 -0.12376 0.1835 -0.12584 C 0.20712 -0.12538 0.21875 -0.12862 0.2368 -0.1233 C 0.24323 -0.12145 0.24965 -0.11937 0.25607 -0.11728 C 0.25816 -0.11659 0.2625 -0.11474 0.2625 -0.11474 C 0.26562 -0.11219 0.26805 -0.10919 0.27153 -0.10757 C 0.27725 -0.10202 0.28663 -0.09415 0.2908 -0.08675 C 0.29496 -0.07935 0.29774 -0.07264 0.30278 -0.06593 C 0.30416 -0.06408 0.30451 -0.06084 0.30555 -0.05853 C 0.30868 -0.05113 0.31232 -0.04257 0.31753 -0.03771 C 0.33038 -0.01203 0.35642 -0.00324 0.37795 0.00138 C 0.38576 0.00115 0.41354 0.00509 0.42291 -0.00856 " pathEditMode="relative" ptsTypes="ffffffffffffffffffA">
                                      <p:cBhvr>
                                        <p:cTn id="6"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Tom convinces </a:t>
            </a:r>
            <a:r>
              <a:rPr lang="en-US" sz="1800" dirty="0" err="1" smtClean="0"/>
              <a:t>Emmeline</a:t>
            </a:r>
            <a:r>
              <a:rPr lang="en-US" sz="1800" dirty="0" smtClean="0"/>
              <a:t> and </a:t>
            </a:r>
            <a:r>
              <a:rPr lang="en-US" sz="1800" dirty="0" err="1" smtClean="0"/>
              <a:t>Cassy</a:t>
            </a:r>
            <a:r>
              <a:rPr lang="en-US" sz="1800" dirty="0" smtClean="0"/>
              <a:t> to escape.  When Tom refuses to tell </a:t>
            </a:r>
            <a:r>
              <a:rPr lang="en-US" sz="1800" dirty="0" err="1" smtClean="0"/>
              <a:t>Legree</a:t>
            </a:r>
            <a:r>
              <a:rPr lang="en-US" sz="1800" dirty="0" smtClean="0"/>
              <a:t> where they went, he is severely beaten.  Arthur Shelby’s son, George, arrives at the plantation to buy Tom’s freedom, but is too late.  Uncle Tom dies a martyr’s death.</a:t>
            </a:r>
            <a:endParaRPr lang="en-US" sz="18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05400" y="1810686"/>
            <a:ext cx="1298561" cy="238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657" y="1676400"/>
            <a:ext cx="12795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581399"/>
            <a:ext cx="1597025" cy="16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005931"/>
            <a:ext cx="22860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a:xfrm>
            <a:off x="990599" y="3657600"/>
            <a:ext cx="1368425" cy="1066800"/>
          </a:xfrm>
          <a:prstGeom prst="mathMultiply">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7" name="Group 6"/>
          <p:cNvGrpSpPr/>
          <p:nvPr/>
        </p:nvGrpSpPr>
        <p:grpSpPr>
          <a:xfrm>
            <a:off x="5639226" y="2842181"/>
            <a:ext cx="1828365" cy="2347356"/>
            <a:chOff x="5639226" y="2842181"/>
            <a:chExt cx="1828365" cy="2347356"/>
          </a:xfrm>
        </p:grpSpPr>
        <p:grpSp>
          <p:nvGrpSpPr>
            <p:cNvPr id="5" name="Group 4"/>
            <p:cNvGrpSpPr/>
            <p:nvPr/>
          </p:nvGrpSpPr>
          <p:grpSpPr>
            <a:xfrm>
              <a:off x="5715000" y="2842181"/>
              <a:ext cx="1752591" cy="2347356"/>
              <a:chOff x="5397827" y="4410868"/>
              <a:chExt cx="1752591" cy="2347356"/>
            </a:xfrm>
          </p:grpSpPr>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7827" y="4410868"/>
                <a:ext cx="1251952" cy="1978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86399" y="6388892"/>
                <a:ext cx="1664019" cy="369332"/>
              </a:xfrm>
              <a:prstGeom prst="rect">
                <a:avLst/>
              </a:prstGeom>
              <a:noFill/>
            </p:spPr>
            <p:txBody>
              <a:bodyPr wrap="square" rtlCol="0">
                <a:spAutoFit/>
              </a:bodyPr>
              <a:lstStyle/>
              <a:p>
                <a:r>
                  <a:rPr lang="en-US" dirty="0" smtClean="0"/>
                  <a:t>George Shelby</a:t>
                </a:r>
                <a:endParaRPr lang="en-US" dirty="0"/>
              </a:p>
            </p:txBody>
          </p:sp>
        </p:grpSp>
        <p:pic>
          <p:nvPicPr>
            <p:cNvPr id="5127" name="Picture 7" descr="C:\Users\acook\AppData\Local\Microsoft\Windows\Temporary Internet Files\Content.IE5\1BOCB8BE\MC900441459[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9226" y="3910668"/>
              <a:ext cx="610452" cy="6104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7983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5123"/>
                                        </p:tgtEl>
                                        <p:attrNameLst>
                                          <p:attrName>ppt_x</p:attrName>
                                        </p:attrNameLst>
                                      </p:cBhvr>
                                      <p:tavLst>
                                        <p:tav tm="0">
                                          <p:val>
                                            <p:strVal val="ppt_x"/>
                                          </p:val>
                                        </p:tav>
                                        <p:tav tm="100000">
                                          <p:val>
                                            <p:strVal val="1+ppt_w/2"/>
                                          </p:val>
                                        </p:tav>
                                      </p:tavLst>
                                    </p:anim>
                                    <p:anim calcmode="lin" valueType="num">
                                      <p:cBhvr additive="base">
                                        <p:cTn id="7" dur="500"/>
                                        <p:tgtEl>
                                          <p:spTgt spid="5123"/>
                                        </p:tgtEl>
                                        <p:attrNameLst>
                                          <p:attrName>ppt_y</p:attrName>
                                        </p:attrNameLst>
                                      </p:cBhvr>
                                      <p:tavLst>
                                        <p:tav tm="0">
                                          <p:val>
                                            <p:strVal val="ppt_y"/>
                                          </p:val>
                                        </p:tav>
                                        <p:tav tm="100000">
                                          <p:val>
                                            <p:strVal val="ppt_y"/>
                                          </p:val>
                                        </p:tav>
                                      </p:tavLst>
                                    </p:anim>
                                    <p:set>
                                      <p:cBhvr>
                                        <p:cTn id="8" dur="1" fill="hold">
                                          <p:stCondLst>
                                            <p:cond delay="499"/>
                                          </p:stCondLst>
                                        </p:cTn>
                                        <p:tgtEl>
                                          <p:spTgt spid="5123"/>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
                                        <p:tgtEl>
                                          <p:spTgt spid="5122"/>
                                        </p:tgtEl>
                                        <p:attrNameLst>
                                          <p:attrName>ppt_x</p:attrName>
                                        </p:attrNameLst>
                                      </p:cBhvr>
                                      <p:tavLst>
                                        <p:tav tm="0">
                                          <p:val>
                                            <p:strVal val="ppt_x"/>
                                          </p:val>
                                        </p:tav>
                                        <p:tav tm="100000">
                                          <p:val>
                                            <p:strVal val="1+ppt_w/2"/>
                                          </p:val>
                                        </p:tav>
                                      </p:tavLst>
                                    </p:anim>
                                    <p:anim calcmode="lin" valueType="num">
                                      <p:cBhvr additive="base">
                                        <p:cTn id="11" dur="500"/>
                                        <p:tgtEl>
                                          <p:spTgt spid="5122"/>
                                        </p:tgtEl>
                                        <p:attrNameLst>
                                          <p:attrName>ppt_y</p:attrName>
                                        </p:attrNameLst>
                                      </p:cBhvr>
                                      <p:tavLst>
                                        <p:tav tm="0">
                                          <p:val>
                                            <p:strVal val="ppt_y"/>
                                          </p:val>
                                        </p:tav>
                                        <p:tav tm="100000">
                                          <p:val>
                                            <p:strVal val="ppt_y"/>
                                          </p:val>
                                        </p:tav>
                                      </p:tavLst>
                                    </p:anim>
                                    <p:set>
                                      <p:cBhvr>
                                        <p:cTn id="12" dur="1" fill="hold">
                                          <p:stCondLst>
                                            <p:cond delay="499"/>
                                          </p:stCondLst>
                                        </p:cTn>
                                        <p:tgtEl>
                                          <p:spTgt spid="51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528</Words>
  <Application>Microsoft Office PowerPoint</Application>
  <PresentationFormat>On-screen Show (4:3)</PresentationFormat>
  <Paragraphs>42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Uncle Tom’s Cabin</vt:lpstr>
      <vt:lpstr>A Kentucky farmer named Arthur Shelby plans to sell two slaves to a slave trader named Mr. Haley in order to pay off some debts.  The two slaves are  a middle aged slave named Uncle Tom and a young boy named Harry.</vt:lpstr>
      <vt:lpstr>Harry’s mother, Eliza, overhears Mr. Shelby and flees with her son.  Tom Loker is hired to bring her and her son back.  Eliza  escapes capture and crosses the Ohio River where a group of Quakers agree to get her to Canada. Eliza is reunited with her husband George before heading to Canada.</vt:lpstr>
      <vt:lpstr>In the meantime, Uncle Tom is transported by Mr. Haley on the Mississippi River.  He is befriended by a little white girl name Eva.  Uncle Tom saves Eva from drowning when she accidentally falls into the water.  Eva’s father Augustine St. Clare buys Uncle Tom and they travel to their home in New Orleans.</vt:lpstr>
      <vt:lpstr>Up North, Eliza and George continue to evade capture by Mr. Loker.  In one attempt Tom Loker is shot by George.  Eliza and George take Loker to the Quakers to be healed.</vt:lpstr>
      <vt:lpstr>Uncle Tom lives with the St. Clare's for two years before Eva becomes very ill and dies.  As a result of her death, St. Claire agrees to set Uncle Tom free.  Before he can however, St. Clare is stabbed to death while trying to settle a fight.</vt:lpstr>
      <vt:lpstr>St. Clare’s cruel wife, Marie, sells Tom to a mean plantation owner named Simon Legree. Tom and another slave named Emmeline are taken to Louisiana. Legree dislikes Uncle Tom when Tom refuses to beat another slave. Tom meets another slave named Cassy who was separated from her daughter by slavery. </vt:lpstr>
      <vt:lpstr>Tom Loker becomes a nice man after he is healed, and helps George, Eliza and Harry to finally cross into Canada from Lake Erie.  </vt:lpstr>
      <vt:lpstr>Tom convinces Emmeline and Cassy to escape.  When Tom refuses to tell Legree where they went, he is severely beaten.  Arthur Shelby’s son, George, arrives at the plantation to buy Tom’s freedom, but is too late.  Uncle Tom dies a martyr’s death.</vt:lpstr>
      <vt:lpstr>Emmeline and Cassy travel to Canada.  Cassy meets Eliza and realizes she is her long lost daughter.   The family then moves to France and finally to Liberia.  George Shelby returns to the farm in Kentucky where he frees all the slaves in honor of Tom’s memory.</vt:lpstr>
      <vt:lpstr>Northerner’s Reaction</vt:lpstr>
      <vt:lpstr>Southerner’s Reaction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Uncle Tom’s Cabin</dc:title>
  <dc:creator>Alicia</dc:creator>
  <cp:lastModifiedBy>Alicia Cook</cp:lastModifiedBy>
  <cp:revision>26</cp:revision>
  <dcterms:created xsi:type="dcterms:W3CDTF">2011-09-09T00:14:45Z</dcterms:created>
  <dcterms:modified xsi:type="dcterms:W3CDTF">2012-08-30T20:41:11Z</dcterms:modified>
</cp:coreProperties>
</file>