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16" r:id="rId2"/>
  </p:sldMasterIdLst>
  <p:sldIdLst>
    <p:sldId id="256" r:id="rId3"/>
    <p:sldId id="263" r:id="rId4"/>
    <p:sldId id="264" r:id="rId5"/>
    <p:sldId id="262" r:id="rId6"/>
    <p:sldId id="258" r:id="rId7"/>
    <p:sldId id="259" r:id="rId8"/>
    <p:sldId id="260" r:id="rId9"/>
    <p:sldId id="261" r:id="rId10"/>
    <p:sldId id="266" r:id="rId11"/>
    <p:sldId id="269" r:id="rId12"/>
    <p:sldId id="270" r:id="rId13"/>
    <p:sldId id="271" r:id="rId14"/>
    <p:sldId id="267" r:id="rId15"/>
    <p:sldId id="273" r:id="rId16"/>
    <p:sldId id="268"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904F28F-F4E3-4E71-A9A1-47681E2E8DF5}" type="datetimeFigureOut">
              <a:rPr lang="en-US" smtClean="0"/>
              <a:t>1/13/2014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340E5B4-C4CF-4E57-9B94-A3542D4A4B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04F28F-F4E3-4E71-A9A1-47681E2E8DF5}"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0E5B4-C4CF-4E57-9B94-A3542D4A4B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04F28F-F4E3-4E71-A9A1-47681E2E8DF5}"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0E5B4-C4CF-4E57-9B94-A3542D4A4B3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121DC63-2A0B-4683-8F68-4DE7AD3624AB}" type="datetimeFigureOut">
              <a:rPr lang="en-US" smtClean="0">
                <a:solidFill>
                  <a:prstClr val="black">
                    <a:tint val="75000"/>
                  </a:prstClr>
                </a:solidFill>
              </a:rPr>
              <a:pPr/>
              <a:t>1/13/2014</a:t>
            </a:fld>
            <a:endParaRPr lang="en-US">
              <a:solidFill>
                <a:prstClr val="black">
                  <a:tint val="75000"/>
                </a:prstClr>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prstClr val="black">
                  <a:tint val="75000"/>
                </a:prstClr>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E9DCC0E-A4DF-4AC4-9D39-BC85EFBF9D45}"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121DC63-2A0B-4683-8F68-4DE7AD3624AB}" type="datetimeFigureOut">
              <a:rPr lang="en-US" smtClean="0">
                <a:solidFill>
                  <a:prstClr val="black">
                    <a:tint val="75000"/>
                  </a:prstClr>
                </a:solidFill>
              </a:rPr>
              <a:pPr/>
              <a:t>1/13/2014</a:t>
            </a:fld>
            <a:endParaRPr lang="en-US">
              <a:solidFill>
                <a:prstClr val="black">
                  <a:tint val="75000"/>
                </a:prstClr>
              </a:solidFill>
            </a:endParaRPr>
          </a:p>
        </p:txBody>
      </p:sp>
      <p:sp>
        <p:nvSpPr>
          <p:cNvPr id="9" name="Slide Number Placeholder 8"/>
          <p:cNvSpPr>
            <a:spLocks noGrp="1"/>
          </p:cNvSpPr>
          <p:nvPr>
            <p:ph type="sldNum" sz="quarter" idx="15"/>
          </p:nvPr>
        </p:nvSpPr>
        <p:spPr/>
        <p:txBody>
          <a:bodyPr rtlCol="0"/>
          <a:lstStyle/>
          <a:p>
            <a:fld id="{3E9DCC0E-A4DF-4AC4-9D39-BC85EFBF9D45}"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6"/>
          </p:nvPr>
        </p:nvSpPr>
        <p:spPr/>
        <p:txBody>
          <a:bodyPr rtlCol="0"/>
          <a:lstStyle/>
          <a:p>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121DC63-2A0B-4683-8F68-4DE7AD3624AB}"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prstClr val="black">
                  <a:tint val="75000"/>
                </a:prstClr>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E9DCC0E-A4DF-4AC4-9D39-BC85EFBF9D45}"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121DC63-2A0B-4683-8F68-4DE7AD3624AB}" type="datetimeFigureOut">
              <a:rPr lang="en-US" smtClean="0">
                <a:solidFill>
                  <a:prstClr val="black">
                    <a:tint val="75000"/>
                  </a:prstClr>
                </a:solidFill>
              </a:rPr>
              <a:pPr/>
              <a:t>1/13/2014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DCC0E-A4DF-4AC4-9D39-BC85EFBF9D45}"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121DC63-2A0B-4683-8F68-4DE7AD3624AB}" type="datetimeFigureOut">
              <a:rPr lang="en-US" smtClean="0">
                <a:solidFill>
                  <a:prstClr val="black">
                    <a:tint val="75000"/>
                  </a:prstClr>
                </a:solidFill>
              </a:rPr>
              <a:pPr/>
              <a:t>1/13/2014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9DCC0E-A4DF-4AC4-9D39-BC85EFBF9D45}"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121DC63-2A0B-4683-8F68-4DE7AD3624AB}" type="datetimeFigureOut">
              <a:rPr lang="en-US" smtClean="0">
                <a:solidFill>
                  <a:prstClr val="black">
                    <a:tint val="75000"/>
                  </a:prstClr>
                </a:solidFill>
              </a:rPr>
              <a:pPr/>
              <a:t>1/13/2014</a:t>
            </a:fld>
            <a:endParaRPr lang="en-US">
              <a:solidFill>
                <a:prstClr val="black">
                  <a:tint val="75000"/>
                </a:prstClr>
              </a:solidFill>
            </a:endParaRPr>
          </a:p>
        </p:txBody>
      </p:sp>
      <p:sp>
        <p:nvSpPr>
          <p:cNvPr id="7" name="Slide Number Placeholder 6"/>
          <p:cNvSpPr>
            <a:spLocks noGrp="1"/>
          </p:cNvSpPr>
          <p:nvPr>
            <p:ph type="sldNum" sz="quarter" idx="11"/>
          </p:nvPr>
        </p:nvSpPr>
        <p:spPr/>
        <p:txBody>
          <a:bodyPr rtlCol="0"/>
          <a:lstStyle/>
          <a:p>
            <a:fld id="{3E9DCC0E-A4DF-4AC4-9D39-BC85EFBF9D45}"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7"/>
          <p:cNvSpPr>
            <a:spLocks noGrp="1"/>
          </p:cNvSpPr>
          <p:nvPr>
            <p:ph type="ftr" sz="quarter" idx="12"/>
          </p:nvPr>
        </p:nvSpPr>
        <p:spPr/>
        <p:txBody>
          <a:bodyPr rtlCol="0"/>
          <a:lstStyle/>
          <a:p>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1DC63-2A0B-4683-8F68-4DE7AD3624AB}" type="datetimeFigureOut">
              <a:rPr lang="en-US" smtClean="0">
                <a:solidFill>
                  <a:prstClr val="black">
                    <a:tint val="75000"/>
                  </a:prstClr>
                </a:solidFill>
              </a:rPr>
              <a:pPr/>
              <a:t>1/13/2014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9DCC0E-A4DF-4AC4-9D39-BC85EFBF9D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121DC63-2A0B-4683-8F68-4DE7AD3624AB}" type="datetimeFigureOut">
              <a:rPr lang="en-US" smtClean="0">
                <a:solidFill>
                  <a:prstClr val="black">
                    <a:tint val="75000"/>
                  </a:prstClr>
                </a:solidFill>
              </a:rPr>
              <a:pPr/>
              <a:t>1/13/2014</a:t>
            </a:fld>
            <a:endParaRPr lang="en-US">
              <a:solidFill>
                <a:prstClr val="black">
                  <a:tint val="75000"/>
                </a:prstClr>
              </a:solidFill>
            </a:endParaRPr>
          </a:p>
        </p:txBody>
      </p:sp>
      <p:sp>
        <p:nvSpPr>
          <p:cNvPr id="22" name="Slide Number Placeholder 21"/>
          <p:cNvSpPr>
            <a:spLocks noGrp="1"/>
          </p:cNvSpPr>
          <p:nvPr>
            <p:ph type="sldNum" sz="quarter" idx="15"/>
          </p:nvPr>
        </p:nvSpPr>
        <p:spPr/>
        <p:txBody>
          <a:bodyPr rtlCol="0"/>
          <a:lstStyle/>
          <a:p>
            <a:fld id="{3E9DCC0E-A4DF-4AC4-9D39-BC85EFBF9D45}" type="slidenum">
              <a:rPr lang="en-US" smtClean="0">
                <a:solidFill>
                  <a:prstClr val="black">
                    <a:tint val="75000"/>
                  </a:prstClr>
                </a:solidFill>
              </a:rPr>
              <a:pPr/>
              <a:t>‹#›</a:t>
            </a:fld>
            <a:endParaRPr lang="en-US">
              <a:solidFill>
                <a:prstClr val="black">
                  <a:tint val="75000"/>
                </a:prstClr>
              </a:solidFill>
            </a:endParaRPr>
          </a:p>
        </p:txBody>
      </p:sp>
      <p:sp>
        <p:nvSpPr>
          <p:cNvPr id="23" name="Footer Placeholder 22"/>
          <p:cNvSpPr>
            <a:spLocks noGrp="1"/>
          </p:cNvSpPr>
          <p:nvPr>
            <p:ph type="ftr" sz="quarter" idx="16"/>
          </p:nvPr>
        </p:nvSpPr>
        <p:spPr/>
        <p:txBody>
          <a:bodyPr rtlCol="0"/>
          <a:lstStyle/>
          <a:p>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04F28F-F4E3-4E71-A9A1-47681E2E8DF5}"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0E5B4-C4CF-4E57-9B94-A3542D4A4B3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121DC63-2A0B-4683-8F68-4DE7AD3624AB}" type="datetimeFigureOut">
              <a:rPr lang="en-US" smtClean="0">
                <a:solidFill>
                  <a:prstClr val="black">
                    <a:tint val="75000"/>
                  </a:prstClr>
                </a:solidFill>
              </a:rPr>
              <a:pPr/>
              <a:t>1/13/2014</a:t>
            </a:fld>
            <a:endParaRPr lang="en-US">
              <a:solidFill>
                <a:prstClr val="black">
                  <a:tint val="75000"/>
                </a:prstClr>
              </a:solidFill>
            </a:endParaRPr>
          </a:p>
        </p:txBody>
      </p:sp>
      <p:sp>
        <p:nvSpPr>
          <p:cNvPr id="18" name="Slide Number Placeholder 17"/>
          <p:cNvSpPr>
            <a:spLocks noGrp="1"/>
          </p:cNvSpPr>
          <p:nvPr>
            <p:ph type="sldNum" sz="quarter" idx="11"/>
          </p:nvPr>
        </p:nvSpPr>
        <p:spPr/>
        <p:txBody>
          <a:bodyPr rtlCol="0"/>
          <a:lstStyle/>
          <a:p>
            <a:fld id="{3E9DCC0E-A4DF-4AC4-9D39-BC85EFBF9D45}" type="slidenum">
              <a:rPr lang="en-US" smtClean="0">
                <a:solidFill>
                  <a:prstClr val="black">
                    <a:tint val="75000"/>
                  </a:prstClr>
                </a:solidFill>
              </a:rPr>
              <a:pPr/>
              <a:t>‹#›</a:t>
            </a:fld>
            <a:endParaRPr lang="en-US">
              <a:solidFill>
                <a:prstClr val="black">
                  <a:tint val="75000"/>
                </a:prstClr>
              </a:solidFill>
            </a:endParaRPr>
          </a:p>
        </p:txBody>
      </p:sp>
      <p:sp>
        <p:nvSpPr>
          <p:cNvPr id="21" name="Footer Placeholder 20"/>
          <p:cNvSpPr>
            <a:spLocks noGrp="1"/>
          </p:cNvSpPr>
          <p:nvPr>
            <p:ph type="ftr" sz="quarter" idx="12"/>
          </p:nvPr>
        </p:nvSpPr>
        <p:spPr/>
        <p:txBody>
          <a:bodyPr rtlCol="0"/>
          <a:lstStyle/>
          <a:p>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21DC63-2A0B-4683-8F68-4DE7AD3624AB}"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DCC0E-A4DF-4AC4-9D39-BC85EFBF9D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21DC63-2A0B-4683-8F68-4DE7AD3624AB}"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DCC0E-A4DF-4AC4-9D39-BC85EFBF9D4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04F28F-F4E3-4E71-A9A1-47681E2E8DF5}"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0E5B4-C4CF-4E57-9B94-A3542D4A4B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04F28F-F4E3-4E71-A9A1-47681E2E8DF5}"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0E5B4-C4CF-4E57-9B94-A3542D4A4B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04F28F-F4E3-4E71-A9A1-47681E2E8DF5}" type="datetimeFigureOut">
              <a:rPr lang="en-US" smtClean="0"/>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0E5B4-C4CF-4E57-9B94-A3542D4A4B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04F28F-F4E3-4E71-A9A1-47681E2E8DF5}" type="datetimeFigureOut">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0E5B4-C4CF-4E57-9B94-A3542D4A4B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4F28F-F4E3-4E71-A9A1-47681E2E8DF5}" type="datetimeFigureOut">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0E5B4-C4CF-4E57-9B94-A3542D4A4B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04F28F-F4E3-4E71-A9A1-47681E2E8DF5}"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0E5B4-C4CF-4E57-9B94-A3542D4A4B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04F28F-F4E3-4E71-A9A1-47681E2E8DF5}"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340E5B4-C4CF-4E57-9B94-A3542D4A4B3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04F28F-F4E3-4E71-A9A1-47681E2E8DF5}" type="datetimeFigureOut">
              <a:rPr lang="en-US" smtClean="0"/>
              <a:t>1/13/2014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40E5B4-C4CF-4E57-9B94-A3542D4A4B3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904F28F-F4E3-4E71-A9A1-47681E2E8DF5}" type="datetimeFigureOut">
              <a:rPr lang="en-US" smtClean="0"/>
              <a:t>1/13/2014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340E5B4-C4CF-4E57-9B94-A3542D4A4B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youtube.com/watch?v=aLSxY6HNd04&amp;feature=player_detail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Salt Lake</a:t>
            </a:r>
            <a:endParaRPr lang="en-US" dirty="0"/>
          </a:p>
        </p:txBody>
      </p:sp>
      <p:sp>
        <p:nvSpPr>
          <p:cNvPr id="5" name="Subtitle 4"/>
          <p:cNvSpPr>
            <a:spLocks noGrp="1"/>
          </p:cNvSpPr>
          <p:nvPr>
            <p:ph type="subTitle" idx="1"/>
          </p:nvPr>
        </p:nvSpPr>
        <p:spPr/>
        <p:txBody>
          <a:bodyPr/>
          <a:lstStyle/>
          <a:p>
            <a:r>
              <a:rPr lang="en-US" dirty="0" smtClean="0"/>
              <a:t>An Enormous Lake</a:t>
            </a:r>
            <a:endParaRPr lang="en-US" dirty="0"/>
          </a:p>
        </p:txBody>
      </p:sp>
    </p:spTree>
    <p:extLst>
      <p:ext uri="{BB962C8B-B14F-4D97-AF65-F5344CB8AC3E}">
        <p14:creationId xmlns:p14="http://schemas.microsoft.com/office/powerpoint/2010/main" val="1351706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253298"/>
            <a:ext cx="7676314" cy="584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47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26126" y="228600"/>
            <a:ext cx="7624643" cy="5867400"/>
          </a:xfrm>
        </p:spPr>
      </p:pic>
    </p:spTree>
    <p:extLst>
      <p:ext uri="{BB962C8B-B14F-4D97-AF65-F5344CB8AC3E}">
        <p14:creationId xmlns:p14="http://schemas.microsoft.com/office/powerpoint/2010/main" val="202885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5" y="37011"/>
            <a:ext cx="7888445" cy="5256196"/>
          </a:xfrm>
          <a:prstGeom prst="rect">
            <a:avLst/>
          </a:prstGeom>
        </p:spPr>
      </p:pic>
    </p:spTree>
    <p:extLst>
      <p:ext uri="{BB962C8B-B14F-4D97-AF65-F5344CB8AC3E}">
        <p14:creationId xmlns:p14="http://schemas.microsoft.com/office/powerpoint/2010/main" val="400634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16145"/>
            <a:ext cx="5638800" cy="4616648"/>
          </a:xfrm>
          <a:prstGeom prst="rect">
            <a:avLst/>
          </a:prstGeom>
          <a:noFill/>
        </p:spPr>
        <p:txBody>
          <a:bodyPr wrap="square" rtlCol="0">
            <a:spAutoFit/>
          </a:bodyPr>
          <a:lstStyle/>
          <a:p>
            <a:r>
              <a:rPr lang="en-US" sz="2400" dirty="0" smtClean="0">
                <a:solidFill>
                  <a:prstClr val="black"/>
                </a:solidFill>
              </a:rPr>
              <a:t>Geography </a:t>
            </a:r>
          </a:p>
          <a:p>
            <a:pPr marL="285750" indent="-285750">
              <a:buFont typeface="Wingdings" pitchFamily="2" charset="2"/>
              <a:buChar char="Ø"/>
            </a:pPr>
            <a:endParaRPr lang="en-US" dirty="0" smtClean="0">
              <a:solidFill>
                <a:prstClr val="black"/>
              </a:solidFill>
            </a:endParaRPr>
          </a:p>
          <a:p>
            <a:pPr marL="285750" indent="-285750">
              <a:buFont typeface="Wingdings" pitchFamily="2" charset="2"/>
              <a:buChar char="Ø"/>
            </a:pPr>
            <a:r>
              <a:rPr lang="en-US" dirty="0" smtClean="0">
                <a:solidFill>
                  <a:prstClr val="black"/>
                </a:solidFill>
              </a:rPr>
              <a:t>Approximately 25,000  square miles</a:t>
            </a:r>
          </a:p>
          <a:p>
            <a:pPr marL="285750" indent="-285750">
              <a:buFont typeface="Wingdings" pitchFamily="2" charset="2"/>
              <a:buChar char="Ø"/>
            </a:pPr>
            <a:endParaRPr lang="en-US" dirty="0" smtClean="0">
              <a:solidFill>
                <a:prstClr val="black"/>
              </a:solidFill>
            </a:endParaRPr>
          </a:p>
          <a:p>
            <a:pPr marL="285750" indent="-285750">
              <a:buFont typeface="Wingdings" pitchFamily="2" charset="2"/>
              <a:buChar char="Ø"/>
            </a:pPr>
            <a:r>
              <a:rPr lang="en-US" dirty="0" smtClean="0">
                <a:solidFill>
                  <a:prstClr val="black"/>
                </a:solidFill>
              </a:rPr>
              <a:t>Parts in California, Utah, Arizona, and Nevada </a:t>
            </a:r>
          </a:p>
          <a:p>
            <a:pPr marL="285750" indent="-285750">
              <a:buFont typeface="Wingdings" pitchFamily="2" charset="2"/>
              <a:buChar char="Ø"/>
            </a:pPr>
            <a:endParaRPr lang="en-US" dirty="0" smtClean="0">
              <a:solidFill>
                <a:prstClr val="black"/>
              </a:solidFill>
            </a:endParaRPr>
          </a:p>
          <a:p>
            <a:pPr marL="285750" indent="-285750">
              <a:buFont typeface="Wingdings" pitchFamily="2" charset="2"/>
              <a:buChar char="Ø"/>
            </a:pPr>
            <a:r>
              <a:rPr lang="en-US" dirty="0" smtClean="0">
                <a:solidFill>
                  <a:prstClr val="black"/>
                </a:solidFill>
              </a:rPr>
              <a:t>Mountain ranges, salt pans, seasonal saline lakes</a:t>
            </a:r>
          </a:p>
          <a:p>
            <a:pPr marL="285750" indent="-285750">
              <a:buFont typeface="Wingdings" pitchFamily="2" charset="2"/>
              <a:buChar char="Ø"/>
            </a:pPr>
            <a:endParaRPr lang="en-US" dirty="0" smtClean="0">
              <a:solidFill>
                <a:prstClr val="black"/>
              </a:solidFill>
            </a:endParaRPr>
          </a:p>
          <a:p>
            <a:pPr marL="285750" indent="-285750">
              <a:buFont typeface="Wingdings" pitchFamily="2" charset="2"/>
              <a:buChar char="Ø"/>
            </a:pPr>
            <a:r>
              <a:rPr lang="en-US" dirty="0" smtClean="0">
                <a:solidFill>
                  <a:prstClr val="black"/>
                </a:solidFill>
              </a:rPr>
              <a:t>Las Vegas is the largest city in the Mojave</a:t>
            </a:r>
          </a:p>
          <a:p>
            <a:pPr marL="285750" indent="-285750">
              <a:buFont typeface="Wingdings" pitchFamily="2" charset="2"/>
              <a:buChar char="Ø"/>
            </a:pPr>
            <a:endParaRPr lang="en-US" dirty="0" smtClean="0">
              <a:solidFill>
                <a:prstClr val="black"/>
              </a:solidFill>
            </a:endParaRPr>
          </a:p>
          <a:p>
            <a:pPr marL="285750" indent="-285750">
              <a:buFont typeface="Wingdings" pitchFamily="2" charset="2"/>
              <a:buChar char="Ø"/>
            </a:pPr>
            <a:r>
              <a:rPr lang="en-US" dirty="0" smtClean="0">
                <a:solidFill>
                  <a:prstClr val="black"/>
                </a:solidFill>
              </a:rPr>
              <a:t>Elevation mostly 2000 to 5000 feet</a:t>
            </a:r>
          </a:p>
          <a:p>
            <a:pPr marL="285750" indent="-285750">
              <a:buFont typeface="Wingdings" pitchFamily="2" charset="2"/>
              <a:buChar char="Ø"/>
            </a:pPr>
            <a:endParaRPr lang="en-US" dirty="0" smtClean="0">
              <a:solidFill>
                <a:prstClr val="black"/>
              </a:solidFill>
            </a:endParaRPr>
          </a:p>
          <a:p>
            <a:pPr marL="285750" indent="-285750">
              <a:buFont typeface="Wingdings" pitchFamily="2" charset="2"/>
              <a:buChar char="Ø"/>
            </a:pPr>
            <a:r>
              <a:rPr lang="en-US" dirty="0" smtClean="0">
                <a:solidFill>
                  <a:prstClr val="black"/>
                </a:solidFill>
              </a:rPr>
              <a:t>Colorado river and Mojave river (intermittent river)</a:t>
            </a:r>
          </a:p>
          <a:p>
            <a:pPr marL="285750" indent="-285750">
              <a:buFont typeface="Wingdings" pitchFamily="2" charset="2"/>
              <a:buChar char="Ø"/>
            </a:pPr>
            <a:endParaRPr lang="en-US" dirty="0" smtClean="0">
              <a:solidFill>
                <a:prstClr val="black"/>
              </a:solidFill>
            </a:endParaRPr>
          </a:p>
          <a:p>
            <a:pPr marL="285750" indent="-285750">
              <a:buFont typeface="Wingdings" pitchFamily="2" charset="2"/>
              <a:buChar char="Ø"/>
            </a:pPr>
            <a:r>
              <a:rPr lang="en-US" dirty="0" smtClean="0">
                <a:solidFill>
                  <a:prstClr val="black"/>
                </a:solidFill>
              </a:rPr>
              <a:t>Smallest North American desert</a:t>
            </a:r>
          </a:p>
          <a:p>
            <a:pPr marL="285750" indent="-285750">
              <a:buFont typeface="Wingdings" pitchFamily="2" charset="2"/>
              <a:buChar char="Ø"/>
            </a:pPr>
            <a:endParaRPr lang="en-US" dirty="0">
              <a:solidFill>
                <a:prstClr val="black"/>
              </a:solidFill>
            </a:endParaRPr>
          </a:p>
        </p:txBody>
      </p:sp>
    </p:spTree>
    <p:extLst>
      <p:ext uri="{BB962C8B-B14F-4D97-AF65-F5344CB8AC3E}">
        <p14:creationId xmlns:p14="http://schemas.microsoft.com/office/powerpoint/2010/main" val="4003739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593"/>
            <a:ext cx="8444164" cy="5619207"/>
          </a:xfrm>
          <a:prstGeom prst="rect">
            <a:avLst/>
          </a:prstGeom>
        </p:spPr>
      </p:pic>
    </p:spTree>
    <p:extLst>
      <p:ext uri="{BB962C8B-B14F-4D97-AF65-F5344CB8AC3E}">
        <p14:creationId xmlns:p14="http://schemas.microsoft.com/office/powerpoint/2010/main" val="28532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8991600" cy="2954655"/>
          </a:xfrm>
          <a:prstGeom prst="rect">
            <a:avLst/>
          </a:prstGeom>
        </p:spPr>
        <p:txBody>
          <a:bodyPr wrap="square">
            <a:spAutoFit/>
          </a:bodyPr>
          <a:lstStyle/>
          <a:p>
            <a:r>
              <a:rPr lang="en-US" sz="2400" dirty="0" smtClean="0">
                <a:solidFill>
                  <a:prstClr val="black"/>
                </a:solidFill>
              </a:rPr>
              <a:t>Climate</a:t>
            </a:r>
          </a:p>
          <a:p>
            <a:endParaRPr lang="en-US" dirty="0" smtClean="0">
              <a:solidFill>
                <a:prstClr val="black"/>
              </a:solidFill>
            </a:endParaRPr>
          </a:p>
          <a:p>
            <a:pPr marL="285750" indent="-285750">
              <a:buFont typeface="Wingdings" pitchFamily="2" charset="2"/>
              <a:buChar char="Ø"/>
            </a:pPr>
            <a:r>
              <a:rPr lang="en-US" dirty="0" smtClean="0">
                <a:solidFill>
                  <a:prstClr val="black"/>
                </a:solidFill>
              </a:rPr>
              <a:t>Temperature can go anywhere from 8°F to 119°F depending on season and time of day</a:t>
            </a:r>
          </a:p>
          <a:p>
            <a:pPr marL="285750" indent="-285750">
              <a:buFont typeface="Wingdings" pitchFamily="2" charset="2"/>
              <a:buChar char="Ø"/>
            </a:pPr>
            <a:endParaRPr lang="en-US" dirty="0" smtClean="0">
              <a:solidFill>
                <a:prstClr val="black"/>
              </a:solidFill>
            </a:endParaRPr>
          </a:p>
          <a:p>
            <a:pPr marL="285750" indent="-285750">
              <a:buFont typeface="Wingdings" pitchFamily="2" charset="2"/>
              <a:buChar char="Ø"/>
            </a:pPr>
            <a:r>
              <a:rPr lang="en-US" dirty="0" smtClean="0">
                <a:solidFill>
                  <a:prstClr val="black"/>
                </a:solidFill>
              </a:rPr>
              <a:t>25 mph winds have been recorded, and are common</a:t>
            </a:r>
          </a:p>
          <a:p>
            <a:pPr marL="285750" indent="-285750">
              <a:buFont typeface="Wingdings" pitchFamily="2" charset="2"/>
              <a:buChar char="Ø"/>
            </a:pPr>
            <a:endParaRPr lang="en-US" dirty="0" smtClean="0">
              <a:solidFill>
                <a:prstClr val="black"/>
              </a:solidFill>
            </a:endParaRPr>
          </a:p>
          <a:p>
            <a:pPr marL="285750" indent="-285750">
              <a:buFont typeface="Wingdings" pitchFamily="2" charset="2"/>
              <a:buChar char="Ø"/>
            </a:pPr>
            <a:r>
              <a:rPr lang="en-US" dirty="0" smtClean="0">
                <a:solidFill>
                  <a:prstClr val="black"/>
                </a:solidFill>
              </a:rPr>
              <a:t>July to September is thunderstorm season</a:t>
            </a:r>
          </a:p>
          <a:p>
            <a:pPr marL="285750" indent="-285750">
              <a:buFont typeface="Wingdings" pitchFamily="2" charset="2"/>
              <a:buChar char="Ø"/>
            </a:pPr>
            <a:endParaRPr lang="en-US" dirty="0" smtClean="0">
              <a:solidFill>
                <a:prstClr val="black"/>
              </a:solidFill>
            </a:endParaRPr>
          </a:p>
          <a:p>
            <a:pPr marL="285750" indent="-285750">
              <a:buFont typeface="Wingdings" pitchFamily="2" charset="2"/>
              <a:buChar char="Ø"/>
            </a:pPr>
            <a:r>
              <a:rPr lang="en-US" dirty="0" smtClean="0">
                <a:solidFill>
                  <a:prstClr val="black"/>
                </a:solidFill>
              </a:rPr>
              <a:t>Humidity is almost always below 40%, with the exception of some winter nights and after rain</a:t>
            </a:r>
          </a:p>
        </p:txBody>
      </p:sp>
    </p:spTree>
    <p:extLst>
      <p:ext uri="{BB962C8B-B14F-4D97-AF65-F5344CB8AC3E}">
        <p14:creationId xmlns:p14="http://schemas.microsoft.com/office/powerpoint/2010/main" val="3742527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28600"/>
            <a:ext cx="7629820" cy="5715000"/>
          </a:xfrm>
        </p:spPr>
      </p:pic>
    </p:spTree>
    <p:extLst>
      <p:ext uri="{BB962C8B-B14F-4D97-AF65-F5344CB8AC3E}">
        <p14:creationId xmlns:p14="http://schemas.microsoft.com/office/powerpoint/2010/main" val="107871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Great Salt Lake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69347"/>
            <a:ext cx="8305800" cy="3921854"/>
          </a:xfrm>
        </p:spPr>
      </p:pic>
    </p:spTree>
    <p:extLst>
      <p:ext uri="{BB962C8B-B14F-4D97-AF65-F5344CB8AC3E}">
        <p14:creationId xmlns:p14="http://schemas.microsoft.com/office/powerpoint/2010/main" val="4089352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4897" y="609600"/>
            <a:ext cx="5410007" cy="6248400"/>
          </a:xfrm>
        </p:spPr>
      </p:pic>
    </p:spTree>
    <p:extLst>
      <p:ext uri="{BB962C8B-B14F-4D97-AF65-F5344CB8AC3E}">
        <p14:creationId xmlns:p14="http://schemas.microsoft.com/office/powerpoint/2010/main" val="3191927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Location</a:t>
            </a:r>
            <a:endParaRPr lang="en-US" dirty="0"/>
          </a:p>
        </p:txBody>
      </p:sp>
      <p:sp>
        <p:nvSpPr>
          <p:cNvPr id="5" name="Content Placeholder 4"/>
          <p:cNvSpPr>
            <a:spLocks noGrp="1"/>
          </p:cNvSpPr>
          <p:nvPr>
            <p:ph sz="half" idx="1"/>
          </p:nvPr>
        </p:nvSpPr>
        <p:spPr/>
        <p:txBody>
          <a:bodyPr/>
          <a:lstStyle/>
          <a:p>
            <a:r>
              <a:rPr lang="en-US" dirty="0"/>
              <a:t>The </a:t>
            </a:r>
            <a:r>
              <a:rPr lang="en-US" b="1" dirty="0"/>
              <a:t>Great Salt Lake</a:t>
            </a:r>
            <a:r>
              <a:rPr lang="en-US" dirty="0"/>
              <a:t>, located in the northern part of the </a:t>
            </a:r>
            <a:r>
              <a:rPr lang="en-US" dirty="0" smtClean="0"/>
              <a:t>United States in the state </a:t>
            </a:r>
            <a:r>
              <a:rPr lang="en-US" dirty="0"/>
              <a:t>of Utah, is the largest salt water lake in the Western Hemisphere</a:t>
            </a:r>
            <a:r>
              <a:rPr lang="en-US" dirty="0" smtClean="0"/>
              <a:t>, </a:t>
            </a:r>
            <a:r>
              <a:rPr lang="en-US" dirty="0"/>
              <a:t>and the fourth-largest terminal lake in the </a:t>
            </a:r>
            <a:r>
              <a:rPr lang="en-US" dirty="0" smtClean="0"/>
              <a:t>world.</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990600"/>
            <a:ext cx="4634991" cy="5105400"/>
          </a:xfrm>
        </p:spPr>
      </p:pic>
    </p:spTree>
    <p:extLst>
      <p:ext uri="{BB962C8B-B14F-4D97-AF65-F5344CB8AC3E}">
        <p14:creationId xmlns:p14="http://schemas.microsoft.com/office/powerpoint/2010/main" val="3164906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Great Salt Lake is the largest natural lake west of the Mississippi River. At the current level the Great Salt Lake is approximately 75 miles long and about 35 miles wide. Located in several wide flat basins, a slight rise in water lever expands the surface area of the lake considerably. The first scientific measurements were taken in 1849 and since then the lake level has varied by 20 feet, shifting the shoreline in some places as much as 15 miles</a:t>
            </a:r>
            <a:r>
              <a:rPr lang="en-US" dirty="0" smtClean="0"/>
              <a:t>.</a:t>
            </a:r>
            <a:endParaRPr lang="en-US" dirty="0"/>
          </a:p>
        </p:txBody>
      </p:sp>
    </p:spTree>
    <p:extLst>
      <p:ext uri="{BB962C8B-B14F-4D97-AF65-F5344CB8AC3E}">
        <p14:creationId xmlns:p14="http://schemas.microsoft.com/office/powerpoint/2010/main" val="4197190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Great Salt Lake is always changing. Conditions vary with location, with the seasons, and from one year to the next. In order to survive, the plants, animals and microbes that live in and around Great Salt Lake must be able to adjust to their constantly changing environment. But they also must survive the lake's often extreme conditions.</a:t>
            </a:r>
          </a:p>
          <a:p>
            <a:endParaRPr lang="en-US" dirty="0"/>
          </a:p>
        </p:txBody>
      </p:sp>
    </p:spTree>
    <p:extLst>
      <p:ext uri="{BB962C8B-B14F-4D97-AF65-F5344CB8AC3E}">
        <p14:creationId xmlns:p14="http://schemas.microsoft.com/office/powerpoint/2010/main" val="2109453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lnSpcReduction="10000"/>
          </a:bodyPr>
          <a:lstStyle/>
          <a:p>
            <a:r>
              <a:rPr lang="en-US" dirty="0"/>
              <a:t>Great Salt Lake is salty because it does not have an outlet. Tributary rivers are constantly bringing in small amounts of salt dissolved in their fresh water flow. Once in the Great Salt Lake much of the water evaporates leaving the salt behind</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2209800"/>
            <a:ext cx="4313619" cy="2704307"/>
          </a:xfrm>
        </p:spPr>
      </p:pic>
    </p:spTree>
    <p:extLst>
      <p:ext uri="{BB962C8B-B14F-4D97-AF65-F5344CB8AC3E}">
        <p14:creationId xmlns:p14="http://schemas.microsoft.com/office/powerpoint/2010/main" val="4221370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762000"/>
            <a:ext cx="7848600" cy="5791200"/>
          </a:xfrm>
        </p:spPr>
        <p:txBody>
          <a:bodyPr>
            <a:normAutofit/>
          </a:bodyPr>
          <a:lstStyle/>
          <a:p>
            <a:r>
              <a:rPr lang="en-US" dirty="0"/>
              <a:t>Great Salt Lake is too saline to support fish and most other aquatic species. Several types of algae live in the lake. Brine shrimp and brine flies can tolerate the high salt content and feed on the algae. Brine shrimp eggs are harvested commercially and are sold overseas as prawn food. The oft maligned brine flies do not bite or land on people and are the primary food source for many birds that migrate to the lake. For most of the summer brine flies form a ring around the entire shoreline and rarely venture more than a few feet from the water's edge. Biologists have estimated their population to be over one hundred billion</a:t>
            </a:r>
          </a:p>
        </p:txBody>
      </p:sp>
    </p:spTree>
    <p:extLst>
      <p:ext uri="{BB962C8B-B14F-4D97-AF65-F5344CB8AC3E}">
        <p14:creationId xmlns:p14="http://schemas.microsoft.com/office/powerpoint/2010/main" val="2388127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685801"/>
            <a:ext cx="6267450" cy="1600200"/>
          </a:xfrm>
        </p:spPr>
        <p:txBody>
          <a:bodyPr>
            <a:normAutofit/>
          </a:bodyPr>
          <a:lstStyle/>
          <a:p>
            <a:r>
              <a:rPr lang="en-US" dirty="0" smtClean="0"/>
              <a:t>The Mojave Desert: </a:t>
            </a:r>
            <a:br>
              <a:rPr lang="en-US" dirty="0" smtClean="0"/>
            </a:br>
            <a:r>
              <a:rPr lang="en-US" dirty="0" smtClean="0"/>
              <a:t>A Unique Ecosystem </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pic>
        <p:nvPicPr>
          <p:cNvPr id="4" name="Picture 3" descr="Mojave_Desert_California.jpg"/>
          <p:cNvPicPr>
            <a:picLocks noChangeAspect="1"/>
          </p:cNvPicPr>
          <p:nvPr/>
        </p:nvPicPr>
        <p:blipFill>
          <a:blip r:embed="rId2" cstate="print"/>
          <a:stretch>
            <a:fillRect/>
          </a:stretch>
        </p:blipFill>
        <p:spPr>
          <a:xfrm>
            <a:off x="2971800" y="2343150"/>
            <a:ext cx="6019800" cy="4514850"/>
          </a:xfrm>
          <a:prstGeom prst="rect">
            <a:avLst/>
          </a:prstGeom>
        </p:spPr>
      </p:pic>
    </p:spTree>
    <p:extLst>
      <p:ext uri="{BB962C8B-B14F-4D97-AF65-F5344CB8AC3E}">
        <p14:creationId xmlns:p14="http://schemas.microsoft.com/office/powerpoint/2010/main" val="191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TotalTime>
  <Words>474</Words>
  <Application>Microsoft Office PowerPoint</Application>
  <PresentationFormat>On-screen Show (4:3)</PresentationFormat>
  <Paragraphs>34</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Flow</vt:lpstr>
      <vt:lpstr>Oriel</vt:lpstr>
      <vt:lpstr>The Great Salt Lake</vt:lpstr>
      <vt:lpstr>Great Salt Lake</vt:lpstr>
      <vt:lpstr>PowerPoint Presentation</vt:lpstr>
      <vt:lpstr>Location</vt:lpstr>
      <vt:lpstr>PowerPoint Presentation</vt:lpstr>
      <vt:lpstr>PowerPoint Presentation</vt:lpstr>
      <vt:lpstr>PowerPoint Presentation</vt:lpstr>
      <vt:lpstr>PowerPoint Presentation</vt:lpstr>
      <vt:lpstr>The Mojave Desert:  A Unique Ecosystem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Salt Lake</dc:title>
  <dc:creator>Harold Singletary</dc:creator>
  <cp:lastModifiedBy>Harold Singletary</cp:lastModifiedBy>
  <cp:revision>5</cp:revision>
  <dcterms:created xsi:type="dcterms:W3CDTF">2014-01-13T12:14:27Z</dcterms:created>
  <dcterms:modified xsi:type="dcterms:W3CDTF">2014-01-13T13:58:43Z</dcterms:modified>
</cp:coreProperties>
</file>