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1" r:id="rId3"/>
    <p:sldId id="290" r:id="rId4"/>
    <p:sldId id="292" r:id="rId5"/>
    <p:sldId id="316" r:id="rId6"/>
    <p:sldId id="293" r:id="rId7"/>
    <p:sldId id="315"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4"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94660"/>
  </p:normalViewPr>
  <p:slideViewPr>
    <p:cSldViewPr>
      <p:cViewPr>
        <p:scale>
          <a:sx n="81" d="100"/>
          <a:sy n="81" d="100"/>
        </p:scale>
        <p:origin x="-8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77F47EE2-89F1-4D43-BDE2-025345145547}" type="datetimeFigureOut">
              <a:rPr lang="en-US" smtClean="0"/>
              <a:pPr/>
              <a:t>8/23/2016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FB1CDB80-2994-42FE-9E15-CAA1039E5E51}" type="slidenum">
              <a:rPr lang="en-US" smtClean="0"/>
              <a:pPr/>
              <a:t>‹#›</a:t>
            </a:fld>
            <a:endParaRPr lang="en-US"/>
          </a:p>
        </p:txBody>
      </p:sp>
    </p:spTree>
    <p:extLst>
      <p:ext uri="{BB962C8B-B14F-4D97-AF65-F5344CB8AC3E}">
        <p14:creationId xmlns:p14="http://schemas.microsoft.com/office/powerpoint/2010/main" val="15745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1E9B1CA-2D1B-4307-9117-E36B95FA3465}" type="datetimeFigureOut">
              <a:rPr lang="en-US" smtClean="0"/>
              <a:pPr/>
              <a:t>8/23/2016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B044A364-F645-4DA6-A2E1-038AF0E0E76E}" type="slidenum">
              <a:rPr lang="en-US" smtClean="0"/>
              <a:pPr/>
              <a:t>‹#›</a:t>
            </a:fld>
            <a:endParaRPr lang="en-US"/>
          </a:p>
        </p:txBody>
      </p:sp>
    </p:spTree>
    <p:extLst>
      <p:ext uri="{BB962C8B-B14F-4D97-AF65-F5344CB8AC3E}">
        <p14:creationId xmlns:p14="http://schemas.microsoft.com/office/powerpoint/2010/main" val="159688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143246-9CF1-4FFC-B18A-9B9F229C7B1F}" type="datetimeFigureOut">
              <a:rPr lang="en-US"/>
              <a:pPr>
                <a:defRPr/>
              </a:pPr>
              <a:t>8/23/2016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B976EC-A85D-47A1-96D7-CE744DCAD53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016522-A837-4DC4-BC2E-743E048CCF8A}" type="datetimeFigureOut">
              <a:rPr lang="en-US"/>
              <a:pPr>
                <a:defRPr/>
              </a:pPr>
              <a:t>8/23/2016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F075FB-93B2-49AF-9F56-21FA9641278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252FAE-241B-4FFD-8817-88F433FAF4E3}" type="datetimeFigureOut">
              <a:rPr lang="en-US"/>
              <a:pPr>
                <a:defRPr/>
              </a:pPr>
              <a:t>8/23/2016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25C5BC-8489-4304-8902-A89DB54E6BA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C57D03-EC86-4EDB-9419-94FBD88141C9}" type="datetimeFigureOut">
              <a:rPr lang="en-US"/>
              <a:pPr>
                <a:defRPr/>
              </a:pPr>
              <a:t>8/23/2016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E70EE5-C05E-43C5-BBC0-93BB7ACDD72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825CEB-B671-432A-879C-39E97D338E40}" type="datetimeFigureOut">
              <a:rPr lang="en-US"/>
              <a:pPr>
                <a:defRPr/>
              </a:pPr>
              <a:t>8/23/2016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E20E29-6361-40A4-AF29-B2EBB1CA754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F80109-3685-4B1D-AFAF-6C13B02A039D}" type="datetimeFigureOut">
              <a:rPr lang="en-US"/>
              <a:pPr>
                <a:defRPr/>
              </a:pPr>
              <a:t>8/23/2016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9CE1F15-2947-4D5B-B282-CDBDA187114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6CBD7B-94CA-4954-9AE1-1A93E87CD025}" type="datetimeFigureOut">
              <a:rPr lang="en-US"/>
              <a:pPr>
                <a:defRPr/>
              </a:pPr>
              <a:t>8/23/2016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AD0B2F7-A8C1-4EA3-8AC5-AFB91E9C315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521A47-0950-4BE7-836F-F3776D37B711}" type="datetimeFigureOut">
              <a:rPr lang="en-US"/>
              <a:pPr>
                <a:defRPr/>
              </a:pPr>
              <a:t>8/23/2016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9528FDE-4452-4E05-B40F-500DD97F93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D9285-703D-4D20-8450-8AB914F44082}" type="datetimeFigureOut">
              <a:rPr lang="en-US"/>
              <a:pPr>
                <a:defRPr/>
              </a:pPr>
              <a:t>8/23/2016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5CF2001-955F-4F17-B476-1B3AF3E5ED8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06AC9B-BCE0-48F0-885B-C837700086F1}" type="datetimeFigureOut">
              <a:rPr lang="en-US"/>
              <a:pPr>
                <a:defRPr/>
              </a:pPr>
              <a:t>8/23/2016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056171-91B5-4AB8-A1AF-EA70D3F54E4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D5B307-AA64-4B12-9B4E-0A46A9B72E68}" type="datetimeFigureOut">
              <a:rPr lang="en-US"/>
              <a:pPr>
                <a:defRPr/>
              </a:pPr>
              <a:t>8/23/2016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345302-5E6C-49A3-81CC-BDE346C4A58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C57DC61-5838-4172-B693-3B8934F055CB}" type="datetimeFigureOut">
              <a:rPr lang="en-US"/>
              <a:pPr>
                <a:defRPr/>
              </a:pPr>
              <a:t>8/23/2016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FA1008-67A0-4CB9-8CEA-56F7670852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EUVDH-Avui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0"/>
            <a:ext cx="7772400" cy="1066800"/>
          </a:xfrm>
        </p:spPr>
        <p:txBody>
          <a:bodyPr/>
          <a:lstStyle/>
          <a:p>
            <a:pPr eaLnBrk="1" hangingPunct="1"/>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solidFill>
                  <a:srgbClr val="FF0000"/>
                </a:solidFill>
              </a:rPr>
              <a:t/>
            </a:r>
            <a:br>
              <a:rPr lang="en-US" b="1" dirty="0" smtClean="0">
                <a:solidFill>
                  <a:srgbClr val="FF0000"/>
                </a:solidFill>
              </a:rPr>
            </a:br>
            <a:r>
              <a:rPr lang="en-US" sz="7200" b="1" dirty="0" smtClean="0">
                <a:solidFill>
                  <a:srgbClr val="FF0000"/>
                </a:solidFill>
                <a:latin typeface="Kristen ITC" panose="03050502040202030202" pitchFamily="66" charset="0"/>
              </a:rPr>
              <a:t>Citizen’s Rights </a:t>
            </a:r>
            <a:br>
              <a:rPr lang="en-US" sz="7200" b="1" dirty="0" smtClean="0">
                <a:solidFill>
                  <a:srgbClr val="FF0000"/>
                </a:solidFill>
                <a:latin typeface="Kristen ITC" panose="03050502040202030202" pitchFamily="66" charset="0"/>
              </a:rPr>
            </a:br>
            <a:r>
              <a:rPr lang="en-US" sz="7200" b="1" dirty="0" smtClean="0">
                <a:solidFill>
                  <a:srgbClr val="FF0000"/>
                </a:solidFill>
                <a:latin typeface="Kristen ITC" panose="03050502040202030202" pitchFamily="66" charset="0"/>
              </a:rPr>
              <a:t>&amp; </a:t>
            </a:r>
            <a:br>
              <a:rPr lang="en-US" sz="7200" b="1" dirty="0" smtClean="0">
                <a:solidFill>
                  <a:srgbClr val="FF0000"/>
                </a:solidFill>
                <a:latin typeface="Kristen ITC" panose="03050502040202030202" pitchFamily="66" charset="0"/>
              </a:rPr>
            </a:br>
            <a:r>
              <a:rPr lang="en-US" sz="7200" b="1" dirty="0" smtClean="0">
                <a:solidFill>
                  <a:srgbClr val="FF0000"/>
                </a:solidFill>
                <a:latin typeface="Kristen ITC" panose="03050502040202030202" pitchFamily="66" charset="0"/>
              </a:rPr>
              <a:t>Amendments</a:t>
            </a:r>
            <a:endParaRPr lang="en-US" sz="4800" b="1" dirty="0" smtClean="0">
              <a:solidFill>
                <a:srgbClr val="FF0000"/>
              </a:solidFill>
              <a:latin typeface="Kristen ITC" panose="03050502040202030202" pitchFamily="66" charset="0"/>
            </a:endParaRPr>
          </a:p>
        </p:txBody>
      </p:sp>
      <p:sp>
        <p:nvSpPr>
          <p:cNvPr id="2" name="TextBox 1"/>
          <p:cNvSpPr txBox="1"/>
          <p:nvPr/>
        </p:nvSpPr>
        <p:spPr>
          <a:xfrm>
            <a:off x="4343400" y="5257800"/>
            <a:ext cx="4191000" cy="523220"/>
          </a:xfrm>
          <a:prstGeom prst="rect">
            <a:avLst/>
          </a:prstGeom>
          <a:noFill/>
        </p:spPr>
        <p:txBody>
          <a:bodyPr wrap="square" rtlCol="0">
            <a:spAutoFit/>
          </a:bodyPr>
          <a:lstStyle/>
          <a:p>
            <a:r>
              <a:rPr lang="en-US" sz="2800" dirty="0" smtClean="0">
                <a:latin typeface="Kristen ITC" panose="03050502040202030202" pitchFamily="66" charset="0"/>
              </a:rPr>
              <a:t>Unit 2</a:t>
            </a:r>
            <a:endParaRPr lang="en-US" sz="2800" dirty="0">
              <a:latin typeface="Kristen ITC" panose="03050502040202030202"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lstStyle/>
          <a:p>
            <a:pPr marL="0" indent="0" algn="ctr">
              <a:buNone/>
            </a:pPr>
            <a:r>
              <a:rPr lang="en-US" sz="6000" b="1" u="sng" dirty="0" smtClean="0">
                <a:solidFill>
                  <a:srgbClr val="0725B9"/>
                </a:solidFill>
                <a:latin typeface="Kristen ITC" panose="03050502040202030202" pitchFamily="66" charset="0"/>
              </a:rPr>
              <a:t>4</a:t>
            </a:r>
            <a:r>
              <a:rPr lang="en-US" sz="6000" b="1" u="sng" baseline="30000" dirty="0" smtClean="0">
                <a:solidFill>
                  <a:srgbClr val="0725B9"/>
                </a:solidFill>
                <a:latin typeface="Kristen ITC" panose="03050502040202030202" pitchFamily="66" charset="0"/>
              </a:rPr>
              <a:t>th</a:t>
            </a:r>
            <a:r>
              <a:rPr lang="en-US" sz="6000" b="1" u="sng" dirty="0" smtClean="0">
                <a:solidFill>
                  <a:srgbClr val="0725B9"/>
                </a:solidFill>
                <a:latin typeface="Kristen ITC" panose="03050502040202030202" pitchFamily="66" charset="0"/>
              </a:rPr>
              <a:t> Amendment</a:t>
            </a:r>
          </a:p>
          <a:p>
            <a:pPr marL="0" indent="0" algn="ctr">
              <a:buNone/>
            </a:pPr>
            <a:r>
              <a:rPr lang="en-US" b="1" dirty="0" smtClean="0"/>
              <a:t>Nobody can </a:t>
            </a:r>
            <a:r>
              <a:rPr lang="en-US" b="1" u="sng" dirty="0">
                <a:solidFill>
                  <a:srgbClr val="FF0000"/>
                </a:solidFill>
              </a:rPr>
              <a:t>search (papers, persons, houses) and </a:t>
            </a:r>
            <a:r>
              <a:rPr lang="en-US" b="1" u="sng" dirty="0" smtClean="0">
                <a:solidFill>
                  <a:srgbClr val="FF0000"/>
                </a:solidFill>
              </a:rPr>
              <a:t>seizure (take from you)  </a:t>
            </a:r>
            <a:r>
              <a:rPr lang="en-US" b="1" u="sng" dirty="0">
                <a:solidFill>
                  <a:srgbClr val="FF0000"/>
                </a:solidFill>
              </a:rPr>
              <a:t>without reason</a:t>
            </a:r>
            <a:endParaRPr lang="en-US"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00400"/>
            <a:ext cx="3697288" cy="28406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90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525963"/>
          </a:xfrm>
        </p:spPr>
        <p:txBody>
          <a:bodyPr/>
          <a:lstStyle/>
          <a:p>
            <a:pPr marL="0" indent="0" algn="ctr">
              <a:buNone/>
            </a:pPr>
            <a:r>
              <a:rPr lang="en-US" sz="6000" b="1" u="sng" dirty="0" smtClean="0">
                <a:solidFill>
                  <a:srgbClr val="0725B9"/>
                </a:solidFill>
                <a:latin typeface="Kristen ITC" panose="03050502040202030202" pitchFamily="66" charset="0"/>
              </a:rPr>
              <a:t>5</a:t>
            </a:r>
            <a:r>
              <a:rPr lang="en-US" sz="6000" b="1" u="sng" baseline="30000" dirty="0" smtClean="0">
                <a:solidFill>
                  <a:srgbClr val="0725B9"/>
                </a:solidFill>
                <a:latin typeface="Kristen ITC" panose="03050502040202030202" pitchFamily="66" charset="0"/>
              </a:rPr>
              <a:t>th</a:t>
            </a:r>
            <a:r>
              <a:rPr lang="en-US" sz="6000" b="1" u="sng" dirty="0" smtClean="0">
                <a:solidFill>
                  <a:srgbClr val="0725B9"/>
                </a:solidFill>
                <a:latin typeface="Kristen ITC" panose="03050502040202030202" pitchFamily="66" charset="0"/>
              </a:rPr>
              <a:t> Amendment </a:t>
            </a:r>
          </a:p>
          <a:p>
            <a:pPr>
              <a:lnSpc>
                <a:spcPct val="115000"/>
              </a:lnSpc>
              <a:spcBef>
                <a:spcPts val="0"/>
              </a:spcBef>
              <a:spcAft>
                <a:spcPts val="1000"/>
              </a:spcAft>
            </a:pPr>
            <a:r>
              <a:rPr lang="en-US" sz="2400" b="1" dirty="0">
                <a:ea typeface="Calibri"/>
                <a:cs typeface="Times New Roman"/>
              </a:rPr>
              <a:t>right to </a:t>
            </a:r>
            <a:r>
              <a:rPr lang="en-US" sz="2400" b="1" u="sng" dirty="0">
                <a:solidFill>
                  <a:srgbClr val="FF0000"/>
                </a:solidFill>
                <a:ea typeface="Calibri"/>
                <a:cs typeface="Times New Roman"/>
              </a:rPr>
              <a:t>due process of </a:t>
            </a:r>
            <a:r>
              <a:rPr lang="en-US" sz="2400" b="1" u="sng" dirty="0" smtClean="0">
                <a:solidFill>
                  <a:srgbClr val="FF0000"/>
                </a:solidFill>
                <a:ea typeface="Calibri"/>
                <a:cs typeface="Times New Roman"/>
              </a:rPr>
              <a:t>law</a:t>
            </a:r>
            <a:r>
              <a:rPr lang="en-US" sz="2400" b="1" dirty="0" smtClean="0">
                <a:solidFill>
                  <a:srgbClr val="FF0000"/>
                </a:solidFill>
                <a:ea typeface="Calibri"/>
                <a:cs typeface="Times New Roman"/>
              </a:rPr>
              <a:t>.</a:t>
            </a:r>
            <a:endParaRPr lang="en-US" sz="1600" b="1" dirty="0" smtClean="0">
              <a:solidFill>
                <a:srgbClr val="FF0000"/>
              </a:solidFill>
              <a:ea typeface="Calibri"/>
              <a:cs typeface="Times New Roman"/>
            </a:endParaRPr>
          </a:p>
          <a:p>
            <a:pPr>
              <a:lnSpc>
                <a:spcPct val="115000"/>
              </a:lnSpc>
              <a:spcBef>
                <a:spcPts val="0"/>
              </a:spcBef>
              <a:spcAft>
                <a:spcPts val="1000"/>
              </a:spcAft>
            </a:pPr>
            <a:r>
              <a:rPr lang="en-US" sz="2400" b="1" dirty="0" smtClean="0">
                <a:ea typeface="Calibri"/>
                <a:cs typeface="Times New Roman"/>
              </a:rPr>
              <a:t>law </a:t>
            </a:r>
            <a:r>
              <a:rPr lang="en-US" sz="2400" b="1" dirty="0">
                <a:ea typeface="Calibri"/>
                <a:cs typeface="Times New Roman"/>
              </a:rPr>
              <a:t>must be followed by the </a:t>
            </a:r>
            <a:r>
              <a:rPr lang="en-US" sz="2400" b="1" u="sng" dirty="0">
                <a:solidFill>
                  <a:srgbClr val="FF0000"/>
                </a:solidFill>
                <a:ea typeface="Calibri"/>
                <a:cs typeface="Times New Roman"/>
              </a:rPr>
              <a:t>government and citizens</a:t>
            </a:r>
            <a:r>
              <a:rPr lang="en-US" sz="2400" b="1" dirty="0">
                <a:solidFill>
                  <a:srgbClr val="FF0000"/>
                </a:solidFill>
                <a:ea typeface="Calibri"/>
                <a:cs typeface="Times New Roman"/>
              </a:rPr>
              <a:t>. </a:t>
            </a:r>
            <a:endParaRPr lang="en-US" sz="1600" b="1" dirty="0" smtClean="0">
              <a:solidFill>
                <a:srgbClr val="FF0000"/>
              </a:solidFill>
              <a:ea typeface="Calibri"/>
              <a:cs typeface="Times New Roman"/>
            </a:endParaRPr>
          </a:p>
          <a:p>
            <a:pPr>
              <a:lnSpc>
                <a:spcPct val="115000"/>
              </a:lnSpc>
              <a:spcBef>
                <a:spcPts val="0"/>
              </a:spcBef>
              <a:spcAft>
                <a:spcPts val="1000"/>
              </a:spcAft>
            </a:pPr>
            <a:r>
              <a:rPr lang="en-US" sz="2400" b="1" dirty="0" smtClean="0">
                <a:ea typeface="Calibri"/>
                <a:cs typeface="Times New Roman"/>
              </a:rPr>
              <a:t>Protection </a:t>
            </a:r>
            <a:r>
              <a:rPr lang="en-US" sz="2400" b="1" dirty="0">
                <a:ea typeface="Calibri"/>
                <a:cs typeface="Times New Roman"/>
              </a:rPr>
              <a:t>from </a:t>
            </a:r>
            <a:r>
              <a:rPr lang="en-US" sz="2400" b="1" u="sng" dirty="0">
                <a:solidFill>
                  <a:srgbClr val="FF0000"/>
                </a:solidFill>
                <a:ea typeface="Calibri"/>
                <a:cs typeface="Times New Roman"/>
              </a:rPr>
              <a:t>double jeopardy- cannot be tried twice for same crime.</a:t>
            </a:r>
            <a:r>
              <a:rPr lang="en-US" sz="2400" b="1" dirty="0">
                <a:solidFill>
                  <a:srgbClr val="FF0000"/>
                </a:solidFill>
                <a:ea typeface="Calibri"/>
                <a:cs typeface="Times New Roman"/>
              </a:rPr>
              <a:t> </a:t>
            </a:r>
            <a:endParaRPr lang="en-US" sz="1600" b="1" dirty="0" smtClean="0">
              <a:solidFill>
                <a:srgbClr val="FF0000"/>
              </a:solidFill>
              <a:ea typeface="Calibri"/>
              <a:cs typeface="Times New Roman"/>
            </a:endParaRPr>
          </a:p>
          <a:p>
            <a:pPr>
              <a:lnSpc>
                <a:spcPct val="115000"/>
              </a:lnSpc>
              <a:spcBef>
                <a:spcPts val="0"/>
              </a:spcBef>
              <a:spcAft>
                <a:spcPts val="1000"/>
              </a:spcAft>
            </a:pPr>
            <a:r>
              <a:rPr lang="en-US" sz="2400" b="1" dirty="0" smtClean="0">
                <a:ea typeface="Calibri"/>
                <a:cs typeface="Times New Roman"/>
              </a:rPr>
              <a:t>Right </a:t>
            </a:r>
            <a:r>
              <a:rPr lang="en-US" sz="2400" b="1" dirty="0">
                <a:ea typeface="Calibri"/>
                <a:cs typeface="Times New Roman"/>
              </a:rPr>
              <a:t>to </a:t>
            </a:r>
            <a:r>
              <a:rPr lang="en-US" sz="2400" b="1" dirty="0">
                <a:solidFill>
                  <a:srgbClr val="FF0000"/>
                </a:solidFill>
                <a:ea typeface="Calibri"/>
                <a:cs typeface="Times New Roman"/>
              </a:rPr>
              <a:t>“</a:t>
            </a:r>
            <a:r>
              <a:rPr lang="en-US" sz="2400" b="1" u="sng" dirty="0">
                <a:solidFill>
                  <a:srgbClr val="FF0000"/>
                </a:solidFill>
                <a:ea typeface="Calibri"/>
                <a:cs typeface="Times New Roman"/>
              </a:rPr>
              <a:t>take the 5</a:t>
            </a:r>
            <a:r>
              <a:rPr lang="en-US" sz="2400" b="1" u="sng" baseline="30000" dirty="0">
                <a:solidFill>
                  <a:srgbClr val="FF0000"/>
                </a:solidFill>
                <a:ea typeface="Calibri"/>
                <a:cs typeface="Times New Roman"/>
              </a:rPr>
              <a:t>th</a:t>
            </a:r>
            <a:r>
              <a:rPr lang="en-US" sz="2400" b="1" dirty="0">
                <a:ea typeface="Calibri"/>
                <a:cs typeface="Times New Roman"/>
              </a:rPr>
              <a:t>” protects people from having to</a:t>
            </a:r>
            <a:r>
              <a:rPr lang="en-US" sz="2400" b="1" dirty="0">
                <a:solidFill>
                  <a:srgbClr val="FF0000"/>
                </a:solidFill>
                <a:ea typeface="Calibri"/>
                <a:cs typeface="Times New Roman"/>
              </a:rPr>
              <a:t> </a:t>
            </a:r>
            <a:r>
              <a:rPr lang="en-US" sz="2400" b="1" u="sng" dirty="0">
                <a:solidFill>
                  <a:srgbClr val="FF0000"/>
                </a:solidFill>
                <a:ea typeface="Calibri"/>
                <a:cs typeface="Times New Roman"/>
              </a:rPr>
              <a:t>testify against themselves</a:t>
            </a:r>
            <a:r>
              <a:rPr lang="en-US" sz="2400" b="1" dirty="0">
                <a:solidFill>
                  <a:srgbClr val="FF0000"/>
                </a:solidFill>
                <a:ea typeface="Calibri"/>
                <a:cs typeface="Times New Roman"/>
              </a:rPr>
              <a:t>. </a:t>
            </a:r>
            <a:endParaRPr lang="en-US" sz="1600" b="1" dirty="0" smtClean="0">
              <a:solidFill>
                <a:srgbClr val="FF0000"/>
              </a:solidFill>
              <a:ea typeface="Calibri"/>
              <a:cs typeface="Times New Roman"/>
            </a:endParaRPr>
          </a:p>
          <a:p>
            <a:pPr>
              <a:lnSpc>
                <a:spcPct val="115000"/>
              </a:lnSpc>
              <a:spcBef>
                <a:spcPts val="0"/>
              </a:spcBef>
              <a:spcAft>
                <a:spcPts val="1000"/>
              </a:spcAft>
            </a:pPr>
            <a:r>
              <a:rPr lang="en-US" sz="2400" b="1" dirty="0" smtClean="0">
                <a:ea typeface="Calibri"/>
                <a:cs typeface="Times New Roman"/>
              </a:rPr>
              <a:t>Government </a:t>
            </a:r>
            <a:r>
              <a:rPr lang="en-US" sz="2400" b="1" dirty="0">
                <a:ea typeface="Calibri"/>
                <a:cs typeface="Times New Roman"/>
              </a:rPr>
              <a:t>cannot take property without paying for it.  The power of the government to take property is called </a:t>
            </a:r>
            <a:r>
              <a:rPr lang="en-US" sz="2400" b="1" u="sng" dirty="0">
                <a:solidFill>
                  <a:srgbClr val="FF0000"/>
                </a:solidFill>
                <a:ea typeface="Calibri"/>
                <a:cs typeface="Times New Roman"/>
              </a:rPr>
              <a:t>eminent domain. </a:t>
            </a:r>
            <a:endParaRPr lang="en-US" b="1" u="sng" dirty="0">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44018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2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4525963"/>
          </a:xfrm>
        </p:spPr>
        <p:txBody>
          <a:bodyPr/>
          <a:lstStyle/>
          <a:p>
            <a:pPr marL="0" indent="0" algn="ctr">
              <a:buNone/>
            </a:pPr>
            <a:r>
              <a:rPr lang="en-US" sz="6000" b="1" u="sng" dirty="0" smtClean="0">
                <a:solidFill>
                  <a:srgbClr val="0725B9"/>
                </a:solidFill>
                <a:latin typeface="Kristen ITC" panose="03050502040202030202" pitchFamily="66" charset="0"/>
              </a:rPr>
              <a:t>6</a:t>
            </a:r>
            <a:r>
              <a:rPr lang="en-US" sz="6000" b="1" u="sng" baseline="30000" dirty="0" smtClean="0">
                <a:solidFill>
                  <a:srgbClr val="0725B9"/>
                </a:solidFill>
                <a:latin typeface="Kristen ITC" panose="03050502040202030202" pitchFamily="66" charset="0"/>
              </a:rPr>
              <a:t>th</a:t>
            </a:r>
            <a:r>
              <a:rPr lang="en-US" sz="6000" b="1" u="sng" dirty="0" smtClean="0">
                <a:solidFill>
                  <a:srgbClr val="0725B9"/>
                </a:solidFill>
                <a:latin typeface="Kristen ITC" panose="03050502040202030202" pitchFamily="66" charset="0"/>
              </a:rPr>
              <a:t> Amendment </a:t>
            </a:r>
          </a:p>
          <a:p>
            <a:pPr marL="0" indent="0" algn="ctr">
              <a:buNone/>
            </a:pPr>
            <a:r>
              <a:rPr lang="en-US" sz="4400" b="1" dirty="0">
                <a:ea typeface="Calibri"/>
                <a:cs typeface="Times New Roman"/>
              </a:rPr>
              <a:t>Right </a:t>
            </a:r>
            <a:r>
              <a:rPr lang="en-US" sz="4400" b="1" u="sng" dirty="0">
                <a:solidFill>
                  <a:srgbClr val="FF0000"/>
                </a:solidFill>
                <a:ea typeface="Calibri"/>
                <a:cs typeface="Times New Roman"/>
              </a:rPr>
              <a:t>for trial by jury of your peers</a:t>
            </a:r>
            <a:endParaRPr lang="en-US" sz="4400"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971798"/>
            <a:ext cx="3733800" cy="31676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514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marL="0" indent="0" algn="ctr">
              <a:buNone/>
            </a:pPr>
            <a:r>
              <a:rPr lang="en-US" sz="6000" b="1" u="sng" dirty="0" smtClean="0">
                <a:solidFill>
                  <a:srgbClr val="0725B9"/>
                </a:solidFill>
                <a:latin typeface="Kristen ITC" panose="03050502040202030202" pitchFamily="66" charset="0"/>
              </a:rPr>
              <a:t>7</a:t>
            </a:r>
            <a:r>
              <a:rPr lang="en-US" sz="6000" b="1" u="sng" baseline="30000" dirty="0" smtClean="0">
                <a:solidFill>
                  <a:srgbClr val="0725B9"/>
                </a:solidFill>
                <a:latin typeface="Kristen ITC" panose="03050502040202030202" pitchFamily="66" charset="0"/>
              </a:rPr>
              <a:t>th</a:t>
            </a:r>
            <a:r>
              <a:rPr lang="en-US" sz="6000" b="1" u="sng" dirty="0" smtClean="0">
                <a:solidFill>
                  <a:srgbClr val="0725B9"/>
                </a:solidFill>
                <a:latin typeface="Kristen ITC" panose="03050502040202030202" pitchFamily="66" charset="0"/>
              </a:rPr>
              <a:t> Amendment </a:t>
            </a:r>
          </a:p>
          <a:p>
            <a:pPr marL="0" indent="0" algn="ctr">
              <a:buNone/>
            </a:pPr>
            <a:r>
              <a:rPr lang="en-US" b="1" u="sng" dirty="0">
                <a:solidFill>
                  <a:srgbClr val="FF0000"/>
                </a:solidFill>
                <a:ea typeface="Calibri"/>
                <a:cs typeface="Times New Roman"/>
              </a:rPr>
              <a:t>Civil trial by jury. </a:t>
            </a:r>
            <a:r>
              <a:rPr lang="en-US" b="1" dirty="0">
                <a:ea typeface="Calibri"/>
                <a:cs typeface="Times New Roman"/>
              </a:rPr>
              <a:t>Civil law is not about crimes. </a:t>
            </a:r>
            <a:endParaRPr lang="en-US"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743200"/>
            <a:ext cx="3562185"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758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lstStyle/>
          <a:p>
            <a:pPr marL="0" indent="0" algn="ctr">
              <a:buNone/>
            </a:pPr>
            <a:r>
              <a:rPr lang="en-US" sz="6000" b="1" u="sng" dirty="0" smtClean="0">
                <a:solidFill>
                  <a:srgbClr val="0725B9"/>
                </a:solidFill>
                <a:latin typeface="Kristen ITC" panose="03050502040202030202" pitchFamily="66" charset="0"/>
              </a:rPr>
              <a:t>8</a:t>
            </a:r>
            <a:r>
              <a:rPr lang="en-US" sz="6000" b="1" u="sng" baseline="30000" dirty="0" smtClean="0">
                <a:solidFill>
                  <a:srgbClr val="0725B9"/>
                </a:solidFill>
                <a:latin typeface="Kristen ITC" panose="03050502040202030202" pitchFamily="66" charset="0"/>
              </a:rPr>
              <a:t>th</a:t>
            </a:r>
            <a:r>
              <a:rPr lang="en-US" sz="6000" b="1" u="sng" dirty="0" smtClean="0">
                <a:solidFill>
                  <a:srgbClr val="0725B9"/>
                </a:solidFill>
                <a:latin typeface="Kristen ITC" panose="03050502040202030202" pitchFamily="66" charset="0"/>
              </a:rPr>
              <a:t> Amendment</a:t>
            </a:r>
          </a:p>
          <a:p>
            <a:pPr marL="0" marR="0">
              <a:lnSpc>
                <a:spcPct val="115000"/>
              </a:lnSpc>
              <a:spcBef>
                <a:spcPts val="0"/>
              </a:spcBef>
              <a:spcAft>
                <a:spcPts val="1000"/>
              </a:spcAft>
            </a:pPr>
            <a:r>
              <a:rPr lang="en-US" b="1" dirty="0">
                <a:ea typeface="Calibri"/>
                <a:cs typeface="Times New Roman"/>
              </a:rPr>
              <a:t>Protects people from </a:t>
            </a:r>
            <a:r>
              <a:rPr lang="en-US" b="1" u="sng" dirty="0">
                <a:solidFill>
                  <a:srgbClr val="FF0000"/>
                </a:solidFill>
                <a:ea typeface="Calibri"/>
                <a:cs typeface="Times New Roman"/>
              </a:rPr>
              <a:t>excessive bail.</a:t>
            </a:r>
            <a:r>
              <a:rPr lang="en-US" b="1" dirty="0">
                <a:solidFill>
                  <a:srgbClr val="FF0000"/>
                </a:solidFill>
                <a:ea typeface="Calibri"/>
                <a:cs typeface="Times New Roman"/>
              </a:rPr>
              <a:t>  </a:t>
            </a:r>
            <a:endParaRPr lang="en-US" sz="2000" b="1" dirty="0" smtClean="0">
              <a:solidFill>
                <a:srgbClr val="FF0000"/>
              </a:solidFill>
              <a:ea typeface="Calibri"/>
              <a:cs typeface="Times New Roman"/>
            </a:endParaRPr>
          </a:p>
          <a:p>
            <a:pPr marL="0" marR="0">
              <a:lnSpc>
                <a:spcPct val="115000"/>
              </a:lnSpc>
              <a:spcBef>
                <a:spcPts val="0"/>
              </a:spcBef>
              <a:spcAft>
                <a:spcPts val="1000"/>
              </a:spcAft>
            </a:pPr>
            <a:r>
              <a:rPr lang="en-US" b="1" dirty="0" smtClean="0">
                <a:ea typeface="Calibri"/>
                <a:cs typeface="Times New Roman"/>
              </a:rPr>
              <a:t>Bail </a:t>
            </a:r>
            <a:r>
              <a:rPr lang="en-US" b="1" dirty="0">
                <a:ea typeface="Calibri"/>
                <a:cs typeface="Times New Roman"/>
              </a:rPr>
              <a:t>is the </a:t>
            </a:r>
            <a:r>
              <a:rPr lang="en-US" b="1" u="sng" dirty="0">
                <a:solidFill>
                  <a:srgbClr val="FF0000"/>
                </a:solidFill>
                <a:ea typeface="Calibri"/>
                <a:cs typeface="Times New Roman"/>
              </a:rPr>
              <a:t>money that the court can charge to allow an accused person to not go to jail while waiting for trial.  </a:t>
            </a:r>
            <a:endParaRPr lang="en-US" sz="2000" b="1" dirty="0" smtClean="0">
              <a:solidFill>
                <a:srgbClr val="FF0000"/>
              </a:solidFill>
              <a:ea typeface="Calibri"/>
              <a:cs typeface="Times New Roman"/>
            </a:endParaRPr>
          </a:p>
          <a:p>
            <a:pPr marL="0" marR="0">
              <a:lnSpc>
                <a:spcPct val="115000"/>
              </a:lnSpc>
              <a:spcBef>
                <a:spcPts val="0"/>
              </a:spcBef>
              <a:spcAft>
                <a:spcPts val="1000"/>
              </a:spcAft>
            </a:pPr>
            <a:r>
              <a:rPr lang="en-US" b="1" dirty="0" smtClean="0">
                <a:ea typeface="Calibri"/>
                <a:cs typeface="Times New Roman"/>
              </a:rPr>
              <a:t>It also </a:t>
            </a:r>
            <a:r>
              <a:rPr lang="en-US" b="1" dirty="0">
                <a:ea typeface="Calibri"/>
                <a:cs typeface="Times New Roman"/>
              </a:rPr>
              <a:t>protects people from </a:t>
            </a:r>
            <a:r>
              <a:rPr lang="en-US" b="1" u="sng" dirty="0">
                <a:solidFill>
                  <a:srgbClr val="FF0000"/>
                </a:solidFill>
                <a:ea typeface="Calibri"/>
                <a:cs typeface="Times New Roman"/>
              </a:rPr>
              <a:t>cruel and unusual punishments</a:t>
            </a:r>
            <a:endParaRPr lang="en-US" b="1"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800600"/>
            <a:ext cx="1758676" cy="19247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96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pPr marL="0" indent="0" algn="ctr">
              <a:buNone/>
            </a:pPr>
            <a:r>
              <a:rPr lang="en-US" sz="6000" b="1" u="sng" dirty="0" smtClean="0">
                <a:solidFill>
                  <a:srgbClr val="0725B9"/>
                </a:solidFill>
                <a:latin typeface="Kristen ITC" panose="03050502040202030202" pitchFamily="66" charset="0"/>
              </a:rPr>
              <a:t>9</a:t>
            </a:r>
            <a:r>
              <a:rPr lang="en-US" sz="6000" b="1" u="sng" baseline="30000" dirty="0" smtClean="0">
                <a:solidFill>
                  <a:srgbClr val="0725B9"/>
                </a:solidFill>
                <a:latin typeface="Kristen ITC" panose="03050502040202030202" pitchFamily="66" charset="0"/>
              </a:rPr>
              <a:t>th</a:t>
            </a:r>
            <a:r>
              <a:rPr lang="en-US" sz="6000" b="1" u="sng" dirty="0" smtClean="0">
                <a:solidFill>
                  <a:srgbClr val="0725B9"/>
                </a:solidFill>
                <a:latin typeface="Kristen ITC" panose="03050502040202030202" pitchFamily="66" charset="0"/>
              </a:rPr>
              <a:t> Amendment </a:t>
            </a:r>
          </a:p>
          <a:p>
            <a:pPr marL="0" indent="0">
              <a:buNone/>
            </a:pPr>
            <a:r>
              <a:rPr lang="en-US" b="1" dirty="0" smtClean="0">
                <a:ea typeface="Calibri"/>
                <a:cs typeface="Times New Roman"/>
              </a:rPr>
              <a:t>Says </a:t>
            </a:r>
            <a:r>
              <a:rPr lang="en-US" b="1" dirty="0">
                <a:ea typeface="Calibri"/>
                <a:cs typeface="Times New Roman"/>
              </a:rPr>
              <a:t>that just because a right </a:t>
            </a:r>
            <a:r>
              <a:rPr lang="en-US" b="1" u="sng" dirty="0">
                <a:solidFill>
                  <a:srgbClr val="FF0000"/>
                </a:solidFill>
                <a:ea typeface="Calibri"/>
                <a:cs typeface="Times New Roman"/>
              </a:rPr>
              <a:t>is not written in the Constitution does not mean that people do not have that right.</a:t>
            </a:r>
            <a:endParaRPr lang="en-US" b="1"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76600"/>
            <a:ext cx="4448175" cy="2965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689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marL="0" indent="0" algn="ctr">
              <a:buNone/>
            </a:pPr>
            <a:r>
              <a:rPr lang="en-US" sz="6000" b="1" u="sng" dirty="0" smtClean="0">
                <a:solidFill>
                  <a:srgbClr val="0725B9"/>
                </a:solidFill>
                <a:latin typeface="Kristen ITC" panose="03050502040202030202" pitchFamily="66" charset="0"/>
              </a:rPr>
              <a:t>10</a:t>
            </a:r>
            <a:r>
              <a:rPr lang="en-US" sz="6000" b="1" u="sng" baseline="30000" dirty="0" smtClean="0">
                <a:solidFill>
                  <a:srgbClr val="0725B9"/>
                </a:solidFill>
                <a:latin typeface="Kristen ITC" panose="03050502040202030202" pitchFamily="66" charset="0"/>
              </a:rPr>
              <a:t>th</a:t>
            </a:r>
            <a:r>
              <a:rPr lang="en-US" sz="6000" b="1" u="sng" dirty="0" smtClean="0">
                <a:solidFill>
                  <a:srgbClr val="0725B9"/>
                </a:solidFill>
                <a:latin typeface="Kristen ITC" panose="03050502040202030202" pitchFamily="66" charset="0"/>
              </a:rPr>
              <a:t> Amendment</a:t>
            </a:r>
          </a:p>
          <a:p>
            <a:pPr marL="0" marR="0" indent="0" algn="ctr">
              <a:lnSpc>
                <a:spcPct val="115000"/>
              </a:lnSpc>
              <a:spcBef>
                <a:spcPts val="0"/>
              </a:spcBef>
              <a:spcAft>
                <a:spcPts val="1000"/>
              </a:spcAft>
              <a:buNone/>
            </a:pPr>
            <a:r>
              <a:rPr lang="en-US" b="1" dirty="0" smtClean="0">
                <a:ea typeface="Calibri"/>
                <a:cs typeface="Times New Roman"/>
              </a:rPr>
              <a:t>Says </a:t>
            </a:r>
            <a:r>
              <a:rPr lang="en-US" b="1" dirty="0">
                <a:ea typeface="Calibri"/>
                <a:cs typeface="Times New Roman"/>
              </a:rPr>
              <a:t>that any power that is </a:t>
            </a:r>
            <a:r>
              <a:rPr lang="en-US" b="1" u="sng" dirty="0">
                <a:solidFill>
                  <a:srgbClr val="FF0000"/>
                </a:solidFill>
                <a:ea typeface="Calibri"/>
                <a:cs typeface="Times New Roman"/>
              </a:rPr>
              <a:t>not</a:t>
            </a:r>
            <a:r>
              <a:rPr lang="en-US" b="1" dirty="0">
                <a:ea typeface="Calibri"/>
                <a:cs typeface="Times New Roman"/>
              </a:rPr>
              <a:t> given to the federal government in the Constitution is </a:t>
            </a:r>
            <a:r>
              <a:rPr lang="en-US" b="1" u="sng" dirty="0">
                <a:solidFill>
                  <a:srgbClr val="FF0000"/>
                </a:solidFill>
                <a:ea typeface="Calibri"/>
                <a:cs typeface="Times New Roman"/>
              </a:rPr>
              <a:t>given to either the states or to the people</a:t>
            </a:r>
            <a:r>
              <a:rPr lang="en-US" b="1" dirty="0">
                <a:solidFill>
                  <a:srgbClr val="FF0000"/>
                </a:solidFill>
                <a:ea typeface="Calibri"/>
                <a:cs typeface="Times New Roman"/>
              </a:rPr>
              <a:t>.</a:t>
            </a:r>
            <a:endParaRPr lang="en-US" sz="2000" b="1" dirty="0">
              <a:solidFill>
                <a:srgbClr val="FF0000"/>
              </a:solidFill>
              <a:ea typeface="Calibri"/>
              <a:cs typeface="Times New Roman"/>
            </a:endParaRPr>
          </a:p>
          <a:p>
            <a:pPr marL="0" indent="0">
              <a:buNone/>
            </a:pPr>
            <a:endParaRPr lang="en-US" dirty="0" smtClean="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915400" cy="3124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315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pPr marL="0" marR="0" indent="0" algn="ctr">
              <a:lnSpc>
                <a:spcPct val="115000"/>
              </a:lnSpc>
              <a:spcBef>
                <a:spcPts val="0"/>
              </a:spcBef>
              <a:spcAft>
                <a:spcPts val="1000"/>
              </a:spcAft>
              <a:buNone/>
            </a:pPr>
            <a:r>
              <a:rPr lang="en-US" sz="5400" b="1" u="sng" dirty="0">
                <a:solidFill>
                  <a:srgbClr val="0725B9"/>
                </a:solidFill>
                <a:ea typeface="Calibri"/>
                <a:cs typeface="Times New Roman"/>
              </a:rPr>
              <a:t>Show what you know</a:t>
            </a:r>
            <a:endParaRPr lang="en-US" sz="5400" b="1" dirty="0">
              <a:solidFill>
                <a:srgbClr val="0725B9"/>
              </a:solidFill>
              <a:ea typeface="Calibri"/>
              <a:cs typeface="Times New Roman"/>
            </a:endParaRPr>
          </a:p>
          <a:p>
            <a:pPr marL="0" marR="0" indent="0" algn="ctr">
              <a:lnSpc>
                <a:spcPct val="115000"/>
              </a:lnSpc>
              <a:spcBef>
                <a:spcPts val="0"/>
              </a:spcBef>
              <a:spcAft>
                <a:spcPts val="1000"/>
              </a:spcAft>
              <a:buNone/>
            </a:pPr>
            <a:r>
              <a:rPr lang="en-US" sz="5400" b="1" dirty="0">
                <a:ea typeface="Calibri"/>
                <a:cs typeface="Times New Roman"/>
              </a:rPr>
              <a:t>What right granted by the Bill of Rights do you think is MOST important? Why?  </a:t>
            </a:r>
            <a:endParaRPr lang="en-US" sz="5400" dirty="0">
              <a:ea typeface="Calibri"/>
              <a:cs typeface="Times New Roman"/>
            </a:endParaRPr>
          </a:p>
          <a:p>
            <a:endParaRPr lang="en-US" dirty="0"/>
          </a:p>
        </p:txBody>
      </p:sp>
    </p:spTree>
    <p:extLst>
      <p:ext uri="{BB962C8B-B14F-4D97-AF65-F5344CB8AC3E}">
        <p14:creationId xmlns:p14="http://schemas.microsoft.com/office/powerpoint/2010/main" val="289247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4525963"/>
          </a:xfrm>
        </p:spPr>
        <p:txBody>
          <a:bodyPr/>
          <a:lstStyle/>
          <a:p>
            <a:pPr marL="0" indent="0" algn="ctr">
              <a:buNone/>
            </a:pPr>
            <a:r>
              <a:rPr lang="en-US" sz="4400" b="1" dirty="0">
                <a:ea typeface="Calibri"/>
                <a:cs typeface="Times New Roman"/>
              </a:rPr>
              <a:t>The framers of the Constitution knew that over time, the document might need to be changes.  They made the process </a:t>
            </a:r>
            <a:r>
              <a:rPr lang="en-US" sz="4400" b="1" u="sng" dirty="0">
                <a:solidFill>
                  <a:srgbClr val="FF0000"/>
                </a:solidFill>
                <a:ea typeface="Calibri"/>
                <a:cs typeface="Times New Roman"/>
              </a:rPr>
              <a:t>possible, but not easy to do so it wouldn’t be changed too often</a:t>
            </a:r>
            <a:endParaRPr lang="en-US" sz="4400" b="1" dirty="0">
              <a:solidFill>
                <a:srgbClr val="FF0000"/>
              </a:solidFill>
            </a:endParaRPr>
          </a:p>
        </p:txBody>
      </p:sp>
    </p:spTree>
    <p:extLst>
      <p:ext uri="{BB962C8B-B14F-4D97-AF65-F5344CB8AC3E}">
        <p14:creationId xmlns:p14="http://schemas.microsoft.com/office/powerpoint/2010/main" val="2978513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sz="5400" b="1" dirty="0" smtClean="0">
                <a:solidFill>
                  <a:srgbClr val="0725B9"/>
                </a:solidFill>
                <a:latin typeface="Kristen ITC" panose="03050502040202030202" pitchFamily="66" charset="0"/>
              </a:rPr>
              <a:t>Amendments </a:t>
            </a:r>
            <a:endParaRPr lang="en-US" sz="5400" b="1" dirty="0">
              <a:solidFill>
                <a:srgbClr val="0725B9"/>
              </a:solidFill>
              <a:latin typeface="Kristen ITC" panose="03050502040202030202" pitchFamily="66" charset="0"/>
            </a:endParaRPr>
          </a:p>
        </p:txBody>
      </p:sp>
      <p:sp>
        <p:nvSpPr>
          <p:cNvPr id="3" name="Content Placeholder 2"/>
          <p:cNvSpPr>
            <a:spLocks noGrp="1"/>
          </p:cNvSpPr>
          <p:nvPr>
            <p:ph idx="1"/>
          </p:nvPr>
        </p:nvSpPr>
        <p:spPr/>
        <p:txBody>
          <a:bodyPr/>
          <a:lstStyle/>
          <a:p>
            <a:pPr marL="0" marR="0">
              <a:lnSpc>
                <a:spcPct val="115000"/>
              </a:lnSpc>
              <a:spcBef>
                <a:spcPts val="0"/>
              </a:spcBef>
              <a:spcAft>
                <a:spcPts val="0"/>
              </a:spcAft>
            </a:pPr>
            <a:r>
              <a:rPr lang="en-US" sz="2400" b="1" u="sng" dirty="0">
                <a:ea typeface="Calibri"/>
                <a:cs typeface="Times New Roman"/>
              </a:rPr>
              <a:t>1</a:t>
            </a:r>
            <a:r>
              <a:rPr lang="en-US" sz="2400" b="1" u="sng" baseline="30000" dirty="0">
                <a:ea typeface="Calibri"/>
                <a:cs typeface="Times New Roman"/>
              </a:rPr>
              <a:t>st</a:t>
            </a:r>
            <a:r>
              <a:rPr lang="en-US" sz="2400" b="1" u="sng" dirty="0">
                <a:ea typeface="Calibri"/>
                <a:cs typeface="Times New Roman"/>
              </a:rPr>
              <a:t> step</a:t>
            </a:r>
            <a:r>
              <a:rPr lang="en-US" sz="2400" b="1" dirty="0">
                <a:ea typeface="Calibri"/>
                <a:cs typeface="Times New Roman"/>
              </a:rPr>
              <a:t>:  </a:t>
            </a:r>
            <a:r>
              <a:rPr lang="en-US" sz="2400" b="1" u="sng" dirty="0">
                <a:solidFill>
                  <a:srgbClr val="FF0000"/>
                </a:solidFill>
                <a:ea typeface="Calibri"/>
                <a:cs typeface="Times New Roman"/>
              </a:rPr>
              <a:t>propose, or suggest, </a:t>
            </a:r>
            <a:r>
              <a:rPr lang="en-US" sz="2400" b="1" dirty="0">
                <a:ea typeface="Calibri"/>
                <a:cs typeface="Times New Roman"/>
              </a:rPr>
              <a:t>the amendment. </a:t>
            </a:r>
            <a:endParaRPr lang="en-US" sz="2400" b="1" dirty="0" smtClean="0">
              <a:ea typeface="Calibri"/>
              <a:cs typeface="Times New Roman"/>
            </a:endParaRPr>
          </a:p>
          <a:p>
            <a:pPr marL="400050" lvl="1">
              <a:lnSpc>
                <a:spcPct val="115000"/>
              </a:lnSpc>
              <a:spcBef>
                <a:spcPts val="0"/>
              </a:spcBef>
              <a:spcAft>
                <a:spcPts val="0"/>
              </a:spcAft>
            </a:pPr>
            <a:r>
              <a:rPr lang="en-US" sz="2000" b="1" u="sng" dirty="0" smtClean="0">
                <a:solidFill>
                  <a:srgbClr val="FF0000"/>
                </a:solidFill>
                <a:ea typeface="Calibri"/>
                <a:cs typeface="Times New Roman"/>
              </a:rPr>
              <a:t>2/3</a:t>
            </a:r>
            <a:r>
              <a:rPr lang="en-US" sz="2000" b="1" u="sng" dirty="0" smtClean="0">
                <a:ea typeface="Calibri"/>
                <a:cs typeface="Times New Roman"/>
              </a:rPr>
              <a:t> </a:t>
            </a:r>
            <a:r>
              <a:rPr lang="en-US" sz="2000" b="1" dirty="0">
                <a:ea typeface="Calibri"/>
                <a:cs typeface="Times New Roman"/>
              </a:rPr>
              <a:t>of the senate and</a:t>
            </a:r>
            <a:r>
              <a:rPr lang="en-US" sz="2000" b="1" u="sng" dirty="0">
                <a:ea typeface="Calibri"/>
                <a:cs typeface="Times New Roman"/>
              </a:rPr>
              <a:t> </a:t>
            </a:r>
            <a:r>
              <a:rPr lang="en-US" sz="2000" b="1" u="sng" dirty="0">
                <a:solidFill>
                  <a:srgbClr val="FF0000"/>
                </a:solidFill>
                <a:ea typeface="Calibri"/>
                <a:cs typeface="Times New Roman"/>
              </a:rPr>
              <a:t>2/3</a:t>
            </a:r>
            <a:r>
              <a:rPr lang="en-US" sz="2000" b="1" dirty="0">
                <a:ea typeface="Calibri"/>
                <a:cs typeface="Times New Roman"/>
              </a:rPr>
              <a:t> of the House of Representatives have to vote and approve to put it in the process. </a:t>
            </a:r>
            <a:endParaRPr lang="en-US" sz="2000" b="1" dirty="0" smtClean="0">
              <a:ea typeface="Calibri"/>
              <a:cs typeface="Times New Roman"/>
            </a:endParaRPr>
          </a:p>
          <a:p>
            <a:pPr marL="400050" lvl="1">
              <a:lnSpc>
                <a:spcPct val="115000"/>
              </a:lnSpc>
              <a:spcBef>
                <a:spcPts val="0"/>
              </a:spcBef>
              <a:spcAft>
                <a:spcPts val="0"/>
              </a:spcAft>
            </a:pPr>
            <a:endParaRPr lang="en-US" sz="2000" b="1" dirty="0">
              <a:ea typeface="Calibri"/>
              <a:cs typeface="Times New Roman"/>
            </a:endParaRPr>
          </a:p>
          <a:p>
            <a:pPr marL="114300" lvl="1" indent="0">
              <a:lnSpc>
                <a:spcPct val="115000"/>
              </a:lnSpc>
              <a:spcBef>
                <a:spcPts val="0"/>
              </a:spcBef>
              <a:spcAft>
                <a:spcPts val="0"/>
              </a:spcAft>
              <a:buNone/>
            </a:pPr>
            <a:endParaRPr lang="en-US" sz="2000" b="1" dirty="0">
              <a:ea typeface="Calibri"/>
              <a:cs typeface="Times New Roman"/>
            </a:endParaRPr>
          </a:p>
          <a:p>
            <a:pPr marL="0" marR="0">
              <a:lnSpc>
                <a:spcPct val="115000"/>
              </a:lnSpc>
              <a:spcBef>
                <a:spcPts val="0"/>
              </a:spcBef>
              <a:spcAft>
                <a:spcPts val="0"/>
              </a:spcAft>
            </a:pPr>
            <a:r>
              <a:rPr lang="en-US" sz="2400" b="1" u="sng" dirty="0">
                <a:ea typeface="Calibri"/>
                <a:cs typeface="Times New Roman"/>
              </a:rPr>
              <a:t>2</a:t>
            </a:r>
            <a:r>
              <a:rPr lang="en-US" sz="2400" b="1" u="sng" baseline="30000" dirty="0">
                <a:ea typeface="Calibri"/>
                <a:cs typeface="Times New Roman"/>
              </a:rPr>
              <a:t>nd</a:t>
            </a:r>
            <a:r>
              <a:rPr lang="en-US" sz="2400" b="1" u="sng" dirty="0">
                <a:ea typeface="Calibri"/>
                <a:cs typeface="Times New Roman"/>
              </a:rPr>
              <a:t> step:</a:t>
            </a:r>
            <a:r>
              <a:rPr lang="en-US" sz="2400" b="1" dirty="0">
                <a:ea typeface="Calibri"/>
                <a:cs typeface="Times New Roman"/>
              </a:rPr>
              <a:t>  congress sends the proposal to the governors of every state. </a:t>
            </a:r>
            <a:endParaRPr lang="en-US" sz="2400" b="1" dirty="0" smtClean="0">
              <a:ea typeface="Calibri"/>
              <a:cs typeface="Times New Roman"/>
            </a:endParaRPr>
          </a:p>
          <a:p>
            <a:pPr marL="400050" lvl="1">
              <a:lnSpc>
                <a:spcPct val="115000"/>
              </a:lnSpc>
              <a:spcBef>
                <a:spcPts val="0"/>
              </a:spcBef>
              <a:spcAft>
                <a:spcPts val="0"/>
              </a:spcAft>
            </a:pPr>
            <a:r>
              <a:rPr lang="en-US" sz="2000" b="1" dirty="0" smtClean="0">
                <a:ea typeface="Calibri"/>
                <a:cs typeface="Times New Roman"/>
              </a:rPr>
              <a:t>The </a:t>
            </a:r>
            <a:r>
              <a:rPr lang="en-US" sz="2000" b="1" u="sng" dirty="0">
                <a:solidFill>
                  <a:srgbClr val="FF0000"/>
                </a:solidFill>
                <a:ea typeface="Calibri"/>
                <a:cs typeface="Times New Roman"/>
              </a:rPr>
              <a:t>state legislature then votes on ratification</a:t>
            </a:r>
            <a:r>
              <a:rPr lang="en-US" sz="2000" b="1" dirty="0">
                <a:solidFill>
                  <a:srgbClr val="FF0000"/>
                </a:solidFill>
                <a:ea typeface="Calibri"/>
                <a:cs typeface="Times New Roman"/>
              </a:rPr>
              <a:t> </a:t>
            </a:r>
            <a:r>
              <a:rPr lang="en-US" sz="2000" b="1" dirty="0">
                <a:ea typeface="Calibri"/>
                <a:cs typeface="Times New Roman"/>
              </a:rPr>
              <a:t>of the amendment. </a:t>
            </a:r>
            <a:endParaRPr lang="en-US" sz="2000" b="1" dirty="0" smtClean="0">
              <a:ea typeface="Calibri"/>
              <a:cs typeface="Times New Roman"/>
            </a:endParaRPr>
          </a:p>
          <a:p>
            <a:pPr marL="400050" lvl="1">
              <a:lnSpc>
                <a:spcPct val="115000"/>
              </a:lnSpc>
              <a:spcBef>
                <a:spcPts val="0"/>
              </a:spcBef>
              <a:spcAft>
                <a:spcPts val="0"/>
              </a:spcAft>
            </a:pPr>
            <a:r>
              <a:rPr lang="en-US" sz="2400" b="1" dirty="0" smtClean="0">
                <a:ea typeface="Calibri"/>
                <a:cs typeface="Times New Roman"/>
              </a:rPr>
              <a:t>Becomes </a:t>
            </a:r>
            <a:r>
              <a:rPr lang="en-US" sz="2400" b="1" dirty="0">
                <a:ea typeface="Calibri"/>
                <a:cs typeface="Times New Roman"/>
              </a:rPr>
              <a:t>an official amendment when </a:t>
            </a:r>
            <a:r>
              <a:rPr lang="en-US" sz="2400" b="1" u="sng" dirty="0">
                <a:solidFill>
                  <a:srgbClr val="FF0000"/>
                </a:solidFill>
                <a:ea typeface="Calibri"/>
                <a:cs typeface="Times New Roman"/>
              </a:rPr>
              <a:t>three-quarters (38 states total) ratify it. </a:t>
            </a:r>
            <a:endParaRPr lang="en-US" sz="2400" b="1" dirty="0">
              <a:solidFill>
                <a:srgbClr val="FF0000"/>
              </a:solidFill>
              <a:ea typeface="Calibri"/>
              <a:cs typeface="Times New Roman"/>
            </a:endParaRPr>
          </a:p>
          <a:p>
            <a:endParaRPr lang="en-US" dirty="0"/>
          </a:p>
        </p:txBody>
      </p:sp>
    </p:spTree>
    <p:extLst>
      <p:ext uri="{BB962C8B-B14F-4D97-AF65-F5344CB8AC3E}">
        <p14:creationId xmlns:p14="http://schemas.microsoft.com/office/powerpoint/2010/main" val="74481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867650" cy="1143000"/>
          </a:xfrm>
        </p:spPr>
        <p:txBody>
          <a:bodyPr/>
          <a:lstStyle/>
          <a:p>
            <a:pPr lvl="0">
              <a:lnSpc>
                <a:spcPct val="115000"/>
              </a:lnSpc>
              <a:spcBef>
                <a:spcPts val="0"/>
              </a:spcBef>
              <a:spcAft>
                <a:spcPts val="0"/>
              </a:spcAft>
            </a:pPr>
            <a:r>
              <a:rPr lang="en-US" sz="3200" b="1" dirty="0" smtClean="0">
                <a:solidFill>
                  <a:prstClr val="black"/>
                </a:solidFill>
                <a:ea typeface="Calibri"/>
                <a:cs typeface="Times New Roman"/>
              </a:rPr>
              <a:t/>
            </a:r>
            <a:br>
              <a:rPr lang="en-US" sz="3200" b="1" dirty="0" smtClean="0">
                <a:solidFill>
                  <a:prstClr val="black"/>
                </a:solidFill>
                <a:ea typeface="Calibri"/>
                <a:cs typeface="Times New Roman"/>
              </a:rPr>
            </a:br>
            <a:r>
              <a:rPr lang="en-US" sz="3200" b="1" dirty="0" smtClean="0">
                <a:solidFill>
                  <a:prstClr val="black"/>
                </a:solidFill>
                <a:ea typeface="Calibri"/>
                <a:cs typeface="Times New Roman"/>
              </a:rPr>
              <a:t>A </a:t>
            </a:r>
            <a:r>
              <a:rPr lang="en-US" sz="3200" b="1" u="sng" dirty="0">
                <a:solidFill>
                  <a:srgbClr val="FF0000"/>
                </a:solidFill>
                <a:ea typeface="Calibri"/>
                <a:cs typeface="Times New Roman"/>
              </a:rPr>
              <a:t>citizen </a:t>
            </a:r>
            <a:r>
              <a:rPr lang="en-US" sz="3200" b="1" dirty="0">
                <a:solidFill>
                  <a:prstClr val="black"/>
                </a:solidFill>
                <a:ea typeface="Calibri"/>
                <a:cs typeface="Times New Roman"/>
              </a:rPr>
              <a:t>is a person who has all the rights and responsibilities of belonging to a nation. </a:t>
            </a:r>
            <a:r>
              <a:rPr lang="en-US" sz="1800" b="1" dirty="0">
                <a:solidFill>
                  <a:prstClr val="black"/>
                </a:solidFill>
                <a:ea typeface="Calibri"/>
                <a:cs typeface="Times New Roman"/>
              </a:rPr>
              <a:t/>
            </a:r>
            <a:br>
              <a:rPr lang="en-US" sz="1800" b="1" dirty="0">
                <a:solidFill>
                  <a:prstClr val="black"/>
                </a:solidFill>
                <a:ea typeface="Calibri"/>
                <a:cs typeface="Times New Roman"/>
              </a:rPr>
            </a:br>
            <a:endParaRPr lang="en-US" dirty="0"/>
          </a:p>
        </p:txBody>
      </p:sp>
      <p:sp>
        <p:nvSpPr>
          <p:cNvPr id="3" name="Content Placeholder 2"/>
          <p:cNvSpPr>
            <a:spLocks noGrp="1"/>
          </p:cNvSpPr>
          <p:nvPr>
            <p:ph idx="1"/>
          </p:nvPr>
        </p:nvSpPr>
        <p:spPr>
          <a:xfrm>
            <a:off x="400050" y="3429000"/>
            <a:ext cx="8229600" cy="4525963"/>
          </a:xfrm>
        </p:spPr>
        <p:txBody>
          <a:bodyPr/>
          <a:lstStyle/>
          <a:p>
            <a:pPr>
              <a:lnSpc>
                <a:spcPct val="115000"/>
              </a:lnSpc>
              <a:spcBef>
                <a:spcPts val="0"/>
              </a:spcBef>
              <a:spcAft>
                <a:spcPts val="0"/>
              </a:spcAft>
            </a:pPr>
            <a:r>
              <a:rPr lang="en-US" sz="2800" b="1" dirty="0" smtClean="0">
                <a:ea typeface="Calibri"/>
                <a:cs typeface="Times New Roman"/>
              </a:rPr>
              <a:t>All </a:t>
            </a:r>
            <a:r>
              <a:rPr lang="en-US" sz="2800" b="1" dirty="0">
                <a:ea typeface="Calibri"/>
                <a:cs typeface="Times New Roman"/>
              </a:rPr>
              <a:t>people born in the U.S. are </a:t>
            </a:r>
            <a:r>
              <a:rPr lang="en-US" sz="2800" b="1" u="sng" dirty="0">
                <a:solidFill>
                  <a:srgbClr val="FF0000"/>
                </a:solidFill>
                <a:ea typeface="Calibri"/>
                <a:cs typeface="Times New Roman"/>
              </a:rPr>
              <a:t>automatically U.S. citizens</a:t>
            </a:r>
            <a:r>
              <a:rPr lang="en-US" sz="2800" b="1" dirty="0">
                <a:solidFill>
                  <a:srgbClr val="FF0000"/>
                </a:solidFill>
                <a:ea typeface="Calibri"/>
                <a:cs typeface="Times New Roman"/>
              </a:rPr>
              <a:t>. </a:t>
            </a:r>
            <a:endParaRPr lang="en-US" sz="2800" b="1" dirty="0" smtClean="0">
              <a:solidFill>
                <a:srgbClr val="FF0000"/>
              </a:solidFill>
              <a:ea typeface="Calibri"/>
              <a:cs typeface="Times New Roman"/>
            </a:endParaRPr>
          </a:p>
          <a:p>
            <a:pPr>
              <a:lnSpc>
                <a:spcPct val="115000"/>
              </a:lnSpc>
              <a:spcBef>
                <a:spcPts val="0"/>
              </a:spcBef>
              <a:spcAft>
                <a:spcPts val="0"/>
              </a:spcAft>
            </a:pPr>
            <a:r>
              <a:rPr lang="en-US" sz="2800" b="1" dirty="0" smtClean="0">
                <a:ea typeface="Calibri"/>
                <a:cs typeface="Times New Roman"/>
              </a:rPr>
              <a:t>If </a:t>
            </a:r>
            <a:r>
              <a:rPr lang="en-US" sz="2800" b="1" dirty="0">
                <a:ea typeface="Calibri"/>
                <a:cs typeface="Times New Roman"/>
              </a:rPr>
              <a:t>a baby is born in another country, but one or both of the parents are U.S. citizens, </a:t>
            </a:r>
            <a:r>
              <a:rPr lang="en-US" sz="2800" b="1" u="sng" dirty="0">
                <a:solidFill>
                  <a:srgbClr val="FF0000"/>
                </a:solidFill>
                <a:ea typeface="Calibri"/>
                <a:cs typeface="Times New Roman"/>
              </a:rPr>
              <a:t>the baby is also an American citizen</a:t>
            </a:r>
            <a:r>
              <a:rPr lang="en-US" sz="2800" b="1" dirty="0">
                <a:solidFill>
                  <a:srgbClr val="FF0000"/>
                </a:solidFill>
                <a:ea typeface="Calibri"/>
                <a:cs typeface="Times New Roman"/>
              </a:rPr>
              <a:t>.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05000"/>
            <a:ext cx="1714500" cy="1714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3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060077" cy="1199334"/>
          </a:xfrm>
        </p:spPr>
        <p:txBody>
          <a:bodyPr/>
          <a:lstStyle/>
          <a:p>
            <a:pPr>
              <a:lnSpc>
                <a:spcPct val="115000"/>
              </a:lnSpc>
              <a:spcBef>
                <a:spcPts val="0"/>
              </a:spcBef>
              <a:spcAft>
                <a:spcPts val="1000"/>
              </a:spcAft>
            </a:pPr>
            <a:r>
              <a:rPr lang="en-US" sz="3600" b="1" u="sng" dirty="0" smtClean="0">
                <a:solidFill>
                  <a:srgbClr val="7030A0"/>
                </a:solidFill>
                <a:ea typeface="Calibri"/>
                <a:cs typeface="Times New Roman"/>
              </a:rPr>
              <a:t/>
            </a:r>
            <a:br>
              <a:rPr lang="en-US" sz="3600" b="1" u="sng" dirty="0" smtClean="0">
                <a:solidFill>
                  <a:srgbClr val="7030A0"/>
                </a:solidFill>
                <a:ea typeface="Calibri"/>
                <a:cs typeface="Times New Roman"/>
              </a:rPr>
            </a:br>
            <a:r>
              <a:rPr lang="en-US" sz="3600" b="1" u="sng" dirty="0" smtClean="0">
                <a:solidFill>
                  <a:srgbClr val="7030A0"/>
                </a:solidFill>
                <a:ea typeface="Calibri"/>
                <a:cs typeface="Times New Roman"/>
              </a:rPr>
              <a:t>Amendments </a:t>
            </a:r>
            <a:r>
              <a:rPr lang="en-US" sz="3600" b="1" u="sng" dirty="0">
                <a:solidFill>
                  <a:srgbClr val="7030A0"/>
                </a:solidFill>
                <a:ea typeface="Calibri"/>
                <a:cs typeface="Times New Roman"/>
              </a:rPr>
              <a:t>That </a:t>
            </a:r>
            <a:r>
              <a:rPr lang="en-US" sz="3600" b="1" u="sng" dirty="0" smtClean="0">
                <a:solidFill>
                  <a:srgbClr val="7030A0"/>
                </a:solidFill>
                <a:ea typeface="Calibri"/>
                <a:cs typeface="Times New Roman"/>
              </a:rPr>
              <a:t/>
            </a:r>
            <a:br>
              <a:rPr lang="en-US" sz="3600" b="1" u="sng" dirty="0" smtClean="0">
                <a:solidFill>
                  <a:srgbClr val="7030A0"/>
                </a:solidFill>
                <a:ea typeface="Calibri"/>
                <a:cs typeface="Times New Roman"/>
              </a:rPr>
            </a:br>
            <a:r>
              <a:rPr lang="en-US" sz="3600" b="1" u="sng" dirty="0" smtClean="0">
                <a:solidFill>
                  <a:srgbClr val="7030A0"/>
                </a:solidFill>
                <a:ea typeface="Calibri"/>
                <a:cs typeface="Times New Roman"/>
              </a:rPr>
              <a:t>Changed </a:t>
            </a:r>
            <a:r>
              <a:rPr lang="en-US" sz="3600" b="1" u="sng" dirty="0">
                <a:solidFill>
                  <a:srgbClr val="7030A0"/>
                </a:solidFill>
                <a:ea typeface="Calibri"/>
                <a:cs typeface="Times New Roman"/>
              </a:rPr>
              <a:t>Voting</a:t>
            </a:r>
            <a:r>
              <a:rPr lang="en-US" sz="3600" b="1" dirty="0">
                <a:solidFill>
                  <a:srgbClr val="7030A0"/>
                </a:solidFill>
                <a:ea typeface="Calibri"/>
                <a:cs typeface="Times New Roman"/>
              </a:rPr>
              <a:t> </a:t>
            </a:r>
            <a:r>
              <a:rPr lang="en-US" sz="2400" dirty="0">
                <a:ea typeface="Calibri"/>
                <a:cs typeface="Times New Roman"/>
              </a:rPr>
              <a:t/>
            </a:r>
            <a:br>
              <a:rPr lang="en-US" sz="2400" dirty="0">
                <a:ea typeface="Calibri"/>
                <a:cs typeface="Times New Roman"/>
              </a:rPr>
            </a:br>
            <a:endParaRPr lang="en-US" dirty="0"/>
          </a:p>
        </p:txBody>
      </p:sp>
      <p:sp>
        <p:nvSpPr>
          <p:cNvPr id="3" name="Content Placeholder 2"/>
          <p:cNvSpPr>
            <a:spLocks noGrp="1"/>
          </p:cNvSpPr>
          <p:nvPr>
            <p:ph idx="1"/>
          </p:nvPr>
        </p:nvSpPr>
        <p:spPr>
          <a:xfrm>
            <a:off x="457200" y="1600200"/>
            <a:ext cx="8229600" cy="4724400"/>
          </a:xfrm>
        </p:spPr>
        <p:txBody>
          <a:bodyPr/>
          <a:lstStyle/>
          <a:p>
            <a:pPr marL="0" marR="0" indent="0">
              <a:lnSpc>
                <a:spcPct val="115000"/>
              </a:lnSpc>
              <a:spcBef>
                <a:spcPts val="0"/>
              </a:spcBef>
              <a:spcAft>
                <a:spcPts val="0"/>
              </a:spcAft>
              <a:buNone/>
            </a:pPr>
            <a:r>
              <a:rPr lang="en-US" sz="2400" b="1" u="sng" dirty="0">
                <a:solidFill>
                  <a:srgbClr val="7030A0"/>
                </a:solidFill>
                <a:ea typeface="Calibri"/>
                <a:cs typeface="Times New Roman"/>
              </a:rPr>
              <a:t>12</a:t>
            </a:r>
            <a:r>
              <a:rPr lang="en-US" sz="2400" b="1" u="sng" baseline="30000" dirty="0">
                <a:solidFill>
                  <a:srgbClr val="7030A0"/>
                </a:solidFill>
                <a:ea typeface="Calibri"/>
                <a:cs typeface="Times New Roman"/>
              </a:rPr>
              <a:t>th</a:t>
            </a:r>
            <a:r>
              <a:rPr lang="en-US" sz="2400" b="1" u="sng" dirty="0">
                <a:solidFill>
                  <a:srgbClr val="7030A0"/>
                </a:solidFill>
                <a:ea typeface="Calibri"/>
                <a:cs typeface="Times New Roman"/>
              </a:rPr>
              <a:t> amendment</a:t>
            </a:r>
            <a:endParaRPr lang="en-US" sz="2400" b="1" dirty="0">
              <a:solidFill>
                <a:srgbClr val="7030A0"/>
              </a:solidFill>
              <a:ea typeface="Calibri"/>
              <a:cs typeface="Times New Roman"/>
            </a:endParaRPr>
          </a:p>
          <a:p>
            <a:pPr lvl="0">
              <a:lnSpc>
                <a:spcPct val="115000"/>
              </a:lnSpc>
              <a:spcBef>
                <a:spcPts val="0"/>
              </a:spcBef>
              <a:spcAft>
                <a:spcPts val="0"/>
              </a:spcAft>
              <a:buFont typeface="Symbol"/>
              <a:buChar char=""/>
            </a:pPr>
            <a:r>
              <a:rPr lang="en-US" sz="2400" b="1" dirty="0">
                <a:solidFill>
                  <a:srgbClr val="000000"/>
                </a:solidFill>
                <a:ea typeface="Calibri"/>
                <a:cs typeface="Arial"/>
              </a:rPr>
              <a:t>Before the </a:t>
            </a:r>
            <a:r>
              <a:rPr lang="en-US" sz="2400" b="1" dirty="0" smtClean="0">
                <a:solidFill>
                  <a:srgbClr val="000000"/>
                </a:solidFill>
                <a:ea typeface="Calibri"/>
                <a:cs typeface="Arial"/>
              </a:rPr>
              <a:t>12</a:t>
            </a:r>
            <a:r>
              <a:rPr lang="en-US" sz="2400" b="1" baseline="30000" dirty="0" smtClean="0">
                <a:solidFill>
                  <a:srgbClr val="000000"/>
                </a:solidFill>
                <a:ea typeface="Calibri"/>
                <a:cs typeface="Arial"/>
              </a:rPr>
              <a:t>th</a:t>
            </a:r>
            <a:r>
              <a:rPr lang="en-US" sz="2400" b="1" dirty="0" smtClean="0">
                <a:solidFill>
                  <a:srgbClr val="000000"/>
                </a:solidFill>
                <a:ea typeface="Calibri"/>
                <a:cs typeface="Arial"/>
              </a:rPr>
              <a:t> amendment</a:t>
            </a:r>
            <a:r>
              <a:rPr lang="en-US" sz="2400" b="1" dirty="0">
                <a:solidFill>
                  <a:srgbClr val="000000"/>
                </a:solidFill>
                <a:ea typeface="Calibri"/>
                <a:cs typeface="Arial"/>
              </a:rPr>
              <a:t>, every candidate running for President ran for President by </a:t>
            </a:r>
            <a:r>
              <a:rPr lang="en-US" sz="2400" b="1" u="sng" dirty="0">
                <a:solidFill>
                  <a:srgbClr val="FF0000"/>
                </a:solidFill>
                <a:ea typeface="Calibri"/>
                <a:cs typeface="Arial"/>
              </a:rPr>
              <a:t>himself,</a:t>
            </a:r>
            <a:r>
              <a:rPr lang="en-US" sz="2400" b="1" dirty="0">
                <a:solidFill>
                  <a:srgbClr val="FF0000"/>
                </a:solidFill>
                <a:ea typeface="Calibri"/>
                <a:cs typeface="Arial"/>
              </a:rPr>
              <a:t> </a:t>
            </a:r>
            <a:r>
              <a:rPr lang="en-US" sz="2400" b="1" dirty="0">
                <a:solidFill>
                  <a:srgbClr val="000000"/>
                </a:solidFill>
                <a:ea typeface="Calibri"/>
                <a:cs typeface="Arial"/>
              </a:rPr>
              <a:t>regardless of political party. The electors would pick two of these candidates, </a:t>
            </a:r>
            <a:r>
              <a:rPr lang="en-US" sz="2400" b="1" u="sng" dirty="0">
                <a:solidFill>
                  <a:srgbClr val="FF0000"/>
                </a:solidFill>
                <a:ea typeface="Calibri"/>
                <a:cs typeface="Arial"/>
              </a:rPr>
              <a:t>one for President and one for Vice </a:t>
            </a:r>
            <a:r>
              <a:rPr lang="en-US" sz="2400" b="1" u="sng" dirty="0" smtClean="0">
                <a:solidFill>
                  <a:srgbClr val="FF0000"/>
                </a:solidFill>
                <a:ea typeface="Calibri"/>
                <a:cs typeface="Arial"/>
              </a:rPr>
              <a:t>President</a:t>
            </a:r>
          </a:p>
          <a:p>
            <a:pPr marL="0" lvl="0" indent="0">
              <a:lnSpc>
                <a:spcPct val="115000"/>
              </a:lnSpc>
              <a:spcBef>
                <a:spcPts val="0"/>
              </a:spcBef>
              <a:spcAft>
                <a:spcPts val="0"/>
              </a:spcAft>
              <a:buNone/>
            </a:pPr>
            <a:endParaRPr lang="en-US" sz="2000" b="1" dirty="0">
              <a:solidFill>
                <a:srgbClr val="FF0000"/>
              </a:solidFill>
              <a:ea typeface="Calibri"/>
              <a:cs typeface="Times New Roman"/>
            </a:endParaRPr>
          </a:p>
          <a:p>
            <a:pPr lvl="0">
              <a:lnSpc>
                <a:spcPct val="115000"/>
              </a:lnSpc>
              <a:spcBef>
                <a:spcPts val="0"/>
              </a:spcBef>
              <a:spcAft>
                <a:spcPts val="0"/>
              </a:spcAft>
              <a:buFont typeface="Symbol"/>
              <a:buChar char=""/>
            </a:pPr>
            <a:r>
              <a:rPr lang="en-US" sz="2400" b="1" dirty="0">
                <a:solidFill>
                  <a:srgbClr val="000000"/>
                </a:solidFill>
                <a:ea typeface="Calibri"/>
                <a:cs typeface="Arial"/>
              </a:rPr>
              <a:t>The most important part of the 12th amendment is that instead of casting two votes for President, </a:t>
            </a:r>
            <a:r>
              <a:rPr lang="en-US" sz="2400" b="1" u="sng" dirty="0">
                <a:solidFill>
                  <a:srgbClr val="FF0000"/>
                </a:solidFill>
                <a:ea typeface="Calibri"/>
                <a:cs typeface="Arial"/>
              </a:rPr>
              <a:t>each elector must pick a President AND a Vice President</a:t>
            </a:r>
            <a:r>
              <a:rPr lang="en-US" sz="2400" b="1" dirty="0">
                <a:solidFill>
                  <a:srgbClr val="FF0000"/>
                </a:solidFill>
                <a:ea typeface="Calibri"/>
                <a:cs typeface="Arial"/>
              </a:rPr>
              <a:t> </a:t>
            </a:r>
            <a:r>
              <a:rPr lang="en-US" sz="2400" b="1" dirty="0">
                <a:solidFill>
                  <a:srgbClr val="000000"/>
                </a:solidFill>
                <a:ea typeface="Calibri"/>
                <a:cs typeface="Arial"/>
              </a:rPr>
              <a:t>on his or her ballot. This ensures that the President will be paired with his running mate after the election </a:t>
            </a:r>
            <a:endParaRPr lang="en-US" sz="2400" b="1" dirty="0">
              <a:ea typeface="Calibri"/>
              <a:cs typeface="Times New Roman"/>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726" y="91304"/>
            <a:ext cx="2057400" cy="2219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89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marR="0" indent="0">
              <a:lnSpc>
                <a:spcPct val="115000"/>
              </a:lnSpc>
              <a:spcBef>
                <a:spcPts val="0"/>
              </a:spcBef>
              <a:spcAft>
                <a:spcPts val="0"/>
              </a:spcAft>
              <a:buNone/>
            </a:pPr>
            <a:r>
              <a:rPr lang="en-US" b="1" u="sng" dirty="0">
                <a:solidFill>
                  <a:srgbClr val="7030A0"/>
                </a:solidFill>
                <a:ea typeface="Calibri"/>
                <a:cs typeface="Times New Roman"/>
              </a:rPr>
              <a:t>23</a:t>
            </a:r>
            <a:r>
              <a:rPr lang="en-US" b="1" u="sng" baseline="30000" dirty="0">
                <a:solidFill>
                  <a:srgbClr val="7030A0"/>
                </a:solidFill>
                <a:ea typeface="Calibri"/>
                <a:cs typeface="Times New Roman"/>
              </a:rPr>
              <a:t>rd</a:t>
            </a:r>
            <a:r>
              <a:rPr lang="en-US" b="1" u="sng" dirty="0">
                <a:solidFill>
                  <a:srgbClr val="7030A0"/>
                </a:solidFill>
                <a:ea typeface="Calibri"/>
                <a:cs typeface="Times New Roman"/>
              </a:rPr>
              <a:t> amendment </a:t>
            </a:r>
            <a:endParaRPr lang="en-US" sz="2400" b="1" dirty="0">
              <a:solidFill>
                <a:srgbClr val="7030A0"/>
              </a:solidFill>
              <a:ea typeface="Calibri"/>
              <a:cs typeface="Times New Roman"/>
            </a:endParaRPr>
          </a:p>
          <a:p>
            <a:pPr>
              <a:lnSpc>
                <a:spcPct val="115000"/>
              </a:lnSpc>
              <a:spcBef>
                <a:spcPts val="0"/>
              </a:spcBef>
              <a:spcAft>
                <a:spcPts val="0"/>
              </a:spcAft>
            </a:pPr>
            <a:r>
              <a:rPr lang="en-US" b="1" dirty="0">
                <a:solidFill>
                  <a:srgbClr val="000000"/>
                </a:solidFill>
                <a:ea typeface="Calibri"/>
                <a:cs typeface="Arial"/>
              </a:rPr>
              <a:t>gives residents of </a:t>
            </a:r>
            <a:r>
              <a:rPr lang="en-US" b="1" u="sng" dirty="0">
                <a:solidFill>
                  <a:srgbClr val="FF0000"/>
                </a:solidFill>
                <a:ea typeface="Calibri"/>
                <a:cs typeface="Arial"/>
              </a:rPr>
              <a:t>Washington DC the right to vote for representatives</a:t>
            </a:r>
            <a:r>
              <a:rPr lang="en-US" b="1" dirty="0">
                <a:solidFill>
                  <a:srgbClr val="FF0000"/>
                </a:solidFill>
                <a:ea typeface="Calibri"/>
                <a:cs typeface="Arial"/>
              </a:rPr>
              <a:t> </a:t>
            </a:r>
            <a:r>
              <a:rPr lang="en-US" b="1" dirty="0">
                <a:solidFill>
                  <a:srgbClr val="000000"/>
                </a:solidFill>
                <a:ea typeface="Calibri"/>
                <a:cs typeface="Arial"/>
              </a:rPr>
              <a:t>in the Electoral </a:t>
            </a:r>
            <a:r>
              <a:rPr lang="en-US" b="1" dirty="0" smtClean="0">
                <a:solidFill>
                  <a:srgbClr val="000000"/>
                </a:solidFill>
                <a:ea typeface="Calibri"/>
                <a:cs typeface="Arial"/>
              </a:rPr>
              <a:t>College</a:t>
            </a:r>
            <a:endParaRPr lang="en-US" sz="2400" b="1" dirty="0" smtClean="0">
              <a:ea typeface="Calibri"/>
              <a:cs typeface="Times New Roman"/>
            </a:endParaRPr>
          </a:p>
          <a:p>
            <a:pPr>
              <a:lnSpc>
                <a:spcPct val="115000"/>
              </a:lnSpc>
              <a:spcBef>
                <a:spcPts val="0"/>
              </a:spcBef>
              <a:spcAft>
                <a:spcPts val="0"/>
              </a:spcAft>
            </a:pPr>
            <a:r>
              <a:rPr lang="en-US" b="1" dirty="0" smtClean="0">
                <a:solidFill>
                  <a:srgbClr val="000000"/>
                </a:solidFill>
                <a:ea typeface="Calibri"/>
                <a:cs typeface="Arial"/>
              </a:rPr>
              <a:t>Before </a:t>
            </a:r>
            <a:r>
              <a:rPr lang="en-US" b="1" dirty="0">
                <a:solidFill>
                  <a:srgbClr val="000000"/>
                </a:solidFill>
                <a:ea typeface="Calibri"/>
                <a:cs typeface="Arial"/>
              </a:rPr>
              <a:t>this, only citizens who </a:t>
            </a:r>
            <a:r>
              <a:rPr lang="en-US" b="1" u="sng" dirty="0">
                <a:solidFill>
                  <a:srgbClr val="FF0000"/>
                </a:solidFill>
                <a:ea typeface="Calibri"/>
                <a:cs typeface="Arial"/>
              </a:rPr>
              <a:t>lived in the states</a:t>
            </a:r>
            <a:r>
              <a:rPr lang="en-US" b="1" dirty="0">
                <a:solidFill>
                  <a:srgbClr val="FF0000"/>
                </a:solidFill>
                <a:ea typeface="Calibri"/>
                <a:cs typeface="Arial"/>
              </a:rPr>
              <a:t> </a:t>
            </a:r>
            <a:r>
              <a:rPr lang="en-US" b="1" dirty="0">
                <a:solidFill>
                  <a:srgbClr val="000000"/>
                </a:solidFill>
                <a:ea typeface="Calibri"/>
                <a:cs typeface="Arial"/>
              </a:rPr>
              <a:t>could vote in national elections</a:t>
            </a:r>
            <a:endParaRPr lang="en-US" b="1" dirty="0"/>
          </a:p>
        </p:txBody>
      </p:sp>
      <p:sp>
        <p:nvSpPr>
          <p:cNvPr id="4" name="Rectangle 3"/>
          <p:cNvSpPr/>
          <p:nvPr/>
        </p:nvSpPr>
        <p:spPr>
          <a:xfrm>
            <a:off x="838200" y="914400"/>
            <a:ext cx="7467600" cy="646331"/>
          </a:xfrm>
          <a:prstGeom prst="rect">
            <a:avLst/>
          </a:prstGeom>
        </p:spPr>
        <p:txBody>
          <a:bodyPr wrap="square">
            <a:spAutoFit/>
          </a:bodyPr>
          <a:lstStyle/>
          <a:p>
            <a:pPr algn="ctr"/>
            <a:r>
              <a:rPr lang="en-US" sz="3600" b="1" u="sng" dirty="0">
                <a:solidFill>
                  <a:srgbClr val="7030A0"/>
                </a:solidFill>
                <a:latin typeface="Calibri"/>
                <a:ea typeface="Calibri"/>
                <a:cs typeface="Times New Roman"/>
              </a:rPr>
              <a:t>Amendments That Changed Voting</a:t>
            </a:r>
            <a:r>
              <a:rPr lang="en-US" sz="3600" b="1" dirty="0">
                <a:solidFill>
                  <a:srgbClr val="7030A0"/>
                </a:solidFill>
                <a:latin typeface="Calibri"/>
                <a:ea typeface="Calibri"/>
                <a:cs typeface="Times New Roman"/>
              </a:rPr>
              <a:t>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953000"/>
            <a:ext cx="1762125" cy="1762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88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600" b="1" u="sng" dirty="0">
                <a:solidFill>
                  <a:srgbClr val="7030A0"/>
                </a:solidFill>
                <a:ea typeface="Calibri"/>
                <a:cs typeface="Times New Roman"/>
              </a:rPr>
              <a:t>Amendments That Changed Voting</a:t>
            </a:r>
            <a:endParaRPr lang="en-US" dirty="0"/>
          </a:p>
        </p:txBody>
      </p:sp>
      <p:sp>
        <p:nvSpPr>
          <p:cNvPr id="3" name="Content Placeholder 2"/>
          <p:cNvSpPr>
            <a:spLocks noGrp="1"/>
          </p:cNvSpPr>
          <p:nvPr>
            <p:ph idx="1"/>
          </p:nvPr>
        </p:nvSpPr>
        <p:spPr>
          <a:xfrm>
            <a:off x="287383" y="1260565"/>
            <a:ext cx="8229600" cy="4525963"/>
          </a:xfrm>
        </p:spPr>
        <p:txBody>
          <a:bodyPr/>
          <a:lstStyle/>
          <a:p>
            <a:pPr marL="0" marR="0" indent="0">
              <a:lnSpc>
                <a:spcPct val="115000"/>
              </a:lnSpc>
              <a:spcBef>
                <a:spcPts val="0"/>
              </a:spcBef>
              <a:spcAft>
                <a:spcPts val="0"/>
              </a:spcAft>
              <a:buNone/>
            </a:pPr>
            <a:r>
              <a:rPr lang="en-US" b="1" u="sng" dirty="0">
                <a:solidFill>
                  <a:srgbClr val="7030A0"/>
                </a:solidFill>
                <a:ea typeface="Calibri"/>
                <a:cs typeface="Times New Roman"/>
              </a:rPr>
              <a:t>17</a:t>
            </a:r>
            <a:r>
              <a:rPr lang="en-US" b="1" u="sng" baseline="30000" dirty="0">
                <a:solidFill>
                  <a:srgbClr val="7030A0"/>
                </a:solidFill>
                <a:ea typeface="Calibri"/>
                <a:cs typeface="Times New Roman"/>
              </a:rPr>
              <a:t>th</a:t>
            </a:r>
            <a:r>
              <a:rPr lang="en-US" b="1" u="sng" dirty="0">
                <a:solidFill>
                  <a:srgbClr val="7030A0"/>
                </a:solidFill>
                <a:ea typeface="Calibri"/>
                <a:cs typeface="Times New Roman"/>
              </a:rPr>
              <a:t> amendment </a:t>
            </a:r>
            <a:endParaRPr lang="en-US" sz="2400" dirty="0">
              <a:solidFill>
                <a:srgbClr val="7030A0"/>
              </a:solidFill>
              <a:ea typeface="Calibri"/>
              <a:cs typeface="Times New Roman"/>
            </a:endParaRPr>
          </a:p>
          <a:p>
            <a:pPr lvl="0">
              <a:lnSpc>
                <a:spcPct val="115000"/>
              </a:lnSpc>
              <a:spcBef>
                <a:spcPts val="0"/>
              </a:spcBef>
              <a:spcAft>
                <a:spcPts val="0"/>
              </a:spcAft>
              <a:buFont typeface="Symbol"/>
              <a:buChar char=""/>
            </a:pPr>
            <a:r>
              <a:rPr lang="en-US" b="1" dirty="0">
                <a:ea typeface="Calibri"/>
                <a:cs typeface="Times New Roman"/>
              </a:rPr>
              <a:t>The people of a state now </a:t>
            </a:r>
            <a:r>
              <a:rPr lang="en-US" b="1" u="sng" dirty="0">
                <a:solidFill>
                  <a:srgbClr val="FF0000"/>
                </a:solidFill>
                <a:ea typeface="Calibri"/>
                <a:cs typeface="Times New Roman"/>
              </a:rPr>
              <a:t>vote senators into office directly. </a:t>
            </a:r>
            <a:endParaRPr lang="en-US" sz="2400" b="1" dirty="0">
              <a:solidFill>
                <a:srgbClr val="FF0000"/>
              </a:solidFill>
              <a:ea typeface="Calibri"/>
              <a:cs typeface="Times New Roman"/>
            </a:endParaRPr>
          </a:p>
          <a:p>
            <a:pPr lvl="0">
              <a:lnSpc>
                <a:spcPct val="115000"/>
              </a:lnSpc>
              <a:spcBef>
                <a:spcPts val="0"/>
              </a:spcBef>
              <a:spcAft>
                <a:spcPts val="0"/>
              </a:spcAft>
              <a:buFont typeface="Symbol"/>
              <a:buChar char=""/>
            </a:pPr>
            <a:r>
              <a:rPr lang="en-US" b="1" dirty="0" smtClean="0">
                <a:ea typeface="Calibri"/>
                <a:cs typeface="Times New Roman"/>
              </a:rPr>
              <a:t>It </a:t>
            </a:r>
            <a:r>
              <a:rPr lang="en-US" b="1" dirty="0">
                <a:ea typeface="Calibri"/>
                <a:cs typeface="Times New Roman"/>
              </a:rPr>
              <a:t>allows the governor of a state to </a:t>
            </a:r>
            <a:r>
              <a:rPr lang="en-US" b="1" u="sng" dirty="0">
                <a:solidFill>
                  <a:srgbClr val="FF0000"/>
                </a:solidFill>
                <a:ea typeface="Calibri"/>
                <a:cs typeface="Times New Roman"/>
              </a:rPr>
              <a:t>appoint, or choose,</a:t>
            </a:r>
            <a:r>
              <a:rPr lang="en-US" b="1" dirty="0">
                <a:solidFill>
                  <a:srgbClr val="FF0000"/>
                </a:solidFill>
                <a:ea typeface="Calibri"/>
                <a:cs typeface="Times New Roman"/>
              </a:rPr>
              <a:t> </a:t>
            </a:r>
            <a:r>
              <a:rPr lang="en-US" b="1" dirty="0">
                <a:ea typeface="Calibri"/>
                <a:cs typeface="Times New Roman"/>
              </a:rPr>
              <a:t>someone to serve in place of a senator if he/she dies or resigns.  </a:t>
            </a:r>
            <a:endParaRPr lang="en-US" sz="2400" b="1" dirty="0">
              <a:ea typeface="Calibri"/>
              <a:cs typeface="Times New Roman"/>
            </a:endParaRPr>
          </a:p>
          <a:p>
            <a:pPr lvl="0">
              <a:lnSpc>
                <a:spcPct val="115000"/>
              </a:lnSpc>
              <a:spcBef>
                <a:spcPts val="0"/>
              </a:spcBef>
              <a:spcAft>
                <a:spcPts val="0"/>
              </a:spcAft>
              <a:buFont typeface="Symbol"/>
              <a:buChar char=""/>
            </a:pPr>
            <a:r>
              <a:rPr lang="en-US" b="1" dirty="0" smtClean="0">
                <a:ea typeface="Calibri"/>
                <a:cs typeface="Times New Roman"/>
              </a:rPr>
              <a:t>Before </a:t>
            </a:r>
            <a:r>
              <a:rPr lang="en-US" b="1" dirty="0">
                <a:ea typeface="Calibri"/>
                <a:cs typeface="Times New Roman"/>
              </a:rPr>
              <a:t>this, senators were elected or appointed by </a:t>
            </a:r>
            <a:r>
              <a:rPr lang="en-US" b="1" u="sng" dirty="0">
                <a:solidFill>
                  <a:srgbClr val="FF0000"/>
                </a:solidFill>
                <a:ea typeface="Calibri"/>
                <a:cs typeface="Times New Roman"/>
              </a:rPr>
              <a:t>state legislatures.</a:t>
            </a:r>
            <a:r>
              <a:rPr lang="en-US" b="1" dirty="0">
                <a:solidFill>
                  <a:srgbClr val="FF0000"/>
                </a:solidFill>
                <a:ea typeface="Calibri"/>
                <a:cs typeface="Times New Roman"/>
              </a:rPr>
              <a:t> </a:t>
            </a:r>
            <a:endParaRPr lang="en-US" b="1" dirty="0">
              <a:solidFill>
                <a:srgbClr val="FF0000"/>
              </a:solidFill>
            </a:endParaRPr>
          </a:p>
        </p:txBody>
      </p:sp>
    </p:spTree>
    <p:extLst>
      <p:ext uri="{BB962C8B-B14F-4D97-AF65-F5344CB8AC3E}">
        <p14:creationId xmlns:p14="http://schemas.microsoft.com/office/powerpoint/2010/main" val="300390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pPr lvl="0" indent="-342900">
              <a:lnSpc>
                <a:spcPct val="115000"/>
              </a:lnSpc>
              <a:spcBef>
                <a:spcPts val="0"/>
              </a:spcBef>
              <a:spcAft>
                <a:spcPts val="0"/>
              </a:spcAft>
            </a:pPr>
            <a:r>
              <a:rPr lang="en-US" sz="2800" b="1" u="sng" dirty="0">
                <a:solidFill>
                  <a:srgbClr val="0725B9"/>
                </a:solidFill>
                <a:latin typeface="Kristen ITC" panose="03050502040202030202" pitchFamily="66" charset="0"/>
                <a:ea typeface="Calibri"/>
                <a:cs typeface="Times New Roman"/>
              </a:rPr>
              <a:t>Amendments that protect the right vote</a:t>
            </a:r>
            <a:r>
              <a:rPr lang="en-US" sz="1400" dirty="0">
                <a:solidFill>
                  <a:prstClr val="black"/>
                </a:solidFill>
                <a:ea typeface="Calibri"/>
                <a:cs typeface="Times New Roman"/>
              </a:rPr>
              <a:t/>
            </a:r>
            <a:br>
              <a:rPr lang="en-US" sz="1400" dirty="0">
                <a:solidFill>
                  <a:prstClr val="black"/>
                </a:solidFill>
                <a:ea typeface="Calibri"/>
                <a:cs typeface="Times New Roman"/>
              </a:rPr>
            </a:br>
            <a:endParaRPr lang="en-US" dirty="0"/>
          </a:p>
        </p:txBody>
      </p:sp>
      <p:sp>
        <p:nvSpPr>
          <p:cNvPr id="3" name="Content Placeholder 2"/>
          <p:cNvSpPr>
            <a:spLocks noGrp="1"/>
          </p:cNvSpPr>
          <p:nvPr>
            <p:ph idx="1"/>
          </p:nvPr>
        </p:nvSpPr>
        <p:spPr>
          <a:xfrm>
            <a:off x="304800" y="1295400"/>
            <a:ext cx="8382000" cy="4572000"/>
          </a:xfrm>
        </p:spPr>
        <p:txBody>
          <a:bodyPr/>
          <a:lstStyle/>
          <a:p>
            <a:pPr marL="0" marR="0" indent="0">
              <a:lnSpc>
                <a:spcPct val="115000"/>
              </a:lnSpc>
              <a:spcBef>
                <a:spcPts val="0"/>
              </a:spcBef>
              <a:spcAft>
                <a:spcPts val="0"/>
              </a:spcAft>
              <a:buNone/>
            </a:pPr>
            <a:endParaRPr lang="en-US" sz="2600" dirty="0">
              <a:ea typeface="Calibri"/>
              <a:cs typeface="Times New Roman"/>
            </a:endParaRPr>
          </a:p>
          <a:p>
            <a:pPr>
              <a:lnSpc>
                <a:spcPct val="115000"/>
              </a:lnSpc>
              <a:spcBef>
                <a:spcPts val="0"/>
              </a:spcBef>
              <a:spcAft>
                <a:spcPts val="0"/>
              </a:spcAft>
            </a:pPr>
            <a:r>
              <a:rPr lang="en-US" sz="2600" b="1" u="sng" dirty="0">
                <a:ea typeface="Calibri"/>
                <a:cs typeface="Times New Roman"/>
              </a:rPr>
              <a:t>13</a:t>
            </a:r>
            <a:r>
              <a:rPr lang="en-US" sz="2600" b="1" u="sng" baseline="30000" dirty="0">
                <a:ea typeface="Calibri"/>
                <a:cs typeface="Times New Roman"/>
              </a:rPr>
              <a:t>th</a:t>
            </a:r>
            <a:r>
              <a:rPr lang="en-US" sz="2600" b="1" u="sng" dirty="0">
                <a:ea typeface="Calibri"/>
                <a:cs typeface="Times New Roman"/>
              </a:rPr>
              <a:t> amendment</a:t>
            </a:r>
            <a:r>
              <a:rPr lang="en-US" sz="2600" dirty="0">
                <a:ea typeface="Calibri"/>
                <a:cs typeface="Times New Roman"/>
              </a:rPr>
              <a:t>- </a:t>
            </a:r>
            <a:r>
              <a:rPr lang="en-US" sz="2600" b="1" u="sng" dirty="0">
                <a:solidFill>
                  <a:srgbClr val="FF0000"/>
                </a:solidFill>
                <a:ea typeface="Calibri"/>
                <a:cs typeface="Times New Roman"/>
              </a:rPr>
              <a:t>outlawed </a:t>
            </a:r>
            <a:r>
              <a:rPr lang="en-US" sz="2600" b="1" u="sng" dirty="0" smtClean="0">
                <a:solidFill>
                  <a:srgbClr val="FF0000"/>
                </a:solidFill>
                <a:ea typeface="Calibri"/>
                <a:cs typeface="Times New Roman"/>
              </a:rPr>
              <a:t>slavery</a:t>
            </a:r>
          </a:p>
          <a:p>
            <a:pPr>
              <a:lnSpc>
                <a:spcPct val="115000"/>
              </a:lnSpc>
              <a:spcBef>
                <a:spcPts val="0"/>
              </a:spcBef>
              <a:spcAft>
                <a:spcPts val="0"/>
              </a:spcAft>
            </a:pPr>
            <a:r>
              <a:rPr lang="en-US" sz="2600" b="1" u="sng" dirty="0" smtClean="0">
                <a:ea typeface="Calibri"/>
                <a:cs typeface="Times New Roman"/>
              </a:rPr>
              <a:t>14</a:t>
            </a:r>
            <a:r>
              <a:rPr lang="en-US" sz="2600" b="1" u="sng" baseline="30000" dirty="0" smtClean="0">
                <a:ea typeface="Calibri"/>
                <a:cs typeface="Times New Roman"/>
              </a:rPr>
              <a:t>th</a:t>
            </a:r>
            <a:r>
              <a:rPr lang="en-US" sz="2600" b="1" u="sng" dirty="0" smtClean="0">
                <a:ea typeface="Calibri"/>
                <a:cs typeface="Times New Roman"/>
              </a:rPr>
              <a:t> </a:t>
            </a:r>
            <a:r>
              <a:rPr lang="en-US" sz="2600" b="1" u="sng" dirty="0">
                <a:ea typeface="Calibri"/>
                <a:cs typeface="Times New Roman"/>
              </a:rPr>
              <a:t>amendment</a:t>
            </a:r>
            <a:r>
              <a:rPr lang="en-US" sz="2600" dirty="0">
                <a:ea typeface="Calibri"/>
                <a:cs typeface="Times New Roman"/>
              </a:rPr>
              <a:t>:  </a:t>
            </a:r>
            <a:r>
              <a:rPr lang="en-US" sz="2600" b="1" u="sng" dirty="0">
                <a:solidFill>
                  <a:srgbClr val="FF0000"/>
                </a:solidFill>
                <a:ea typeface="Calibri"/>
                <a:cs typeface="Times New Roman"/>
              </a:rPr>
              <a:t>gave African Americans citizenship. </a:t>
            </a:r>
            <a:endParaRPr lang="en-US" sz="2600" b="1" u="sng" dirty="0" smtClean="0">
              <a:solidFill>
                <a:srgbClr val="FF0000"/>
              </a:solidFill>
              <a:ea typeface="Calibri"/>
              <a:cs typeface="Times New Roman"/>
            </a:endParaRPr>
          </a:p>
          <a:p>
            <a:pPr>
              <a:lnSpc>
                <a:spcPct val="115000"/>
              </a:lnSpc>
              <a:spcBef>
                <a:spcPts val="0"/>
              </a:spcBef>
              <a:spcAft>
                <a:spcPts val="0"/>
              </a:spcAft>
            </a:pPr>
            <a:r>
              <a:rPr lang="en-US" sz="2600" b="1" u="sng" dirty="0" smtClean="0">
                <a:ea typeface="Calibri"/>
                <a:cs typeface="Times New Roman"/>
              </a:rPr>
              <a:t>15</a:t>
            </a:r>
            <a:r>
              <a:rPr lang="en-US" sz="2600" b="1" u="sng" baseline="30000" dirty="0" smtClean="0">
                <a:ea typeface="Calibri"/>
                <a:cs typeface="Times New Roman"/>
              </a:rPr>
              <a:t>th</a:t>
            </a:r>
            <a:r>
              <a:rPr lang="en-US" sz="2600" b="1" u="sng" dirty="0" smtClean="0">
                <a:ea typeface="Calibri"/>
                <a:cs typeface="Times New Roman"/>
              </a:rPr>
              <a:t> </a:t>
            </a:r>
            <a:r>
              <a:rPr lang="en-US" sz="2600" b="1" u="sng" dirty="0">
                <a:ea typeface="Calibri"/>
                <a:cs typeface="Times New Roman"/>
              </a:rPr>
              <a:t>amendment</a:t>
            </a:r>
            <a:r>
              <a:rPr lang="en-US" sz="2600" dirty="0">
                <a:ea typeface="Calibri"/>
                <a:cs typeface="Times New Roman"/>
              </a:rPr>
              <a:t>:  </a:t>
            </a:r>
            <a:r>
              <a:rPr lang="en-US" sz="2600" b="1" u="sng" dirty="0">
                <a:solidFill>
                  <a:srgbClr val="FF0000"/>
                </a:solidFill>
                <a:ea typeface="Calibri"/>
                <a:cs typeface="Times New Roman"/>
              </a:rPr>
              <a:t>African American men over the age of 21 were allowed to vote. </a:t>
            </a:r>
            <a:endParaRPr lang="en-US" sz="2600" b="1" u="sng" dirty="0" smtClean="0">
              <a:solidFill>
                <a:srgbClr val="FF0000"/>
              </a:solidFill>
              <a:ea typeface="Calibri"/>
              <a:cs typeface="Times New Roman"/>
            </a:endParaRPr>
          </a:p>
          <a:p>
            <a:pPr>
              <a:lnSpc>
                <a:spcPct val="115000"/>
              </a:lnSpc>
              <a:spcBef>
                <a:spcPts val="0"/>
              </a:spcBef>
              <a:spcAft>
                <a:spcPts val="0"/>
              </a:spcAft>
            </a:pPr>
            <a:r>
              <a:rPr lang="en-US" sz="2600" b="1" u="sng" dirty="0" smtClean="0">
                <a:ea typeface="Calibri"/>
                <a:cs typeface="Times New Roman"/>
              </a:rPr>
              <a:t>19</a:t>
            </a:r>
            <a:r>
              <a:rPr lang="en-US" sz="2600" b="1" u="sng" baseline="30000" dirty="0" smtClean="0">
                <a:ea typeface="Calibri"/>
                <a:cs typeface="Times New Roman"/>
              </a:rPr>
              <a:t>th</a:t>
            </a:r>
            <a:r>
              <a:rPr lang="en-US" sz="2600" b="1" u="sng" dirty="0" smtClean="0">
                <a:ea typeface="Calibri"/>
                <a:cs typeface="Times New Roman"/>
              </a:rPr>
              <a:t> </a:t>
            </a:r>
            <a:r>
              <a:rPr lang="en-US" sz="2600" b="1" u="sng" dirty="0">
                <a:ea typeface="Calibri"/>
                <a:cs typeface="Times New Roman"/>
              </a:rPr>
              <a:t>amendment</a:t>
            </a:r>
            <a:r>
              <a:rPr lang="en-US" sz="2600" dirty="0">
                <a:ea typeface="Calibri"/>
                <a:cs typeface="Times New Roman"/>
              </a:rPr>
              <a:t>:  </a:t>
            </a:r>
            <a:r>
              <a:rPr lang="en-US" sz="2600" b="1" u="sng" dirty="0">
                <a:solidFill>
                  <a:srgbClr val="FF0000"/>
                </a:solidFill>
                <a:ea typeface="Calibri"/>
                <a:cs typeface="Times New Roman"/>
              </a:rPr>
              <a:t>gave women the right to vote. </a:t>
            </a:r>
            <a:endParaRPr lang="en-US" sz="2600" b="1" u="sng" dirty="0" smtClean="0">
              <a:solidFill>
                <a:srgbClr val="FF0000"/>
              </a:solidFill>
              <a:ea typeface="Calibri"/>
              <a:cs typeface="Times New Roman"/>
            </a:endParaRPr>
          </a:p>
          <a:p>
            <a:pPr>
              <a:lnSpc>
                <a:spcPct val="115000"/>
              </a:lnSpc>
              <a:spcBef>
                <a:spcPts val="0"/>
              </a:spcBef>
              <a:spcAft>
                <a:spcPts val="0"/>
              </a:spcAft>
            </a:pPr>
            <a:r>
              <a:rPr lang="en-US" sz="2600" b="1" u="sng" dirty="0" smtClean="0">
                <a:ea typeface="Calibri"/>
                <a:cs typeface="Times New Roman"/>
              </a:rPr>
              <a:t>24</a:t>
            </a:r>
            <a:r>
              <a:rPr lang="en-US" sz="2600" b="1" u="sng" baseline="30000" dirty="0" smtClean="0">
                <a:ea typeface="Calibri"/>
                <a:cs typeface="Times New Roman"/>
              </a:rPr>
              <a:t>th</a:t>
            </a:r>
            <a:r>
              <a:rPr lang="en-US" sz="2600" b="1" u="sng" dirty="0" smtClean="0">
                <a:ea typeface="Calibri"/>
                <a:cs typeface="Times New Roman"/>
              </a:rPr>
              <a:t> </a:t>
            </a:r>
            <a:r>
              <a:rPr lang="en-US" sz="2600" b="1" u="sng" dirty="0">
                <a:ea typeface="Calibri"/>
                <a:cs typeface="Times New Roman"/>
              </a:rPr>
              <a:t>amendment</a:t>
            </a:r>
            <a:r>
              <a:rPr lang="en-US" sz="2600" dirty="0">
                <a:ea typeface="Calibri"/>
                <a:cs typeface="Times New Roman"/>
              </a:rPr>
              <a:t>:  </a:t>
            </a:r>
            <a:r>
              <a:rPr lang="en-US" sz="2600" b="1" u="sng" dirty="0">
                <a:solidFill>
                  <a:srgbClr val="FF0000"/>
                </a:solidFill>
                <a:ea typeface="Calibri"/>
                <a:cs typeface="Times New Roman"/>
              </a:rPr>
              <a:t>Ended poll taxes or taxes charged to vote. </a:t>
            </a:r>
            <a:endParaRPr lang="en-US" sz="2600" b="1" u="sng" dirty="0" smtClean="0">
              <a:solidFill>
                <a:srgbClr val="FF0000"/>
              </a:solidFill>
              <a:ea typeface="Calibri"/>
              <a:cs typeface="Times New Roman"/>
            </a:endParaRPr>
          </a:p>
          <a:p>
            <a:pPr>
              <a:lnSpc>
                <a:spcPct val="115000"/>
              </a:lnSpc>
              <a:spcBef>
                <a:spcPts val="0"/>
              </a:spcBef>
              <a:spcAft>
                <a:spcPts val="0"/>
              </a:spcAft>
            </a:pPr>
            <a:r>
              <a:rPr lang="en-US" sz="2600" b="1" u="sng" dirty="0" smtClean="0">
                <a:ea typeface="Calibri"/>
                <a:cs typeface="Times New Roman"/>
              </a:rPr>
              <a:t>26</a:t>
            </a:r>
            <a:r>
              <a:rPr lang="en-US" sz="2600" b="1" u="sng" baseline="30000" dirty="0" smtClean="0">
                <a:ea typeface="Calibri"/>
                <a:cs typeface="Times New Roman"/>
              </a:rPr>
              <a:t>th</a:t>
            </a:r>
            <a:r>
              <a:rPr lang="en-US" sz="2600" b="1" u="sng" dirty="0" smtClean="0">
                <a:ea typeface="Calibri"/>
                <a:cs typeface="Times New Roman"/>
              </a:rPr>
              <a:t> </a:t>
            </a:r>
            <a:r>
              <a:rPr lang="en-US" sz="2600" b="1" u="sng" dirty="0">
                <a:ea typeface="Calibri"/>
                <a:cs typeface="Times New Roman"/>
              </a:rPr>
              <a:t>amendment:</a:t>
            </a:r>
            <a:r>
              <a:rPr lang="en-US" sz="2600" b="1" dirty="0">
                <a:ea typeface="Calibri"/>
                <a:cs typeface="Times New Roman"/>
              </a:rPr>
              <a:t>  </a:t>
            </a:r>
            <a:r>
              <a:rPr lang="en-US" sz="2600" b="1" u="sng" dirty="0">
                <a:solidFill>
                  <a:srgbClr val="FF0000"/>
                </a:solidFill>
                <a:ea typeface="Calibri"/>
                <a:cs typeface="Times New Roman"/>
              </a:rPr>
              <a:t>changed the national voting age to 18. </a:t>
            </a:r>
          </a:p>
          <a:p>
            <a:pPr marL="0" indent="0">
              <a:buNone/>
            </a:pPr>
            <a:endParaRPr lang="en-US" dirty="0"/>
          </a:p>
        </p:txBody>
      </p:sp>
    </p:spTree>
    <p:extLst>
      <p:ext uri="{BB962C8B-B14F-4D97-AF65-F5344CB8AC3E}">
        <p14:creationId xmlns:p14="http://schemas.microsoft.com/office/powerpoint/2010/main" val="22912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0743"/>
            <a:ext cx="8229600" cy="4996657"/>
          </a:xfrm>
        </p:spPr>
        <p:txBody>
          <a:bodyPr/>
          <a:lstStyle/>
          <a:p>
            <a:pPr marL="0" marR="0" indent="0" algn="ctr">
              <a:lnSpc>
                <a:spcPct val="115000"/>
              </a:lnSpc>
              <a:spcBef>
                <a:spcPts val="0"/>
              </a:spcBef>
              <a:spcAft>
                <a:spcPts val="0"/>
              </a:spcAft>
              <a:buNone/>
            </a:pPr>
            <a:r>
              <a:rPr lang="en-US" sz="2800" b="1" dirty="0">
                <a:ea typeface="Calibri"/>
                <a:cs typeface="Times New Roman"/>
              </a:rPr>
              <a:t>The Unites States official motto</a:t>
            </a:r>
            <a:r>
              <a:rPr lang="en-US" sz="2800" dirty="0">
                <a:ea typeface="Calibri"/>
                <a:cs typeface="Times New Roman"/>
              </a:rPr>
              <a:t>: </a:t>
            </a:r>
            <a:endParaRPr lang="en-US" sz="2800" dirty="0" smtClean="0">
              <a:ea typeface="Calibri"/>
              <a:cs typeface="Times New Roman"/>
            </a:endParaRPr>
          </a:p>
          <a:p>
            <a:pPr marL="0" marR="0" indent="0" algn="ctr">
              <a:lnSpc>
                <a:spcPct val="115000"/>
              </a:lnSpc>
              <a:spcBef>
                <a:spcPts val="0"/>
              </a:spcBef>
              <a:spcAft>
                <a:spcPts val="0"/>
              </a:spcAft>
              <a:buNone/>
            </a:pPr>
            <a:r>
              <a:rPr lang="en-US" sz="2800" dirty="0" smtClean="0">
                <a:ea typeface="Calibri"/>
                <a:cs typeface="Times New Roman"/>
              </a:rPr>
              <a:t> </a:t>
            </a:r>
            <a:r>
              <a:rPr lang="en-US" sz="2800" b="1" u="sng" dirty="0">
                <a:ea typeface="Calibri"/>
                <a:cs typeface="Times New Roman"/>
              </a:rPr>
              <a:t>e pluribus </a:t>
            </a:r>
            <a:r>
              <a:rPr lang="en-US" sz="2800" b="1" u="sng" dirty="0" err="1">
                <a:ea typeface="Calibri"/>
                <a:cs typeface="Times New Roman"/>
              </a:rPr>
              <a:t>unum</a:t>
            </a:r>
            <a:r>
              <a:rPr lang="en-US" sz="2800" b="1" u="sng" dirty="0">
                <a:ea typeface="Calibri"/>
                <a:cs typeface="Times New Roman"/>
              </a:rPr>
              <a:t> = </a:t>
            </a:r>
            <a:r>
              <a:rPr lang="en-US" sz="2800" b="1" u="sng" dirty="0">
                <a:solidFill>
                  <a:srgbClr val="FF0000"/>
                </a:solidFill>
                <a:ea typeface="Calibri"/>
                <a:cs typeface="Times New Roman"/>
              </a:rPr>
              <a:t>“out of the many, one</a:t>
            </a:r>
            <a:r>
              <a:rPr lang="en-US" sz="2800" b="1" u="sng" dirty="0" smtClean="0">
                <a:solidFill>
                  <a:srgbClr val="FF0000"/>
                </a:solidFill>
                <a:ea typeface="Calibri"/>
                <a:cs typeface="Times New Roman"/>
              </a:rPr>
              <a:t>”</a:t>
            </a:r>
          </a:p>
          <a:p>
            <a:pPr marL="0" marR="0" indent="0">
              <a:lnSpc>
                <a:spcPct val="115000"/>
              </a:lnSpc>
              <a:spcBef>
                <a:spcPts val="0"/>
              </a:spcBef>
              <a:spcAft>
                <a:spcPts val="0"/>
              </a:spcAft>
              <a:buNone/>
            </a:pPr>
            <a:endParaRPr lang="en-US" sz="2800" b="1" u="sng" dirty="0">
              <a:ea typeface="Calibri"/>
              <a:cs typeface="Times New Roman"/>
            </a:endParaRPr>
          </a:p>
          <a:p>
            <a:pPr marL="0" marR="0" indent="0">
              <a:lnSpc>
                <a:spcPct val="115000"/>
              </a:lnSpc>
              <a:spcBef>
                <a:spcPts val="0"/>
              </a:spcBef>
              <a:spcAft>
                <a:spcPts val="0"/>
              </a:spcAft>
              <a:buNone/>
            </a:pPr>
            <a:endParaRPr lang="en-US" sz="2800" b="1" u="sng" dirty="0" smtClean="0">
              <a:ea typeface="Calibri"/>
              <a:cs typeface="Times New Roman"/>
            </a:endParaRPr>
          </a:p>
          <a:p>
            <a:pPr marL="0" marR="0" indent="0">
              <a:lnSpc>
                <a:spcPct val="115000"/>
              </a:lnSpc>
              <a:spcBef>
                <a:spcPts val="0"/>
              </a:spcBef>
              <a:spcAft>
                <a:spcPts val="0"/>
              </a:spcAft>
              <a:buNone/>
            </a:pPr>
            <a:endParaRPr lang="en-US" sz="2800" b="1" u="sng" dirty="0" smtClean="0">
              <a:ea typeface="Calibri"/>
              <a:cs typeface="Times New Roman"/>
            </a:endParaRPr>
          </a:p>
          <a:p>
            <a:pPr marL="0" marR="0" indent="0">
              <a:lnSpc>
                <a:spcPct val="115000"/>
              </a:lnSpc>
              <a:spcBef>
                <a:spcPts val="0"/>
              </a:spcBef>
              <a:spcAft>
                <a:spcPts val="0"/>
              </a:spcAft>
              <a:buNone/>
            </a:pPr>
            <a:endParaRPr lang="en-US" sz="2800" b="1" u="sng" dirty="0">
              <a:ea typeface="Calibri"/>
              <a:cs typeface="Times New Roman"/>
            </a:endParaRPr>
          </a:p>
          <a:p>
            <a:pPr marL="0" marR="0" indent="0">
              <a:lnSpc>
                <a:spcPct val="115000"/>
              </a:lnSpc>
              <a:spcBef>
                <a:spcPts val="0"/>
              </a:spcBef>
              <a:spcAft>
                <a:spcPts val="0"/>
              </a:spcAft>
              <a:buNone/>
            </a:pPr>
            <a:endParaRPr lang="en-US" sz="2800" b="1" u="sng" dirty="0">
              <a:ea typeface="Calibri"/>
              <a:cs typeface="Times New Roman"/>
            </a:endParaRPr>
          </a:p>
          <a:p>
            <a:pPr lvl="0">
              <a:lnSpc>
                <a:spcPct val="115000"/>
              </a:lnSpc>
              <a:spcBef>
                <a:spcPts val="0"/>
              </a:spcBef>
              <a:spcAft>
                <a:spcPts val="0"/>
              </a:spcAft>
              <a:buFont typeface="Symbol"/>
              <a:buChar char=""/>
            </a:pPr>
            <a:r>
              <a:rPr lang="en-US" sz="2800" b="1" dirty="0">
                <a:ea typeface="Calibri"/>
                <a:cs typeface="Times New Roman"/>
              </a:rPr>
              <a:t>The “many” stands for the </a:t>
            </a:r>
            <a:r>
              <a:rPr lang="en-US" sz="2800" b="1" u="sng" dirty="0">
                <a:solidFill>
                  <a:srgbClr val="FF0000"/>
                </a:solidFill>
                <a:ea typeface="Calibri"/>
                <a:cs typeface="Times New Roman"/>
              </a:rPr>
              <a:t>colonies, or now, states</a:t>
            </a:r>
            <a:r>
              <a:rPr lang="en-US" sz="2800" b="1" dirty="0">
                <a:solidFill>
                  <a:srgbClr val="FF0000"/>
                </a:solidFill>
                <a:ea typeface="Calibri"/>
                <a:cs typeface="Times New Roman"/>
              </a:rPr>
              <a:t>.</a:t>
            </a:r>
            <a:r>
              <a:rPr lang="en-US" sz="2800" b="1" dirty="0">
                <a:ea typeface="Calibri"/>
                <a:cs typeface="Times New Roman"/>
              </a:rPr>
              <a:t>  </a:t>
            </a:r>
          </a:p>
          <a:p>
            <a:pPr lvl="0">
              <a:lnSpc>
                <a:spcPct val="115000"/>
              </a:lnSpc>
              <a:spcBef>
                <a:spcPts val="0"/>
              </a:spcBef>
              <a:spcAft>
                <a:spcPts val="0"/>
              </a:spcAft>
              <a:buFont typeface="Symbol"/>
              <a:buChar char=""/>
            </a:pPr>
            <a:r>
              <a:rPr lang="en-US" sz="2800" b="1" dirty="0">
                <a:ea typeface="Calibri"/>
                <a:cs typeface="Times New Roman"/>
              </a:rPr>
              <a:t>The “one” is the </a:t>
            </a:r>
            <a:r>
              <a:rPr lang="en-US" sz="2800" b="1" u="sng" dirty="0">
                <a:solidFill>
                  <a:srgbClr val="FF0000"/>
                </a:solidFill>
                <a:ea typeface="Calibri"/>
                <a:cs typeface="Times New Roman"/>
              </a:rPr>
              <a:t>whole U.S.</a:t>
            </a:r>
            <a:r>
              <a:rPr lang="en-US" sz="2800" b="1" dirty="0">
                <a:solidFill>
                  <a:srgbClr val="FF0000"/>
                </a:solidFill>
                <a:ea typeface="Calibri"/>
                <a:cs typeface="Times New Roman"/>
              </a:rPr>
              <a:t> </a:t>
            </a:r>
          </a:p>
          <a:p>
            <a:pPr marL="0" marR="0" indent="0">
              <a:lnSpc>
                <a:spcPct val="115000"/>
              </a:lnSpc>
              <a:spcBef>
                <a:spcPts val="0"/>
              </a:spcBef>
              <a:spcAft>
                <a:spcPts val="0"/>
              </a:spcAft>
              <a:buNone/>
            </a:pPr>
            <a:endParaRPr lang="en-US" sz="14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09800"/>
            <a:ext cx="195103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0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lvl="0" indent="-342900">
              <a:lnSpc>
                <a:spcPct val="115000"/>
              </a:lnSpc>
              <a:spcBef>
                <a:spcPts val="0"/>
              </a:spcBef>
              <a:spcAft>
                <a:spcPts val="1000"/>
              </a:spcAft>
            </a:pPr>
            <a:r>
              <a:rPr lang="en-US" sz="3600" b="1" u="sng" dirty="0" smtClean="0">
                <a:solidFill>
                  <a:prstClr val="black"/>
                </a:solidFill>
                <a:ea typeface="Calibri"/>
                <a:cs typeface="Times New Roman"/>
              </a:rPr>
              <a:t/>
            </a:r>
            <a:br>
              <a:rPr lang="en-US" sz="3600" b="1" u="sng" dirty="0" smtClean="0">
                <a:solidFill>
                  <a:prstClr val="black"/>
                </a:solidFill>
                <a:ea typeface="Calibri"/>
                <a:cs typeface="Times New Roman"/>
              </a:rPr>
            </a:br>
            <a:r>
              <a:rPr lang="en-US" sz="3600" b="1" u="sng" dirty="0">
                <a:solidFill>
                  <a:prstClr val="black"/>
                </a:solidFill>
                <a:ea typeface="Calibri"/>
                <a:cs typeface="Times New Roman"/>
              </a:rPr>
              <a:t/>
            </a:r>
            <a:br>
              <a:rPr lang="en-US" sz="3600" b="1" u="sng" dirty="0">
                <a:solidFill>
                  <a:prstClr val="black"/>
                </a:solidFill>
                <a:ea typeface="Calibri"/>
                <a:cs typeface="Times New Roman"/>
              </a:rPr>
            </a:br>
            <a:r>
              <a:rPr lang="en-US" sz="4800" b="1" u="sng" dirty="0" smtClean="0">
                <a:solidFill>
                  <a:srgbClr val="0725B9"/>
                </a:solidFill>
                <a:ea typeface="Calibri"/>
                <a:cs typeface="Times New Roman"/>
              </a:rPr>
              <a:t>Show </a:t>
            </a:r>
            <a:r>
              <a:rPr lang="en-US" sz="4800" b="1" u="sng" dirty="0">
                <a:solidFill>
                  <a:srgbClr val="0725B9"/>
                </a:solidFill>
                <a:ea typeface="Calibri"/>
                <a:cs typeface="Times New Roman"/>
              </a:rPr>
              <a:t>what you know</a:t>
            </a:r>
            <a:r>
              <a:rPr lang="en-US" sz="1600" dirty="0">
                <a:solidFill>
                  <a:prstClr val="black"/>
                </a:solidFill>
                <a:ea typeface="Calibri"/>
                <a:cs typeface="Times New Roman"/>
              </a:rPr>
              <a:t/>
            </a:r>
            <a:br>
              <a:rPr lang="en-US" sz="1600" dirty="0">
                <a:solidFill>
                  <a:prstClr val="black"/>
                </a:solidFill>
                <a:ea typeface="Calibri"/>
                <a:cs typeface="Times New Roman"/>
              </a:rPr>
            </a:br>
            <a:endParaRPr lang="en-US" dirty="0"/>
          </a:p>
        </p:txBody>
      </p:sp>
      <p:sp>
        <p:nvSpPr>
          <p:cNvPr id="3" name="Content Placeholder 2"/>
          <p:cNvSpPr>
            <a:spLocks noGrp="1"/>
          </p:cNvSpPr>
          <p:nvPr>
            <p:ph idx="1"/>
          </p:nvPr>
        </p:nvSpPr>
        <p:spPr/>
        <p:txBody>
          <a:bodyPr/>
          <a:lstStyle/>
          <a:p>
            <a:pPr marL="0" marR="0" indent="0" algn="ctr">
              <a:lnSpc>
                <a:spcPct val="115000"/>
              </a:lnSpc>
              <a:spcBef>
                <a:spcPts val="0"/>
              </a:spcBef>
              <a:spcAft>
                <a:spcPts val="1000"/>
              </a:spcAft>
              <a:buNone/>
            </a:pPr>
            <a:r>
              <a:rPr lang="en-US" sz="3600" b="1" dirty="0" smtClean="0">
                <a:ea typeface="Calibri"/>
                <a:cs typeface="Times New Roman"/>
              </a:rPr>
              <a:t>How </a:t>
            </a:r>
            <a:r>
              <a:rPr lang="en-US" sz="3600" b="1" dirty="0">
                <a:ea typeface="Calibri"/>
                <a:cs typeface="Times New Roman"/>
              </a:rPr>
              <a:t>would the U.S. be different today if there had not been amendments to protect the right to vote?  Think about how voting worked before the Civil War.  What effect would that system have if it were still in use today?</a:t>
            </a:r>
          </a:p>
          <a:p>
            <a:endParaRPr lang="en-US" dirty="0"/>
          </a:p>
        </p:txBody>
      </p:sp>
    </p:spTree>
    <p:extLst>
      <p:ext uri="{BB962C8B-B14F-4D97-AF65-F5344CB8AC3E}">
        <p14:creationId xmlns:p14="http://schemas.microsoft.com/office/powerpoint/2010/main" val="2616773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 y="-76200"/>
            <a:ext cx="9148354"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42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lstStyle/>
          <a:p>
            <a:pPr lvl="0">
              <a:spcBef>
                <a:spcPct val="20000"/>
              </a:spcBef>
              <a:spcAft>
                <a:spcPts val="0"/>
              </a:spcAft>
            </a:pPr>
            <a:r>
              <a:rPr lang="en-US" b="1" dirty="0">
                <a:solidFill>
                  <a:srgbClr val="0725B9"/>
                </a:solidFill>
                <a:latin typeface="Kristen ITC" panose="03050502040202030202" pitchFamily="66" charset="0"/>
              </a:rPr>
              <a:t>Responsibilities </a:t>
            </a:r>
            <a:r>
              <a:rPr lang="en-US" b="1" dirty="0" smtClean="0">
                <a:solidFill>
                  <a:srgbClr val="0725B9"/>
                </a:solidFill>
                <a:latin typeface="Kristen ITC" panose="03050502040202030202" pitchFamily="66" charset="0"/>
              </a:rPr>
              <a:t/>
            </a:r>
            <a:br>
              <a:rPr lang="en-US" b="1" dirty="0" smtClean="0">
                <a:solidFill>
                  <a:srgbClr val="0725B9"/>
                </a:solidFill>
                <a:latin typeface="Kristen ITC" panose="03050502040202030202" pitchFamily="66" charset="0"/>
              </a:rPr>
            </a:br>
            <a:r>
              <a:rPr lang="en-US" b="1" dirty="0" smtClean="0">
                <a:solidFill>
                  <a:srgbClr val="0725B9"/>
                </a:solidFill>
                <a:latin typeface="Kristen ITC" panose="03050502040202030202" pitchFamily="66" charset="0"/>
              </a:rPr>
              <a:t>and </a:t>
            </a:r>
            <a:r>
              <a:rPr lang="en-US" b="1" dirty="0">
                <a:solidFill>
                  <a:srgbClr val="0725B9"/>
                </a:solidFill>
                <a:latin typeface="Kristen ITC" panose="03050502040202030202" pitchFamily="66" charset="0"/>
              </a:rPr>
              <a:t>duties of citizens:  </a:t>
            </a:r>
            <a:r>
              <a:rPr lang="en-US" sz="3200" dirty="0">
                <a:solidFill>
                  <a:prstClr val="black"/>
                </a:solidFill>
              </a:rPr>
              <a:t/>
            </a:r>
            <a:br>
              <a:rPr lang="en-US" sz="3200" dirty="0">
                <a:solidFill>
                  <a:prstClr val="black"/>
                </a:solidFill>
              </a:rPr>
            </a:br>
            <a:endParaRPr lang="en-US" dirty="0"/>
          </a:p>
        </p:txBody>
      </p:sp>
      <p:sp>
        <p:nvSpPr>
          <p:cNvPr id="3" name="Content Placeholder 2"/>
          <p:cNvSpPr>
            <a:spLocks noGrp="1"/>
          </p:cNvSpPr>
          <p:nvPr>
            <p:ph idx="1"/>
          </p:nvPr>
        </p:nvSpPr>
        <p:spPr>
          <a:xfrm>
            <a:off x="533400" y="1981200"/>
            <a:ext cx="8229600" cy="4525963"/>
          </a:xfrm>
        </p:spPr>
        <p:txBody>
          <a:bodyPr/>
          <a:lstStyle/>
          <a:p>
            <a:pPr lvl="0">
              <a:lnSpc>
                <a:spcPct val="115000"/>
              </a:lnSpc>
              <a:spcBef>
                <a:spcPts val="0"/>
              </a:spcBef>
              <a:spcAft>
                <a:spcPts val="0"/>
              </a:spcAft>
              <a:buFont typeface="Symbol"/>
              <a:buChar char=""/>
            </a:pPr>
            <a:r>
              <a:rPr lang="en-US" sz="4000" b="1" u="sng" dirty="0" smtClean="0">
                <a:solidFill>
                  <a:srgbClr val="FF0000"/>
                </a:solidFill>
                <a:ea typeface="Calibri"/>
                <a:cs typeface="Times New Roman"/>
              </a:rPr>
              <a:t>Voting </a:t>
            </a:r>
            <a:r>
              <a:rPr lang="en-US" sz="4000" b="1" u="sng" dirty="0">
                <a:solidFill>
                  <a:srgbClr val="FF0000"/>
                </a:solidFill>
                <a:ea typeface="Calibri"/>
                <a:cs typeface="Times New Roman"/>
              </a:rPr>
              <a:t>– voluntary </a:t>
            </a:r>
            <a:endParaRPr lang="en-US" sz="4000" dirty="0">
              <a:solidFill>
                <a:srgbClr val="FF0000"/>
              </a:solidFill>
              <a:ea typeface="Calibri"/>
              <a:cs typeface="Times New Roman"/>
            </a:endParaRPr>
          </a:p>
          <a:p>
            <a:pPr lvl="0">
              <a:lnSpc>
                <a:spcPct val="115000"/>
              </a:lnSpc>
              <a:spcBef>
                <a:spcPts val="0"/>
              </a:spcBef>
              <a:spcAft>
                <a:spcPts val="0"/>
              </a:spcAft>
              <a:buFont typeface="Symbol"/>
              <a:buChar char=""/>
            </a:pPr>
            <a:r>
              <a:rPr lang="en-US" sz="4000" b="1" u="sng" dirty="0">
                <a:solidFill>
                  <a:srgbClr val="FF0000"/>
                </a:solidFill>
                <a:ea typeface="Calibri"/>
                <a:cs typeface="Times New Roman"/>
              </a:rPr>
              <a:t>Obey the law</a:t>
            </a:r>
            <a:endParaRPr lang="en-US" sz="4000" dirty="0">
              <a:solidFill>
                <a:srgbClr val="FF0000"/>
              </a:solidFill>
              <a:ea typeface="Calibri"/>
              <a:cs typeface="Times New Roman"/>
            </a:endParaRPr>
          </a:p>
          <a:p>
            <a:pPr lvl="0">
              <a:lnSpc>
                <a:spcPct val="115000"/>
              </a:lnSpc>
              <a:spcBef>
                <a:spcPts val="0"/>
              </a:spcBef>
              <a:spcAft>
                <a:spcPts val="0"/>
              </a:spcAft>
              <a:buFont typeface="Symbol"/>
              <a:buChar char=""/>
            </a:pPr>
            <a:r>
              <a:rPr lang="en-US" sz="4000" b="1" u="sng" dirty="0">
                <a:solidFill>
                  <a:srgbClr val="FF0000"/>
                </a:solidFill>
                <a:ea typeface="Calibri"/>
                <a:cs typeface="Times New Roman"/>
              </a:rPr>
              <a:t>Pay taxes</a:t>
            </a:r>
            <a:endParaRPr lang="en-US" sz="4000" dirty="0">
              <a:solidFill>
                <a:srgbClr val="FF0000"/>
              </a:solidFill>
              <a:ea typeface="Calibri"/>
              <a:cs typeface="Times New Roman"/>
            </a:endParaRPr>
          </a:p>
          <a:p>
            <a:pPr lvl="0">
              <a:lnSpc>
                <a:spcPct val="115000"/>
              </a:lnSpc>
              <a:spcBef>
                <a:spcPts val="0"/>
              </a:spcBef>
              <a:spcAft>
                <a:spcPts val="0"/>
              </a:spcAft>
              <a:buFont typeface="Symbol"/>
              <a:buChar char=""/>
            </a:pPr>
            <a:r>
              <a:rPr lang="en-US" sz="4000" b="1" u="sng" dirty="0">
                <a:solidFill>
                  <a:srgbClr val="FF0000"/>
                </a:solidFill>
                <a:ea typeface="Calibri"/>
                <a:cs typeface="Times New Roman"/>
              </a:rPr>
              <a:t>Serve on juries </a:t>
            </a:r>
            <a:endParaRPr lang="en-US" sz="4000" dirty="0">
              <a:solidFill>
                <a:srgbClr val="FF0000"/>
              </a:solidFill>
              <a:ea typeface="Calibri"/>
              <a:cs typeface="Times New Roman"/>
            </a:endParaRPr>
          </a:p>
          <a:p>
            <a:pPr lvl="0">
              <a:lnSpc>
                <a:spcPct val="115000"/>
              </a:lnSpc>
              <a:spcBef>
                <a:spcPts val="0"/>
              </a:spcBef>
              <a:spcAft>
                <a:spcPts val="0"/>
              </a:spcAft>
              <a:buFont typeface="Symbol"/>
              <a:buChar char=""/>
            </a:pPr>
            <a:r>
              <a:rPr lang="en-US" sz="4000" b="1" u="sng" dirty="0">
                <a:solidFill>
                  <a:srgbClr val="FF0000"/>
                </a:solidFill>
                <a:ea typeface="Calibri"/>
                <a:cs typeface="Times New Roman"/>
              </a:rPr>
              <a:t>Registering for military – men </a:t>
            </a:r>
            <a:endParaRPr lang="en-US" sz="4000" dirty="0">
              <a:solidFill>
                <a:srgbClr val="FF0000"/>
              </a:solidFill>
              <a:ea typeface="Calibri"/>
              <a:cs typeface="Times New Roman"/>
            </a:endParaRPr>
          </a:p>
          <a:p>
            <a:pPr>
              <a:spcAft>
                <a:spcPts val="0"/>
              </a:spcAft>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81200"/>
            <a:ext cx="2895600" cy="2895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09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0395"/>
            <a:ext cx="8229600" cy="1143000"/>
          </a:xfrm>
        </p:spPr>
        <p:txBody>
          <a:bodyPr/>
          <a:lstStyle/>
          <a:p>
            <a:pPr>
              <a:lnSpc>
                <a:spcPct val="115000"/>
              </a:lnSpc>
              <a:spcBef>
                <a:spcPts val="0"/>
              </a:spcBef>
              <a:spcAft>
                <a:spcPts val="1000"/>
              </a:spcAft>
            </a:pPr>
            <a:r>
              <a:rPr lang="en-US" sz="4000" b="1" dirty="0">
                <a:solidFill>
                  <a:srgbClr val="0725B9"/>
                </a:solidFill>
                <a:latin typeface="Kristen ITC"/>
                <a:ea typeface="Calibri"/>
                <a:cs typeface="Times New Roman"/>
              </a:rPr>
              <a:t>The Constitution </a:t>
            </a:r>
            <a:r>
              <a:rPr lang="en-US" sz="4000" b="1" dirty="0" smtClean="0">
                <a:solidFill>
                  <a:srgbClr val="0725B9"/>
                </a:solidFill>
                <a:latin typeface="Kristen ITC"/>
                <a:ea typeface="Calibri"/>
                <a:cs typeface="Times New Roman"/>
              </a:rPr>
              <a:t/>
            </a:r>
            <a:br>
              <a:rPr lang="en-US" sz="4000" b="1" dirty="0" smtClean="0">
                <a:solidFill>
                  <a:srgbClr val="0725B9"/>
                </a:solidFill>
                <a:latin typeface="Kristen ITC"/>
                <a:ea typeface="Calibri"/>
                <a:cs typeface="Times New Roman"/>
              </a:rPr>
            </a:br>
            <a:r>
              <a:rPr lang="en-US" sz="4000" b="1" dirty="0" smtClean="0">
                <a:solidFill>
                  <a:srgbClr val="0725B9"/>
                </a:solidFill>
                <a:latin typeface="Kristen ITC"/>
                <a:ea typeface="Calibri"/>
                <a:cs typeface="Times New Roman"/>
              </a:rPr>
              <a:t>and </a:t>
            </a:r>
            <a:br>
              <a:rPr lang="en-US" sz="4000" b="1" dirty="0" smtClean="0">
                <a:solidFill>
                  <a:srgbClr val="0725B9"/>
                </a:solidFill>
                <a:latin typeface="Kristen ITC"/>
                <a:ea typeface="Calibri"/>
                <a:cs typeface="Times New Roman"/>
              </a:rPr>
            </a:br>
            <a:r>
              <a:rPr lang="en-US" sz="4000" b="1" dirty="0" smtClean="0">
                <a:solidFill>
                  <a:srgbClr val="0725B9"/>
                </a:solidFill>
                <a:latin typeface="Kristen ITC"/>
                <a:ea typeface="Calibri"/>
                <a:cs typeface="Times New Roman"/>
              </a:rPr>
              <a:t>Bill </a:t>
            </a:r>
            <a:r>
              <a:rPr lang="en-US" sz="4000" b="1" dirty="0">
                <a:solidFill>
                  <a:srgbClr val="0725B9"/>
                </a:solidFill>
                <a:latin typeface="Kristen ITC"/>
                <a:ea typeface="Calibri"/>
                <a:cs typeface="Times New Roman"/>
              </a:rPr>
              <a:t>of Rights </a:t>
            </a:r>
            <a:r>
              <a:rPr lang="en-US" sz="3200" dirty="0">
                <a:ea typeface="Calibri"/>
                <a:cs typeface="Times New Roman"/>
              </a:rPr>
              <a:t/>
            </a:r>
            <a:br>
              <a:rPr lang="en-US" sz="3200" dirty="0">
                <a:ea typeface="Calibri"/>
                <a:cs typeface="Times New Roman"/>
              </a:rPr>
            </a:br>
            <a:endParaRPr lang="en-US" dirty="0"/>
          </a:p>
        </p:txBody>
      </p:sp>
      <p:sp>
        <p:nvSpPr>
          <p:cNvPr id="3" name="Content Placeholder 2"/>
          <p:cNvSpPr>
            <a:spLocks noGrp="1"/>
          </p:cNvSpPr>
          <p:nvPr>
            <p:ph idx="1"/>
          </p:nvPr>
        </p:nvSpPr>
        <p:spPr>
          <a:xfrm>
            <a:off x="381000" y="2667000"/>
            <a:ext cx="8229600" cy="4525963"/>
          </a:xfrm>
        </p:spPr>
        <p:txBody>
          <a:bodyPr/>
          <a:lstStyle/>
          <a:p>
            <a:pPr marL="0" indent="0" algn="ctr">
              <a:spcAft>
                <a:spcPts val="0"/>
              </a:spcAft>
              <a:buNone/>
              <a:tabLst>
                <a:tab pos="704850" algn="l"/>
              </a:tabLst>
            </a:pPr>
            <a:endParaRPr lang="en-US" b="1" dirty="0" smtClean="0"/>
          </a:p>
          <a:p>
            <a:pPr marL="0" indent="0" algn="ctr">
              <a:spcAft>
                <a:spcPts val="0"/>
              </a:spcAft>
              <a:buNone/>
              <a:tabLst>
                <a:tab pos="704850" algn="l"/>
              </a:tabLst>
            </a:pPr>
            <a:r>
              <a:rPr lang="en-US" sz="3600" b="1" dirty="0" smtClean="0"/>
              <a:t>The </a:t>
            </a:r>
            <a:r>
              <a:rPr lang="en-US" sz="3600" b="1" dirty="0">
                <a:hlinkClick r:id="rId2"/>
              </a:rPr>
              <a:t>Bill of Rights </a:t>
            </a:r>
            <a:r>
              <a:rPr lang="en-US" sz="3600" b="1" dirty="0"/>
              <a:t>contains the first ten amendments to the constitution. </a:t>
            </a:r>
            <a:endParaRPr lang="en-US" sz="3600" b="1" dirty="0" smtClean="0"/>
          </a:p>
          <a:p>
            <a:pPr marL="0" indent="0" algn="ctr">
              <a:spcAft>
                <a:spcPts val="0"/>
              </a:spcAft>
              <a:buNone/>
              <a:tabLst>
                <a:tab pos="704850" algn="l"/>
              </a:tabLst>
            </a:pPr>
            <a:r>
              <a:rPr lang="en-US" sz="3600" b="1" dirty="0" smtClean="0"/>
              <a:t>These </a:t>
            </a:r>
            <a:r>
              <a:rPr lang="en-US" sz="3600" b="1" dirty="0"/>
              <a:t>amendments were </a:t>
            </a:r>
            <a:r>
              <a:rPr lang="en-US" sz="3600" b="1" u="sng" dirty="0">
                <a:solidFill>
                  <a:srgbClr val="FF0000"/>
                </a:solidFill>
              </a:rPr>
              <a:t>ratified</a:t>
            </a:r>
            <a:r>
              <a:rPr lang="en-US" sz="3600" b="1" dirty="0"/>
              <a:t>, or agreed on, in 1791.</a:t>
            </a:r>
            <a:endParaRPr lang="en-US" sz="3600" b="1" dirty="0">
              <a:effectLst/>
            </a:endParaRP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7341">
            <a:off x="7189961" y="430260"/>
            <a:ext cx="1482850" cy="17499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58784"/>
            <a:ext cx="9258301" cy="691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432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pPr marL="0" indent="0" algn="ctr">
              <a:buNone/>
            </a:pPr>
            <a:r>
              <a:rPr lang="en-US" sz="6000" b="1" u="sng" dirty="0" smtClean="0">
                <a:solidFill>
                  <a:srgbClr val="0725B9"/>
                </a:solidFill>
                <a:latin typeface="Kristen ITC" panose="03050502040202030202" pitchFamily="66" charset="0"/>
              </a:rPr>
              <a:t>1</a:t>
            </a:r>
            <a:r>
              <a:rPr lang="en-US" sz="6000" b="1" u="sng" baseline="30000" dirty="0" smtClean="0">
                <a:solidFill>
                  <a:srgbClr val="0725B9"/>
                </a:solidFill>
                <a:latin typeface="Kristen ITC" panose="03050502040202030202" pitchFamily="66" charset="0"/>
              </a:rPr>
              <a:t>st</a:t>
            </a:r>
            <a:r>
              <a:rPr lang="en-US" sz="6000" b="1" u="sng" dirty="0" smtClean="0">
                <a:solidFill>
                  <a:srgbClr val="0725B9"/>
                </a:solidFill>
                <a:latin typeface="Kristen ITC" panose="03050502040202030202" pitchFamily="66" charset="0"/>
              </a:rPr>
              <a:t> Amendment </a:t>
            </a:r>
            <a:endParaRPr lang="en-US" sz="5400" b="1" u="sng" dirty="0" smtClean="0">
              <a:solidFill>
                <a:srgbClr val="0725B9"/>
              </a:solidFill>
              <a:latin typeface="Kristen ITC" panose="03050502040202030202" pitchFamily="66" charset="0"/>
            </a:endParaRPr>
          </a:p>
          <a:p>
            <a:pPr marL="0" indent="0" algn="ctr">
              <a:buNone/>
            </a:pPr>
            <a:r>
              <a:rPr lang="en-US" sz="3600" b="1" dirty="0">
                <a:ea typeface="Calibri"/>
                <a:cs typeface="Times New Roman"/>
              </a:rPr>
              <a:t>Freedom of </a:t>
            </a:r>
            <a:r>
              <a:rPr lang="en-US" sz="3600" b="1" u="sng" dirty="0">
                <a:solidFill>
                  <a:srgbClr val="FF0000"/>
                </a:solidFill>
                <a:ea typeface="Calibri"/>
                <a:cs typeface="Times New Roman"/>
              </a:rPr>
              <a:t>speech, freedom of press, right to assemble and right to petition</a:t>
            </a:r>
            <a:r>
              <a:rPr lang="en-US" sz="3600" b="1" dirty="0">
                <a:solidFill>
                  <a:srgbClr val="FF0000"/>
                </a:solidFill>
                <a:ea typeface="Calibri"/>
                <a:cs typeface="Times New Roman"/>
              </a:rPr>
              <a:t>. </a:t>
            </a:r>
            <a:endParaRPr lang="en-US" sz="3600" b="1" dirty="0">
              <a:solidFill>
                <a:srgbClr val="FF000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47090"/>
            <a:ext cx="3048000" cy="1861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934" y="3847090"/>
            <a:ext cx="1488666" cy="1861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47090"/>
            <a:ext cx="2560915" cy="1861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87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66800"/>
            <a:ext cx="5014912" cy="44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010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525963"/>
          </a:xfrm>
        </p:spPr>
        <p:txBody>
          <a:bodyPr/>
          <a:lstStyle/>
          <a:p>
            <a:pPr marL="0" indent="0" algn="ctr">
              <a:buNone/>
            </a:pPr>
            <a:r>
              <a:rPr lang="en-US" sz="6000" b="1" u="sng" dirty="0" smtClean="0">
                <a:solidFill>
                  <a:srgbClr val="0725B9"/>
                </a:solidFill>
                <a:latin typeface="Kristen ITC" panose="03050502040202030202" pitchFamily="66" charset="0"/>
              </a:rPr>
              <a:t>2</a:t>
            </a:r>
            <a:r>
              <a:rPr lang="en-US" sz="6000" b="1" u="sng" baseline="30000" dirty="0" smtClean="0">
                <a:solidFill>
                  <a:srgbClr val="0725B9"/>
                </a:solidFill>
                <a:latin typeface="Kristen ITC" panose="03050502040202030202" pitchFamily="66" charset="0"/>
              </a:rPr>
              <a:t>nd</a:t>
            </a:r>
            <a:r>
              <a:rPr lang="en-US" sz="6000" b="1" u="sng" dirty="0" smtClean="0">
                <a:solidFill>
                  <a:srgbClr val="0725B9"/>
                </a:solidFill>
                <a:latin typeface="Kristen ITC" panose="03050502040202030202" pitchFamily="66" charset="0"/>
              </a:rPr>
              <a:t> Amendment </a:t>
            </a:r>
          </a:p>
          <a:p>
            <a:pPr marL="0" indent="0" algn="ctr">
              <a:buNone/>
            </a:pPr>
            <a:r>
              <a:rPr lang="en-US" sz="4400" b="1" dirty="0" smtClean="0">
                <a:ea typeface="Calibri"/>
                <a:cs typeface="Times New Roman"/>
              </a:rPr>
              <a:t>Right </a:t>
            </a:r>
            <a:r>
              <a:rPr lang="en-US" sz="4400" b="1" dirty="0">
                <a:ea typeface="Calibri"/>
                <a:cs typeface="Times New Roman"/>
              </a:rPr>
              <a:t>to </a:t>
            </a:r>
            <a:r>
              <a:rPr lang="en-US" sz="4400" b="1" u="sng" dirty="0">
                <a:solidFill>
                  <a:srgbClr val="FF0000"/>
                </a:solidFill>
                <a:ea typeface="Calibri"/>
                <a:cs typeface="Times New Roman"/>
              </a:rPr>
              <a:t>keep and bear arms</a:t>
            </a:r>
            <a:endParaRPr lang="en-US" sz="4400" b="1" dirty="0">
              <a:solidFill>
                <a:srgbClr val="FF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91543"/>
            <a:ext cx="4038600" cy="28785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85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525963"/>
          </a:xfrm>
        </p:spPr>
        <p:txBody>
          <a:bodyPr/>
          <a:lstStyle/>
          <a:p>
            <a:pPr marL="0" indent="0" algn="ctr">
              <a:buNone/>
            </a:pPr>
            <a:r>
              <a:rPr lang="en-US" sz="6000" b="1" u="sng" dirty="0" smtClean="0">
                <a:solidFill>
                  <a:srgbClr val="0725B9"/>
                </a:solidFill>
                <a:latin typeface="Kristen ITC" panose="03050502040202030202" pitchFamily="66" charset="0"/>
              </a:rPr>
              <a:t>3</a:t>
            </a:r>
            <a:r>
              <a:rPr lang="en-US" sz="6000" b="1" u="sng" baseline="30000" dirty="0" smtClean="0">
                <a:solidFill>
                  <a:srgbClr val="0725B9"/>
                </a:solidFill>
                <a:latin typeface="Kristen ITC" panose="03050502040202030202" pitchFamily="66" charset="0"/>
              </a:rPr>
              <a:t>rd</a:t>
            </a:r>
            <a:r>
              <a:rPr lang="en-US" sz="6000" b="1" u="sng" dirty="0" smtClean="0">
                <a:solidFill>
                  <a:srgbClr val="0725B9"/>
                </a:solidFill>
                <a:latin typeface="Kristen ITC" panose="03050502040202030202" pitchFamily="66" charset="0"/>
              </a:rPr>
              <a:t> Amendment </a:t>
            </a:r>
          </a:p>
          <a:p>
            <a:pPr marL="0" indent="0" algn="ctr">
              <a:buNone/>
            </a:pPr>
            <a:r>
              <a:rPr lang="en-US" sz="4000" b="1" dirty="0" smtClean="0">
                <a:ea typeface="Calibri"/>
                <a:cs typeface="Times New Roman"/>
              </a:rPr>
              <a:t>Protects </a:t>
            </a:r>
            <a:r>
              <a:rPr lang="en-US" sz="4000" b="1" dirty="0">
                <a:ea typeface="Calibri"/>
                <a:cs typeface="Times New Roman"/>
              </a:rPr>
              <a:t>people from having the </a:t>
            </a:r>
            <a:r>
              <a:rPr lang="en-US" sz="4000" b="1" u="sng" dirty="0">
                <a:solidFill>
                  <a:srgbClr val="FF0000"/>
                </a:solidFill>
                <a:ea typeface="Calibri"/>
                <a:cs typeface="Times New Roman"/>
              </a:rPr>
              <a:t>military stay in their homes</a:t>
            </a:r>
            <a:r>
              <a:rPr lang="en-US" sz="4000" b="1" dirty="0">
                <a:solidFill>
                  <a:srgbClr val="FF0000"/>
                </a:solidFill>
                <a:ea typeface="Calibri"/>
                <a:cs typeface="Times New Roman"/>
              </a:rPr>
              <a:t>. </a:t>
            </a:r>
            <a:endParaRPr lang="en-US" sz="40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3581400"/>
            <a:ext cx="66675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45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5997</TotalTime>
  <Words>802</Words>
  <Application>Microsoft Office PowerPoint</Application>
  <PresentationFormat>On-screen Show (4:3)</PresentationFormat>
  <Paragraphs>85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Citizen’s Rights  &amp;  Amendments</vt:lpstr>
      <vt:lpstr> A citizen is a person who has all the rights and responsibilities of belonging to a nation.  </vt:lpstr>
      <vt:lpstr>Responsibilities  and duties of citizens:   </vt:lpstr>
      <vt:lpstr>The Constitution  and  Bill of Rights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Amendments </vt:lpstr>
      <vt:lpstr> Amendments That  Changed Voting  </vt:lpstr>
      <vt:lpstr>PowerPoint Presentation</vt:lpstr>
      <vt:lpstr>Amendments That Changed Voting</vt:lpstr>
      <vt:lpstr>Amendments that protect the right vote </vt:lpstr>
      <vt:lpstr>PowerPoint Presentation</vt:lpstr>
      <vt:lpstr>  Show what you know </vt:lpstr>
      <vt:lpstr>PowerPoint Presentation</vt:lpstr>
    </vt:vector>
  </TitlesOfParts>
  <Company>GCPS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Constitution</dc:title>
  <dc:creator>e200802189</dc:creator>
  <cp:lastModifiedBy>Harold Singletary</cp:lastModifiedBy>
  <cp:revision>160</cp:revision>
  <cp:lastPrinted>2016-08-19T12:34:05Z</cp:lastPrinted>
  <dcterms:created xsi:type="dcterms:W3CDTF">2011-02-15T13:36:24Z</dcterms:created>
  <dcterms:modified xsi:type="dcterms:W3CDTF">2016-08-23T20:47:40Z</dcterms:modified>
</cp:coreProperties>
</file>