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496DE3-140A-49DD-B661-E6A5E669FD4A}" type="datetimeFigureOut">
              <a:rPr lang="en-US" smtClean="0"/>
              <a:t>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5B7F6-75AE-4A18-8FA7-F336C9A8F2E9}" type="slidenum">
              <a:rPr lang="en-US" smtClean="0"/>
              <a:t>‹#›</a:t>
            </a:fld>
            <a:endParaRPr lang="en-US"/>
          </a:p>
        </p:txBody>
      </p:sp>
    </p:spTree>
    <p:extLst>
      <p:ext uri="{BB962C8B-B14F-4D97-AF65-F5344CB8AC3E}">
        <p14:creationId xmlns:p14="http://schemas.microsoft.com/office/powerpoint/2010/main" val="1870555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496DE3-140A-49DD-B661-E6A5E669FD4A}" type="datetimeFigureOut">
              <a:rPr lang="en-US" smtClean="0"/>
              <a:t>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5B7F6-75AE-4A18-8FA7-F336C9A8F2E9}" type="slidenum">
              <a:rPr lang="en-US" smtClean="0"/>
              <a:t>‹#›</a:t>
            </a:fld>
            <a:endParaRPr lang="en-US"/>
          </a:p>
        </p:txBody>
      </p:sp>
    </p:spTree>
    <p:extLst>
      <p:ext uri="{BB962C8B-B14F-4D97-AF65-F5344CB8AC3E}">
        <p14:creationId xmlns:p14="http://schemas.microsoft.com/office/powerpoint/2010/main" val="154321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496DE3-140A-49DD-B661-E6A5E669FD4A}" type="datetimeFigureOut">
              <a:rPr lang="en-US" smtClean="0"/>
              <a:t>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5B7F6-75AE-4A18-8FA7-F336C9A8F2E9}" type="slidenum">
              <a:rPr lang="en-US" smtClean="0"/>
              <a:t>‹#›</a:t>
            </a:fld>
            <a:endParaRPr lang="en-US"/>
          </a:p>
        </p:txBody>
      </p:sp>
    </p:spTree>
    <p:extLst>
      <p:ext uri="{BB962C8B-B14F-4D97-AF65-F5344CB8AC3E}">
        <p14:creationId xmlns:p14="http://schemas.microsoft.com/office/powerpoint/2010/main" val="61820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496DE3-140A-49DD-B661-E6A5E669FD4A}" type="datetimeFigureOut">
              <a:rPr lang="en-US" smtClean="0"/>
              <a:t>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5B7F6-75AE-4A18-8FA7-F336C9A8F2E9}" type="slidenum">
              <a:rPr lang="en-US" smtClean="0"/>
              <a:t>‹#›</a:t>
            </a:fld>
            <a:endParaRPr lang="en-US"/>
          </a:p>
        </p:txBody>
      </p:sp>
    </p:spTree>
    <p:extLst>
      <p:ext uri="{BB962C8B-B14F-4D97-AF65-F5344CB8AC3E}">
        <p14:creationId xmlns:p14="http://schemas.microsoft.com/office/powerpoint/2010/main" val="4232018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496DE3-140A-49DD-B661-E6A5E669FD4A}" type="datetimeFigureOut">
              <a:rPr lang="en-US" smtClean="0"/>
              <a:t>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5B7F6-75AE-4A18-8FA7-F336C9A8F2E9}" type="slidenum">
              <a:rPr lang="en-US" smtClean="0"/>
              <a:t>‹#›</a:t>
            </a:fld>
            <a:endParaRPr lang="en-US"/>
          </a:p>
        </p:txBody>
      </p:sp>
    </p:spTree>
    <p:extLst>
      <p:ext uri="{BB962C8B-B14F-4D97-AF65-F5344CB8AC3E}">
        <p14:creationId xmlns:p14="http://schemas.microsoft.com/office/powerpoint/2010/main" val="2949738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496DE3-140A-49DD-B661-E6A5E669FD4A}" type="datetimeFigureOut">
              <a:rPr lang="en-US" smtClean="0"/>
              <a:t>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5B7F6-75AE-4A18-8FA7-F336C9A8F2E9}" type="slidenum">
              <a:rPr lang="en-US" smtClean="0"/>
              <a:t>‹#›</a:t>
            </a:fld>
            <a:endParaRPr lang="en-US"/>
          </a:p>
        </p:txBody>
      </p:sp>
    </p:spTree>
    <p:extLst>
      <p:ext uri="{BB962C8B-B14F-4D97-AF65-F5344CB8AC3E}">
        <p14:creationId xmlns:p14="http://schemas.microsoft.com/office/powerpoint/2010/main" val="2518395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496DE3-140A-49DD-B661-E6A5E669FD4A}" type="datetimeFigureOut">
              <a:rPr lang="en-US" smtClean="0"/>
              <a:t>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C5B7F6-75AE-4A18-8FA7-F336C9A8F2E9}" type="slidenum">
              <a:rPr lang="en-US" smtClean="0"/>
              <a:t>‹#›</a:t>
            </a:fld>
            <a:endParaRPr lang="en-US"/>
          </a:p>
        </p:txBody>
      </p:sp>
    </p:spTree>
    <p:extLst>
      <p:ext uri="{BB962C8B-B14F-4D97-AF65-F5344CB8AC3E}">
        <p14:creationId xmlns:p14="http://schemas.microsoft.com/office/powerpoint/2010/main" val="2407142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496DE3-140A-49DD-B661-E6A5E669FD4A}" type="datetimeFigureOut">
              <a:rPr lang="en-US" smtClean="0"/>
              <a:t>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C5B7F6-75AE-4A18-8FA7-F336C9A8F2E9}" type="slidenum">
              <a:rPr lang="en-US" smtClean="0"/>
              <a:t>‹#›</a:t>
            </a:fld>
            <a:endParaRPr lang="en-US"/>
          </a:p>
        </p:txBody>
      </p:sp>
    </p:spTree>
    <p:extLst>
      <p:ext uri="{BB962C8B-B14F-4D97-AF65-F5344CB8AC3E}">
        <p14:creationId xmlns:p14="http://schemas.microsoft.com/office/powerpoint/2010/main" val="782920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496DE3-140A-49DD-B661-E6A5E669FD4A}" type="datetimeFigureOut">
              <a:rPr lang="en-US" smtClean="0"/>
              <a:t>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C5B7F6-75AE-4A18-8FA7-F336C9A8F2E9}" type="slidenum">
              <a:rPr lang="en-US" smtClean="0"/>
              <a:t>‹#›</a:t>
            </a:fld>
            <a:endParaRPr lang="en-US"/>
          </a:p>
        </p:txBody>
      </p:sp>
    </p:spTree>
    <p:extLst>
      <p:ext uri="{BB962C8B-B14F-4D97-AF65-F5344CB8AC3E}">
        <p14:creationId xmlns:p14="http://schemas.microsoft.com/office/powerpoint/2010/main" val="2037604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496DE3-140A-49DD-B661-E6A5E669FD4A}" type="datetimeFigureOut">
              <a:rPr lang="en-US" smtClean="0"/>
              <a:t>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5B7F6-75AE-4A18-8FA7-F336C9A8F2E9}" type="slidenum">
              <a:rPr lang="en-US" smtClean="0"/>
              <a:t>‹#›</a:t>
            </a:fld>
            <a:endParaRPr lang="en-US"/>
          </a:p>
        </p:txBody>
      </p:sp>
    </p:spTree>
    <p:extLst>
      <p:ext uri="{BB962C8B-B14F-4D97-AF65-F5344CB8AC3E}">
        <p14:creationId xmlns:p14="http://schemas.microsoft.com/office/powerpoint/2010/main" val="3043189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496DE3-140A-49DD-B661-E6A5E669FD4A}" type="datetimeFigureOut">
              <a:rPr lang="en-US" smtClean="0"/>
              <a:t>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5B7F6-75AE-4A18-8FA7-F336C9A8F2E9}" type="slidenum">
              <a:rPr lang="en-US" smtClean="0"/>
              <a:t>‹#›</a:t>
            </a:fld>
            <a:endParaRPr lang="en-US"/>
          </a:p>
        </p:txBody>
      </p:sp>
    </p:spTree>
    <p:extLst>
      <p:ext uri="{BB962C8B-B14F-4D97-AF65-F5344CB8AC3E}">
        <p14:creationId xmlns:p14="http://schemas.microsoft.com/office/powerpoint/2010/main" val="1004516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96DE3-140A-49DD-B661-E6A5E669FD4A}" type="datetimeFigureOut">
              <a:rPr lang="en-US" smtClean="0"/>
              <a:t>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C5B7F6-75AE-4A18-8FA7-F336C9A8F2E9}" type="slidenum">
              <a:rPr lang="en-US" smtClean="0"/>
              <a:t>‹#›</a:t>
            </a:fld>
            <a:endParaRPr lang="en-US"/>
          </a:p>
        </p:txBody>
      </p:sp>
    </p:spTree>
    <p:extLst>
      <p:ext uri="{BB962C8B-B14F-4D97-AF65-F5344CB8AC3E}">
        <p14:creationId xmlns:p14="http://schemas.microsoft.com/office/powerpoint/2010/main" val="3684072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6 Study Guide Answers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69098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324600"/>
          </a:xfrm>
        </p:spPr>
        <p:txBody>
          <a:bodyPr>
            <a:normAutofit fontScale="92500" lnSpcReduction="20000"/>
          </a:bodyPr>
          <a:lstStyle/>
          <a:p>
            <a:pPr marL="0" lvl="0" indent="0">
              <a:buNone/>
            </a:pPr>
            <a:r>
              <a:rPr lang="en-US" dirty="0" smtClean="0"/>
              <a:t>1. A </a:t>
            </a:r>
            <a:r>
              <a:rPr lang="en-US" dirty="0"/>
              <a:t>U.S. passenger ship a German U-boat sank during WWI where over 100 American civilians died is </a:t>
            </a:r>
            <a:r>
              <a:rPr lang="en-US" dirty="0" smtClean="0"/>
              <a:t>the </a:t>
            </a:r>
            <a:r>
              <a:rPr lang="en-US" dirty="0" err="1" smtClean="0">
                <a:solidFill>
                  <a:srgbClr val="FF00FF"/>
                </a:solidFill>
              </a:rPr>
              <a:t>Lusitanina</a:t>
            </a:r>
            <a:r>
              <a:rPr lang="en-US" dirty="0" smtClean="0">
                <a:solidFill>
                  <a:srgbClr val="FF00FF"/>
                </a:solidFill>
              </a:rPr>
              <a:t> </a:t>
            </a:r>
            <a:r>
              <a:rPr lang="en-US" dirty="0" smtClean="0"/>
              <a:t>.</a:t>
            </a:r>
            <a:endParaRPr lang="en-US" dirty="0"/>
          </a:p>
          <a:p>
            <a:pPr marL="0" lvl="0" indent="0">
              <a:buNone/>
            </a:pPr>
            <a:r>
              <a:rPr lang="en-US" dirty="0" smtClean="0"/>
              <a:t>2. Which </a:t>
            </a:r>
            <a:r>
              <a:rPr lang="en-US" dirty="0"/>
              <a:t>of these is one way the United States contributed before they joined World War I?</a:t>
            </a:r>
          </a:p>
          <a:p>
            <a:pPr marL="457200" lvl="1" indent="0">
              <a:buNone/>
            </a:pPr>
            <a:r>
              <a:rPr lang="en-US" dirty="0" smtClean="0">
                <a:solidFill>
                  <a:srgbClr val="FF00FF"/>
                </a:solidFill>
              </a:rPr>
              <a:t>B. They </a:t>
            </a:r>
            <a:r>
              <a:rPr lang="en-US" dirty="0">
                <a:solidFill>
                  <a:srgbClr val="FF00FF"/>
                </a:solidFill>
              </a:rPr>
              <a:t>sent supplies to Great Britain and their allies.</a:t>
            </a:r>
          </a:p>
          <a:p>
            <a:pPr marL="0" lvl="0" indent="0">
              <a:buNone/>
            </a:pPr>
            <a:r>
              <a:rPr lang="en-US" dirty="0" smtClean="0"/>
              <a:t>3. The </a:t>
            </a:r>
            <a:r>
              <a:rPr lang="en-US" dirty="0"/>
              <a:t>Treaty of </a:t>
            </a:r>
            <a:r>
              <a:rPr lang="en-US" dirty="0" smtClean="0">
                <a:solidFill>
                  <a:srgbClr val="FF00FF"/>
                </a:solidFill>
              </a:rPr>
              <a:t>Versailles</a:t>
            </a:r>
            <a:r>
              <a:rPr lang="en-US" dirty="0" smtClean="0"/>
              <a:t> made </a:t>
            </a:r>
            <a:r>
              <a:rPr lang="en-US" dirty="0"/>
              <a:t>Germany take full responsibility for WWI. The U.S. did not ratify this </a:t>
            </a:r>
            <a:r>
              <a:rPr lang="en-US" dirty="0" smtClean="0"/>
              <a:t>because </a:t>
            </a:r>
            <a:r>
              <a:rPr lang="en-US" dirty="0" smtClean="0">
                <a:solidFill>
                  <a:srgbClr val="FF00FF"/>
                </a:solidFill>
              </a:rPr>
              <a:t>they feared it would lead to more wars. </a:t>
            </a:r>
            <a:endParaRPr lang="en-US" dirty="0" smtClean="0"/>
          </a:p>
          <a:p>
            <a:pPr marL="0" lvl="0" indent="0">
              <a:buNone/>
            </a:pPr>
            <a:r>
              <a:rPr lang="en-US" dirty="0" smtClean="0"/>
              <a:t>4. During </a:t>
            </a:r>
            <a:r>
              <a:rPr lang="en-US" dirty="0"/>
              <a:t>this time in history, African Americans gained fame for their musical and artistic talents. What was this time</a:t>
            </a:r>
            <a:r>
              <a:rPr lang="en-US" dirty="0" smtClean="0"/>
              <a:t>? </a:t>
            </a:r>
            <a:r>
              <a:rPr lang="en-US" dirty="0" smtClean="0">
                <a:solidFill>
                  <a:srgbClr val="FF00FF"/>
                </a:solidFill>
              </a:rPr>
              <a:t>Harlem Renaissance </a:t>
            </a:r>
            <a:r>
              <a:rPr lang="en-US" dirty="0" smtClean="0"/>
              <a:t> </a:t>
            </a:r>
          </a:p>
          <a:p>
            <a:pPr marL="0" lvl="0" indent="0">
              <a:buNone/>
            </a:pPr>
            <a:r>
              <a:rPr lang="en-US" dirty="0" smtClean="0"/>
              <a:t>5. How </a:t>
            </a:r>
            <a:r>
              <a:rPr lang="en-US" dirty="0"/>
              <a:t>did Germany act to the arrival of the U.S.?</a:t>
            </a:r>
          </a:p>
          <a:p>
            <a:pPr marL="457200" lvl="1" indent="0">
              <a:buNone/>
            </a:pPr>
            <a:r>
              <a:rPr lang="en-US" dirty="0" smtClean="0">
                <a:solidFill>
                  <a:srgbClr val="FF00FF"/>
                </a:solidFill>
              </a:rPr>
              <a:t>A. Germany </a:t>
            </a:r>
            <a:r>
              <a:rPr lang="en-US" dirty="0">
                <a:solidFill>
                  <a:srgbClr val="FF00FF"/>
                </a:solidFill>
              </a:rPr>
              <a:t>quickly realized they could not win the war and signed an armistice</a:t>
            </a:r>
            <a:r>
              <a:rPr lang="en-US" dirty="0" smtClean="0">
                <a:solidFill>
                  <a:srgbClr val="FF00FF"/>
                </a:solidFill>
              </a:rPr>
              <a:t>.</a:t>
            </a:r>
            <a:endParaRPr lang="en-US" dirty="0">
              <a:solidFill>
                <a:srgbClr val="FF00FF"/>
              </a:solidFill>
            </a:endParaRPr>
          </a:p>
        </p:txBody>
      </p:sp>
    </p:spTree>
    <p:extLst>
      <p:ext uri="{BB962C8B-B14F-4D97-AF65-F5344CB8AC3E}">
        <p14:creationId xmlns:p14="http://schemas.microsoft.com/office/powerpoint/2010/main" val="201502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248400"/>
          </a:xfrm>
        </p:spPr>
        <p:txBody>
          <a:bodyPr>
            <a:normAutofit fontScale="70000" lnSpcReduction="20000"/>
          </a:bodyPr>
          <a:lstStyle/>
          <a:p>
            <a:pPr marL="0" lvl="0" indent="0">
              <a:spcBef>
                <a:spcPts val="0"/>
              </a:spcBef>
              <a:buNone/>
              <a:tabLst>
                <a:tab pos="-342900" algn="l"/>
              </a:tabLst>
            </a:pPr>
            <a:r>
              <a:rPr lang="en-US" dirty="0" smtClean="0">
                <a:effectLst/>
                <a:latin typeface="Arial"/>
                <a:ea typeface="Times New Roman"/>
              </a:rPr>
              <a:t>6. </a:t>
            </a:r>
            <a:r>
              <a:rPr lang="en-US" dirty="0" smtClean="0">
                <a:solidFill>
                  <a:srgbClr val="FF00FF"/>
                </a:solidFill>
                <a:effectLst/>
                <a:latin typeface="Arial"/>
                <a:ea typeface="Times New Roman"/>
              </a:rPr>
              <a:t>Louis Armstrong </a:t>
            </a:r>
            <a:r>
              <a:rPr lang="en-US" dirty="0" smtClean="0">
                <a:effectLst/>
                <a:latin typeface="Arial"/>
                <a:ea typeface="Times New Roman"/>
              </a:rPr>
              <a:t>was a famous trumpet player and Jazz Musician during the1920’s.</a:t>
            </a:r>
            <a:endParaRPr lang="en-US" dirty="0" smtClean="0">
              <a:effectLst/>
              <a:latin typeface="Times New Roman"/>
              <a:ea typeface="Times New Roman"/>
            </a:endParaRPr>
          </a:p>
          <a:p>
            <a:pPr marL="0" lvl="0" indent="0">
              <a:spcBef>
                <a:spcPts val="0"/>
              </a:spcBef>
              <a:buNone/>
              <a:tabLst>
                <a:tab pos="-342900" algn="l"/>
              </a:tabLst>
            </a:pPr>
            <a:r>
              <a:rPr lang="en-US" dirty="0" smtClean="0">
                <a:effectLst/>
                <a:latin typeface="Arial"/>
                <a:ea typeface="Times New Roman"/>
              </a:rPr>
              <a:t>7. </a:t>
            </a:r>
            <a:r>
              <a:rPr lang="en-US" dirty="0" smtClean="0">
                <a:solidFill>
                  <a:srgbClr val="FF00FF"/>
                </a:solidFill>
                <a:effectLst/>
                <a:latin typeface="Arial"/>
                <a:ea typeface="Times New Roman"/>
              </a:rPr>
              <a:t>Langston Hughes </a:t>
            </a:r>
            <a:r>
              <a:rPr lang="en-US" dirty="0" smtClean="0">
                <a:effectLst/>
                <a:latin typeface="Arial"/>
                <a:ea typeface="Times New Roman"/>
              </a:rPr>
              <a:t>is famous for his poems and short stories about black life in America.</a:t>
            </a:r>
            <a:endParaRPr lang="en-US" dirty="0" smtClean="0">
              <a:effectLst/>
              <a:latin typeface="Times New Roman"/>
              <a:ea typeface="Times New Roman"/>
            </a:endParaRPr>
          </a:p>
          <a:p>
            <a:pPr marL="0" lvl="0" indent="0">
              <a:spcBef>
                <a:spcPts val="0"/>
              </a:spcBef>
              <a:buNone/>
              <a:tabLst>
                <a:tab pos="-342900" algn="l"/>
              </a:tabLst>
            </a:pPr>
            <a:r>
              <a:rPr lang="en-US" dirty="0" smtClean="0">
                <a:effectLst/>
                <a:latin typeface="Arial"/>
                <a:ea typeface="Times New Roman"/>
              </a:rPr>
              <a:t>8. Henry Ford introduced the idea of </a:t>
            </a:r>
            <a:r>
              <a:rPr lang="en-US" dirty="0" smtClean="0">
                <a:solidFill>
                  <a:srgbClr val="FF00FF"/>
                </a:solidFill>
                <a:effectLst/>
                <a:latin typeface="Arial"/>
                <a:ea typeface="Times New Roman"/>
              </a:rPr>
              <a:t>mass production </a:t>
            </a:r>
            <a:r>
              <a:rPr lang="en-US" dirty="0" smtClean="0">
                <a:effectLst/>
                <a:latin typeface="Arial"/>
                <a:ea typeface="Times New Roman"/>
              </a:rPr>
              <a:t>and the </a:t>
            </a:r>
            <a:r>
              <a:rPr lang="en-US" dirty="0" smtClean="0">
                <a:solidFill>
                  <a:srgbClr val="FF00FF"/>
                </a:solidFill>
                <a:effectLst/>
                <a:latin typeface="Arial"/>
                <a:ea typeface="Times New Roman"/>
              </a:rPr>
              <a:t>assembly </a:t>
            </a:r>
            <a:r>
              <a:rPr lang="en-US" dirty="0" smtClean="0">
                <a:effectLst/>
                <a:latin typeface="Arial"/>
                <a:ea typeface="Times New Roman"/>
              </a:rPr>
              <a:t> line. His assembly line allowed the </a:t>
            </a:r>
            <a:r>
              <a:rPr lang="en-US" dirty="0" smtClean="0">
                <a:solidFill>
                  <a:srgbClr val="FF00FF"/>
                </a:solidFill>
                <a:effectLst/>
                <a:latin typeface="Arial"/>
                <a:ea typeface="Times New Roman"/>
              </a:rPr>
              <a:t>parts </a:t>
            </a:r>
            <a:r>
              <a:rPr lang="en-US" dirty="0" smtClean="0">
                <a:effectLst/>
                <a:latin typeface="Arial"/>
                <a:ea typeface="Times New Roman"/>
              </a:rPr>
              <a:t>to come to the workers, so the workers were specialized in assembling only one part. </a:t>
            </a:r>
            <a:endParaRPr lang="en-US" dirty="0" smtClean="0">
              <a:effectLst/>
              <a:latin typeface="Times New Roman"/>
              <a:ea typeface="Times New Roman"/>
            </a:endParaRPr>
          </a:p>
          <a:p>
            <a:pPr marL="0" lvl="0" indent="0">
              <a:spcBef>
                <a:spcPts val="0"/>
              </a:spcBef>
              <a:buNone/>
              <a:tabLst>
                <a:tab pos="-342900" algn="l"/>
              </a:tabLst>
            </a:pPr>
            <a:r>
              <a:rPr lang="en-US" dirty="0" smtClean="0">
                <a:effectLst/>
                <a:latin typeface="Arial"/>
                <a:ea typeface="Times New Roman"/>
              </a:rPr>
              <a:t>9. </a:t>
            </a:r>
            <a:r>
              <a:rPr lang="en-US" dirty="0" smtClean="0">
                <a:solidFill>
                  <a:srgbClr val="FF00FF"/>
                </a:solidFill>
                <a:effectLst/>
                <a:latin typeface="Arial"/>
                <a:ea typeface="Times New Roman"/>
              </a:rPr>
              <a:t>Babe Ruth </a:t>
            </a:r>
            <a:r>
              <a:rPr lang="en-US" dirty="0" smtClean="0">
                <a:effectLst/>
                <a:latin typeface="Arial"/>
                <a:ea typeface="Times New Roman"/>
              </a:rPr>
              <a:t>is a great baseball player known for his hitting. </a:t>
            </a:r>
            <a:endParaRPr lang="en-US" dirty="0" smtClean="0">
              <a:effectLst/>
              <a:latin typeface="Times New Roman"/>
              <a:ea typeface="Times New Roman"/>
            </a:endParaRPr>
          </a:p>
          <a:p>
            <a:pPr marL="0" lvl="0" indent="0">
              <a:spcBef>
                <a:spcPts val="0"/>
              </a:spcBef>
              <a:buNone/>
              <a:tabLst>
                <a:tab pos="-342900" algn="l"/>
              </a:tabLst>
            </a:pPr>
            <a:r>
              <a:rPr lang="en-US" dirty="0" smtClean="0">
                <a:effectLst/>
                <a:latin typeface="Arial"/>
                <a:ea typeface="Times New Roman"/>
              </a:rPr>
              <a:t>10. </a:t>
            </a:r>
            <a:r>
              <a:rPr lang="en-US" dirty="0" smtClean="0">
                <a:solidFill>
                  <a:srgbClr val="FF00FF"/>
                </a:solidFill>
                <a:effectLst/>
                <a:latin typeface="Arial"/>
                <a:ea typeface="Times New Roman"/>
              </a:rPr>
              <a:t>Charles Lindbergh </a:t>
            </a:r>
            <a:r>
              <a:rPr lang="en-US" dirty="0" smtClean="0">
                <a:effectLst/>
                <a:latin typeface="Arial"/>
                <a:ea typeface="Times New Roman"/>
              </a:rPr>
              <a:t>flew solo across the Atlantic Ocean.</a:t>
            </a:r>
            <a:endParaRPr lang="en-US" dirty="0" smtClean="0">
              <a:effectLst/>
              <a:latin typeface="Times New Roman"/>
              <a:ea typeface="Times New Roman"/>
            </a:endParaRPr>
          </a:p>
          <a:p>
            <a:pPr marL="0" lvl="0" indent="0">
              <a:spcBef>
                <a:spcPts val="0"/>
              </a:spcBef>
              <a:buNone/>
              <a:tabLst>
                <a:tab pos="-342900" algn="l"/>
              </a:tabLst>
            </a:pPr>
            <a:r>
              <a:rPr lang="en-US" dirty="0" smtClean="0">
                <a:effectLst/>
                <a:latin typeface="Arial"/>
                <a:ea typeface="Times New Roman"/>
              </a:rPr>
              <a:t>11. The </a:t>
            </a:r>
            <a:r>
              <a:rPr lang="en-US" dirty="0" smtClean="0">
                <a:solidFill>
                  <a:srgbClr val="FF00FF"/>
                </a:solidFill>
                <a:effectLst/>
                <a:latin typeface="Arial"/>
                <a:ea typeface="Times New Roman"/>
              </a:rPr>
              <a:t>Stock Market Crash of 1929 </a:t>
            </a:r>
            <a:r>
              <a:rPr lang="en-US" dirty="0" smtClean="0">
                <a:effectLst/>
                <a:latin typeface="Arial"/>
                <a:ea typeface="Times New Roman"/>
              </a:rPr>
              <a:t>marked the beginning of the Great Depression.</a:t>
            </a:r>
            <a:endParaRPr lang="en-US" dirty="0" smtClean="0">
              <a:effectLst/>
              <a:latin typeface="Times New Roman"/>
              <a:ea typeface="Times New Roman"/>
            </a:endParaRPr>
          </a:p>
          <a:p>
            <a:pPr marL="0" lvl="0" indent="0">
              <a:spcBef>
                <a:spcPts val="0"/>
              </a:spcBef>
              <a:buNone/>
              <a:tabLst>
                <a:tab pos="-342900" algn="l"/>
              </a:tabLst>
            </a:pPr>
            <a:r>
              <a:rPr lang="en-US" dirty="0" smtClean="0">
                <a:effectLst/>
                <a:latin typeface="Arial"/>
                <a:ea typeface="Times New Roman"/>
              </a:rPr>
              <a:t>12. </a:t>
            </a:r>
            <a:r>
              <a:rPr lang="en-US" dirty="0" smtClean="0">
                <a:solidFill>
                  <a:srgbClr val="FF00FF"/>
                </a:solidFill>
                <a:effectLst/>
                <a:latin typeface="Arial"/>
                <a:ea typeface="Times New Roman"/>
              </a:rPr>
              <a:t>Herbert Hoover </a:t>
            </a:r>
            <a:r>
              <a:rPr lang="en-US" dirty="0" smtClean="0">
                <a:effectLst/>
                <a:latin typeface="Arial"/>
                <a:ea typeface="Times New Roman"/>
              </a:rPr>
              <a:t>was president when the Stock Market Crashed.</a:t>
            </a:r>
            <a:endParaRPr lang="en-US" dirty="0" smtClean="0">
              <a:effectLst/>
              <a:latin typeface="Times New Roman"/>
              <a:ea typeface="Times New Roman"/>
            </a:endParaRPr>
          </a:p>
          <a:p>
            <a:pPr marL="0" lvl="0" indent="0">
              <a:spcBef>
                <a:spcPts val="0"/>
              </a:spcBef>
              <a:buNone/>
              <a:tabLst>
                <a:tab pos="-342900" algn="l"/>
              </a:tabLst>
            </a:pPr>
            <a:r>
              <a:rPr lang="en-US" dirty="0" smtClean="0">
                <a:effectLst/>
                <a:latin typeface="Arial"/>
                <a:ea typeface="Times New Roman"/>
              </a:rPr>
              <a:t>13. FDR’s greatest contribution to America was the New Deal, which created </a:t>
            </a:r>
            <a:r>
              <a:rPr lang="en-US" dirty="0" smtClean="0">
                <a:solidFill>
                  <a:srgbClr val="FF00FF"/>
                </a:solidFill>
                <a:effectLst/>
                <a:latin typeface="Arial"/>
                <a:ea typeface="Times New Roman"/>
              </a:rPr>
              <a:t>jobs</a:t>
            </a:r>
            <a:r>
              <a:rPr lang="en-US" dirty="0" smtClean="0">
                <a:effectLst/>
                <a:latin typeface="Arial"/>
                <a:ea typeface="Times New Roman"/>
              </a:rPr>
              <a:t>.</a:t>
            </a:r>
            <a:endParaRPr lang="en-US" dirty="0" smtClean="0">
              <a:effectLst/>
              <a:latin typeface="Times New Roman"/>
              <a:ea typeface="Times New Roman"/>
            </a:endParaRPr>
          </a:p>
          <a:p>
            <a:pPr marL="0" lvl="0" indent="0">
              <a:spcBef>
                <a:spcPts val="0"/>
              </a:spcBef>
              <a:buNone/>
              <a:tabLst>
                <a:tab pos="-342900" algn="l"/>
              </a:tabLst>
            </a:pPr>
            <a:r>
              <a:rPr lang="en-US" dirty="0" smtClean="0">
                <a:effectLst/>
                <a:latin typeface="Arial"/>
                <a:ea typeface="Times New Roman"/>
              </a:rPr>
              <a:t>14. A series of windstorms that blew the soil high in the air is called the</a:t>
            </a:r>
            <a:r>
              <a:rPr lang="en-US" dirty="0">
                <a:solidFill>
                  <a:srgbClr val="FF00FF"/>
                </a:solidFill>
                <a:latin typeface="Arial"/>
                <a:ea typeface="Times New Roman"/>
              </a:rPr>
              <a:t> </a:t>
            </a:r>
            <a:r>
              <a:rPr lang="en-US" dirty="0" smtClean="0">
                <a:solidFill>
                  <a:srgbClr val="FF00FF"/>
                </a:solidFill>
                <a:latin typeface="Arial"/>
                <a:ea typeface="Times New Roman"/>
              </a:rPr>
              <a:t>Dust Bowl </a:t>
            </a:r>
            <a:r>
              <a:rPr lang="en-US" dirty="0" smtClean="0">
                <a:effectLst/>
                <a:latin typeface="Arial"/>
                <a:ea typeface="Times New Roman"/>
              </a:rPr>
              <a:t>.</a:t>
            </a:r>
            <a:endParaRPr lang="en-US" dirty="0" smtClean="0">
              <a:effectLst/>
              <a:latin typeface="Times New Roman"/>
              <a:ea typeface="Times New Roman"/>
            </a:endParaRPr>
          </a:p>
          <a:p>
            <a:pPr marL="0" lvl="0" indent="0">
              <a:spcBef>
                <a:spcPts val="0"/>
              </a:spcBef>
              <a:buNone/>
              <a:tabLst>
                <a:tab pos="-342900" algn="l"/>
              </a:tabLst>
            </a:pPr>
            <a:r>
              <a:rPr lang="en-US" dirty="0" smtClean="0">
                <a:effectLst/>
                <a:latin typeface="Arial"/>
                <a:ea typeface="Times New Roman"/>
              </a:rPr>
              <a:t>15. Many people relied on </a:t>
            </a:r>
            <a:r>
              <a:rPr lang="en-US" dirty="0" smtClean="0">
                <a:solidFill>
                  <a:srgbClr val="FF00FF"/>
                </a:solidFill>
                <a:effectLst/>
                <a:latin typeface="Arial"/>
                <a:ea typeface="Times New Roman"/>
              </a:rPr>
              <a:t>soup kitchens </a:t>
            </a:r>
            <a:r>
              <a:rPr lang="en-US" dirty="0" smtClean="0">
                <a:effectLst/>
                <a:latin typeface="Arial"/>
                <a:ea typeface="Times New Roman"/>
              </a:rPr>
              <a:t> for food during the Great Depression.</a:t>
            </a:r>
            <a:endParaRPr lang="en-US" dirty="0" smtClean="0">
              <a:effectLst/>
              <a:latin typeface="Times New Roman"/>
              <a:ea typeface="Times New Roman"/>
            </a:endParaRPr>
          </a:p>
          <a:p>
            <a:pPr marL="0" lvl="0" indent="0">
              <a:spcBef>
                <a:spcPts val="0"/>
              </a:spcBef>
              <a:buNone/>
              <a:tabLst>
                <a:tab pos="-342900" algn="l"/>
              </a:tabLst>
            </a:pPr>
            <a:r>
              <a:rPr lang="en-US" dirty="0" smtClean="0">
                <a:effectLst/>
                <a:latin typeface="Arial"/>
                <a:ea typeface="Times New Roman"/>
              </a:rPr>
              <a:t>16. What 3 organizations did the New Deal create? </a:t>
            </a:r>
            <a:r>
              <a:rPr lang="en-US" dirty="0" smtClean="0">
                <a:solidFill>
                  <a:srgbClr val="FF00FF"/>
                </a:solidFill>
                <a:effectLst/>
                <a:latin typeface="Arial"/>
                <a:ea typeface="Times New Roman"/>
              </a:rPr>
              <a:t>CCC, TVA, WPA </a:t>
            </a:r>
            <a:endParaRPr lang="en-US" dirty="0" smtClean="0">
              <a:effectLst/>
              <a:latin typeface="Times New Roman"/>
              <a:ea typeface="Times New Roman"/>
            </a:endParaRPr>
          </a:p>
          <a:p>
            <a:pPr marL="0" indent="0">
              <a:buNone/>
            </a:pPr>
            <a:endParaRPr lang="en-US" dirty="0"/>
          </a:p>
        </p:txBody>
      </p:sp>
    </p:spTree>
    <p:extLst>
      <p:ext uri="{BB962C8B-B14F-4D97-AF65-F5344CB8AC3E}">
        <p14:creationId xmlns:p14="http://schemas.microsoft.com/office/powerpoint/2010/main" val="283567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fontScale="77500" lnSpcReduction="20000"/>
          </a:bodyPr>
          <a:lstStyle/>
          <a:p>
            <a:pPr marL="0" lvl="0" indent="0">
              <a:buNone/>
            </a:pPr>
            <a:r>
              <a:rPr lang="en-US" dirty="0" smtClean="0"/>
              <a:t>17. </a:t>
            </a:r>
            <a:r>
              <a:rPr lang="en-US" dirty="0" smtClean="0">
                <a:solidFill>
                  <a:srgbClr val="FF00FF"/>
                </a:solidFill>
              </a:rPr>
              <a:t>Margaret Mitchell </a:t>
            </a:r>
            <a:r>
              <a:rPr lang="en-US" dirty="0" smtClean="0"/>
              <a:t>wrote </a:t>
            </a:r>
            <a:r>
              <a:rPr lang="en-US" dirty="0"/>
              <a:t>the novel </a:t>
            </a:r>
            <a:r>
              <a:rPr lang="en-US" u="sng" dirty="0"/>
              <a:t>Gone With the Wind</a:t>
            </a:r>
            <a:r>
              <a:rPr lang="en-US" dirty="0"/>
              <a:t>.  </a:t>
            </a:r>
          </a:p>
          <a:p>
            <a:pPr marL="0" lvl="0" indent="0">
              <a:buNone/>
            </a:pPr>
            <a:r>
              <a:rPr lang="en-US" dirty="0" smtClean="0"/>
              <a:t>18. </a:t>
            </a:r>
            <a:r>
              <a:rPr lang="en-US" dirty="0" smtClean="0">
                <a:solidFill>
                  <a:srgbClr val="FF00FF"/>
                </a:solidFill>
              </a:rPr>
              <a:t>Duke Ellington </a:t>
            </a:r>
            <a:r>
              <a:rPr lang="en-US" dirty="0" smtClean="0"/>
              <a:t>assembled </a:t>
            </a:r>
            <a:r>
              <a:rPr lang="en-US" dirty="0"/>
              <a:t>a famous jazz orchestra.</a:t>
            </a:r>
          </a:p>
          <a:p>
            <a:pPr marL="0" lvl="0" indent="0">
              <a:buNone/>
            </a:pPr>
            <a:r>
              <a:rPr lang="en-US" dirty="0" smtClean="0"/>
              <a:t>19. Jesse </a:t>
            </a:r>
            <a:r>
              <a:rPr lang="en-US" dirty="0"/>
              <a:t>Owens is a famous </a:t>
            </a:r>
            <a:r>
              <a:rPr lang="en-US" dirty="0" smtClean="0">
                <a:solidFill>
                  <a:srgbClr val="FF00FF"/>
                </a:solidFill>
              </a:rPr>
              <a:t>Olympian </a:t>
            </a:r>
            <a:r>
              <a:rPr lang="en-US" dirty="0" smtClean="0"/>
              <a:t>that </a:t>
            </a:r>
            <a:r>
              <a:rPr lang="en-US" dirty="0"/>
              <a:t>won </a:t>
            </a:r>
            <a:r>
              <a:rPr lang="en-US" dirty="0" smtClean="0">
                <a:solidFill>
                  <a:srgbClr val="FF00FF"/>
                </a:solidFill>
              </a:rPr>
              <a:t>4</a:t>
            </a:r>
            <a:r>
              <a:rPr lang="en-US" dirty="0" smtClean="0"/>
              <a:t> gold </a:t>
            </a:r>
            <a:r>
              <a:rPr lang="en-US" dirty="0"/>
              <a:t>medals.</a:t>
            </a:r>
          </a:p>
          <a:p>
            <a:pPr marL="0" lvl="0" indent="0">
              <a:buNone/>
            </a:pPr>
            <a:r>
              <a:rPr lang="en-US" dirty="0" smtClean="0"/>
              <a:t>20. During </a:t>
            </a:r>
            <a:r>
              <a:rPr lang="en-US" dirty="0"/>
              <a:t>WWI agriculture was </a:t>
            </a:r>
            <a:r>
              <a:rPr lang="en-US" dirty="0" smtClean="0">
                <a:solidFill>
                  <a:srgbClr val="FF00FF"/>
                </a:solidFill>
              </a:rPr>
              <a:t>booming </a:t>
            </a:r>
            <a:r>
              <a:rPr lang="en-US" dirty="0" smtClean="0"/>
              <a:t>because </a:t>
            </a:r>
            <a:r>
              <a:rPr lang="en-US" dirty="0"/>
              <a:t>many countries that were at war were buying products from American farmers. </a:t>
            </a:r>
          </a:p>
          <a:p>
            <a:pPr marL="0" lvl="0" indent="0">
              <a:buNone/>
            </a:pPr>
            <a:r>
              <a:rPr lang="en-US" dirty="0" smtClean="0"/>
              <a:t>21. Henry </a:t>
            </a:r>
            <a:r>
              <a:rPr lang="en-US" dirty="0"/>
              <a:t>Ford’s assembly line increased </a:t>
            </a:r>
            <a:r>
              <a:rPr lang="en-US" dirty="0" smtClean="0">
                <a:solidFill>
                  <a:srgbClr val="FF00FF"/>
                </a:solidFill>
              </a:rPr>
              <a:t>production</a:t>
            </a:r>
            <a:r>
              <a:rPr lang="en-US" dirty="0" smtClean="0"/>
              <a:t>, </a:t>
            </a:r>
            <a:r>
              <a:rPr lang="en-US" dirty="0"/>
              <a:t>which increased profit for businesses which allowed them to pay higher salaries so the employees can spend more and boost </a:t>
            </a:r>
            <a:r>
              <a:rPr lang="en-US" dirty="0" smtClean="0"/>
              <a:t>the </a:t>
            </a:r>
            <a:r>
              <a:rPr lang="en-US" dirty="0" smtClean="0">
                <a:solidFill>
                  <a:srgbClr val="FF00FF"/>
                </a:solidFill>
              </a:rPr>
              <a:t>economy</a:t>
            </a:r>
            <a:r>
              <a:rPr lang="en-US" dirty="0" smtClean="0"/>
              <a:t> </a:t>
            </a:r>
            <a:endParaRPr lang="en-US" dirty="0"/>
          </a:p>
          <a:p>
            <a:pPr marL="0" lvl="0" indent="0">
              <a:buNone/>
            </a:pPr>
            <a:r>
              <a:rPr lang="en-US" dirty="0" smtClean="0"/>
              <a:t>22. New </a:t>
            </a:r>
            <a:r>
              <a:rPr lang="en-US" dirty="0"/>
              <a:t>household items were invented during the 1920’s. These items included vacuum cleaners, washing machines, and radios. Many Americans were buying and consuming these, because they were a luxury that made household chores </a:t>
            </a:r>
            <a:r>
              <a:rPr lang="en-US" dirty="0" smtClean="0">
                <a:solidFill>
                  <a:srgbClr val="FF00FF"/>
                </a:solidFill>
              </a:rPr>
              <a:t>easier</a:t>
            </a:r>
            <a:r>
              <a:rPr lang="en-US" dirty="0" smtClean="0"/>
              <a:t>. </a:t>
            </a:r>
            <a:r>
              <a:rPr lang="en-US" dirty="0"/>
              <a:t>(hint: easier or harder)  </a:t>
            </a:r>
          </a:p>
          <a:p>
            <a:pPr marL="0" lvl="0" indent="0">
              <a:buNone/>
            </a:pPr>
            <a:r>
              <a:rPr lang="en-US" dirty="0" smtClean="0"/>
              <a:t>23. True </a:t>
            </a:r>
            <a:r>
              <a:rPr lang="en-US" dirty="0"/>
              <a:t>or False: Jazz music was different from other music during the 1920’s, because it is fast, upbeat and the musicians did not use sheet music to play, they improvised the notes. </a:t>
            </a:r>
            <a:r>
              <a:rPr lang="en-US" dirty="0" smtClean="0">
                <a:solidFill>
                  <a:srgbClr val="FF00FF"/>
                </a:solidFill>
              </a:rPr>
              <a:t>True </a:t>
            </a:r>
            <a:endParaRPr lang="en-US" dirty="0"/>
          </a:p>
          <a:p>
            <a:endParaRPr lang="en-US" dirty="0"/>
          </a:p>
        </p:txBody>
      </p:sp>
    </p:spTree>
    <p:extLst>
      <p:ext uri="{BB962C8B-B14F-4D97-AF65-F5344CB8AC3E}">
        <p14:creationId xmlns:p14="http://schemas.microsoft.com/office/powerpoint/2010/main" val="410057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92500" lnSpcReduction="10000"/>
          </a:bodyPr>
          <a:lstStyle/>
          <a:p>
            <a:pPr marL="0" lvl="0" indent="0">
              <a:buNone/>
            </a:pPr>
            <a:r>
              <a:rPr lang="en-US" dirty="0" smtClean="0"/>
              <a:t>24. </a:t>
            </a:r>
            <a:r>
              <a:rPr lang="en-US" dirty="0" smtClean="0">
                <a:solidFill>
                  <a:srgbClr val="FF00FF"/>
                </a:solidFill>
              </a:rPr>
              <a:t>Works Progress Administration </a:t>
            </a:r>
            <a:r>
              <a:rPr lang="en-US" dirty="0" smtClean="0"/>
              <a:t>is </a:t>
            </a:r>
            <a:r>
              <a:rPr lang="en-US" dirty="0"/>
              <a:t>sometimes called the Second New Deal. It provided jobs for unskilled workers and hired people to build government buildings, roads and other public projects. It also provided money for the arts.</a:t>
            </a:r>
          </a:p>
          <a:p>
            <a:pPr marL="0" lvl="0" indent="0">
              <a:buNone/>
            </a:pPr>
            <a:r>
              <a:rPr lang="en-US" dirty="0" smtClean="0"/>
              <a:t>25. </a:t>
            </a:r>
            <a:r>
              <a:rPr lang="en-US" dirty="0" smtClean="0">
                <a:solidFill>
                  <a:srgbClr val="FF00FF"/>
                </a:solidFill>
              </a:rPr>
              <a:t>Civilian Conservation Corps </a:t>
            </a:r>
            <a:r>
              <a:rPr lang="en-US" dirty="0" smtClean="0"/>
              <a:t>is </a:t>
            </a:r>
            <a:r>
              <a:rPr lang="en-US" dirty="0"/>
              <a:t>a New Deal program that provided jobs for young, unmarried men. They worked in National Forests installing electric lines, building fire towers and planting new trees.</a:t>
            </a:r>
          </a:p>
          <a:p>
            <a:pPr marL="0" lvl="0" indent="0">
              <a:buNone/>
            </a:pPr>
            <a:r>
              <a:rPr lang="en-US" dirty="0" smtClean="0"/>
              <a:t>26. </a:t>
            </a:r>
            <a:r>
              <a:rPr lang="en-US" dirty="0" smtClean="0">
                <a:solidFill>
                  <a:srgbClr val="FF00FF"/>
                </a:solidFill>
              </a:rPr>
              <a:t>Tennessee Valley Authority </a:t>
            </a:r>
            <a:r>
              <a:rPr lang="en-US" dirty="0" smtClean="0"/>
              <a:t>is </a:t>
            </a:r>
            <a:r>
              <a:rPr lang="en-US" dirty="0"/>
              <a:t>a New Deal program that built hydroelectric dams. It created jobs and supplied cheap electricity to parts of the south. </a:t>
            </a:r>
          </a:p>
          <a:p>
            <a:endParaRPr lang="en-US" dirty="0"/>
          </a:p>
        </p:txBody>
      </p:sp>
    </p:spTree>
    <p:extLst>
      <p:ext uri="{BB962C8B-B14F-4D97-AF65-F5344CB8AC3E}">
        <p14:creationId xmlns:p14="http://schemas.microsoft.com/office/powerpoint/2010/main" val="1813886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2773</TotalTime>
  <Words>618</Words>
  <Application>Microsoft Office PowerPoint</Application>
  <PresentationFormat>On-screen Show (4:3)</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Unit 6 Study Guide Answers </vt:lpstr>
      <vt:lpstr>PowerPoint Presentation</vt:lpstr>
      <vt:lpstr>PowerPoint Presentation</vt:lpstr>
      <vt:lpstr>PowerPoint Presentation</vt:lpstr>
      <vt:lpstr>PowerPoint Presentation</vt:lpstr>
    </vt:vector>
  </TitlesOfParts>
  <Company>Thomas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6 Study Guide Answers</dc:title>
  <dc:creator>Courtney Sofferin</dc:creator>
  <cp:lastModifiedBy>Courtney Sofferin</cp:lastModifiedBy>
  <cp:revision>3</cp:revision>
  <dcterms:created xsi:type="dcterms:W3CDTF">2012-02-06T17:19:17Z</dcterms:created>
  <dcterms:modified xsi:type="dcterms:W3CDTF">2012-02-08T15:33:10Z</dcterms:modified>
</cp:coreProperties>
</file>