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CCF4-CBAB-45B7-9CC7-95ED68BFC746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2FF9-5C62-4928-838E-13C02F43B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87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CCF4-CBAB-45B7-9CC7-95ED68BFC746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2FF9-5C62-4928-838E-13C02F43B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98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CCF4-CBAB-45B7-9CC7-95ED68BFC746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2FF9-5C62-4928-838E-13C02F43B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50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CCF4-CBAB-45B7-9CC7-95ED68BFC746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2FF9-5C62-4928-838E-13C02F43B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8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CCF4-CBAB-45B7-9CC7-95ED68BFC746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2FF9-5C62-4928-838E-13C02F43B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86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CCF4-CBAB-45B7-9CC7-95ED68BFC746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2FF9-5C62-4928-838E-13C02F43B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20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CCF4-CBAB-45B7-9CC7-95ED68BFC746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2FF9-5C62-4928-838E-13C02F43B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87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CCF4-CBAB-45B7-9CC7-95ED68BFC746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2FF9-5C62-4928-838E-13C02F43B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40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CCF4-CBAB-45B7-9CC7-95ED68BFC746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2FF9-5C62-4928-838E-13C02F43B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33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CCF4-CBAB-45B7-9CC7-95ED68BFC746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2FF9-5C62-4928-838E-13C02F43B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65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CCF4-CBAB-45B7-9CC7-95ED68BFC746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2FF9-5C62-4928-838E-13C02F43B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9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1CCF4-CBAB-45B7-9CC7-95ED68BFC746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D2FF9-5C62-4928-838E-13C02F43B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74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edia.org/lessonplans/secondary/valuegridlesson/Grid_A1.jpg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hyperlink" Target="http://www.artedia.org/lessonplans/secondary/valuegridlesson/Grid_A3.jpg" TargetMode="Externa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Showcard Gothic" panose="04020904020102020604" pitchFamily="82" charset="0"/>
              </a:rPr>
              <a:t>5</a:t>
            </a:r>
            <a:r>
              <a:rPr lang="en-US" baseline="30000" dirty="0" smtClean="0">
                <a:latin typeface="Showcard Gothic" panose="04020904020102020604" pitchFamily="82" charset="0"/>
              </a:rPr>
              <a:t>th</a:t>
            </a:r>
            <a:r>
              <a:rPr lang="en-US" dirty="0" smtClean="0">
                <a:latin typeface="Showcard Gothic" panose="04020904020102020604" pitchFamily="82" charset="0"/>
              </a:rPr>
              <a:t> Grade</a:t>
            </a:r>
            <a:endParaRPr lang="en-US" dirty="0">
              <a:latin typeface="Showcard Gothic" panose="04020904020102020604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Showcard Gothic" panose="04020904020102020604" pitchFamily="82" charset="0"/>
              </a:rPr>
              <a:t>10 day Curriculum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99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howcard Gothic" panose="04020904020102020604" pitchFamily="82" charset="0"/>
              </a:rPr>
              <a:t>Day 8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EQ: What is Texture?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65" y="2174875"/>
            <a:ext cx="3058257" cy="3951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Project: Roll-A-Monster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237" y="2174875"/>
            <a:ext cx="2675351" cy="3951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294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howcard Gothic" panose="04020904020102020604" pitchFamily="82" charset="0"/>
              </a:rPr>
              <a:t>DAY 9</a:t>
            </a:r>
            <a:endParaRPr lang="en-US" dirty="0">
              <a:latin typeface="Showcard Gothic" panose="04020904020102020604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EQ: What are the elements and principles of art?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Worksheets:</a:t>
            </a:r>
          </a:p>
          <a:p>
            <a:pPr lvl="1"/>
            <a:r>
              <a:rPr lang="en-US" dirty="0" smtClean="0"/>
              <a:t>“I am an Artist”</a:t>
            </a:r>
          </a:p>
          <a:p>
            <a:pPr lvl="1"/>
            <a:r>
              <a:rPr lang="en-US" dirty="0" smtClean="0"/>
              <a:t>Color Wheel</a:t>
            </a:r>
          </a:p>
          <a:p>
            <a:pPr lvl="1"/>
            <a:r>
              <a:rPr lang="en-US" dirty="0" smtClean="0"/>
              <a:t>LEO Warm or Cool?</a:t>
            </a:r>
          </a:p>
          <a:p>
            <a:pPr lvl="1"/>
            <a:r>
              <a:rPr lang="en-US" dirty="0" smtClean="0"/>
              <a:t>Line </a:t>
            </a:r>
          </a:p>
          <a:p>
            <a:pPr lvl="1"/>
            <a:r>
              <a:rPr lang="en-US" dirty="0" smtClean="0"/>
              <a:t>Exploring Value</a:t>
            </a:r>
          </a:p>
          <a:p>
            <a:pPr lvl="1"/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Project: Finish up any incomplete projects and take home.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Projects:</a:t>
            </a:r>
          </a:p>
          <a:p>
            <a:pPr lvl="1"/>
            <a:r>
              <a:rPr lang="en-US" dirty="0" smtClean="0"/>
              <a:t>Draw your Shoe/Line</a:t>
            </a:r>
          </a:p>
          <a:p>
            <a:pPr lvl="1"/>
            <a:r>
              <a:rPr lang="en-US" dirty="0" smtClean="0"/>
              <a:t>Matisse/Shape </a:t>
            </a:r>
          </a:p>
          <a:p>
            <a:pPr lvl="1"/>
            <a:r>
              <a:rPr lang="en-US" dirty="0" smtClean="0"/>
              <a:t>Name Design/Value</a:t>
            </a:r>
          </a:p>
          <a:p>
            <a:pPr lvl="1"/>
            <a:r>
              <a:rPr lang="en-US" dirty="0" smtClean="0"/>
              <a:t>Henna Hands/Form</a:t>
            </a:r>
          </a:p>
          <a:p>
            <a:pPr lvl="1"/>
            <a:r>
              <a:rPr lang="en-US" dirty="0" smtClean="0"/>
              <a:t>Contrast/Space</a:t>
            </a:r>
          </a:p>
          <a:p>
            <a:pPr lvl="1"/>
            <a:r>
              <a:rPr lang="en-US" dirty="0" smtClean="0"/>
              <a:t>Monster/Texture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40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howcard Gothic" panose="04020904020102020604" pitchFamily="82" charset="0"/>
              </a:rPr>
              <a:t>DAY 10</a:t>
            </a:r>
            <a:endParaRPr lang="en-US" dirty="0">
              <a:latin typeface="Showcard Gothic" panose="04020904020102020604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EQ: How can we make color yummy?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44" y="2626519"/>
            <a:ext cx="40005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Project: Cookie Color Wheel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228150"/>
            <a:ext cx="4041775" cy="3844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085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Showcard Gothic" panose="04020904020102020604" pitchFamily="82" charset="0"/>
              </a:rPr>
              <a:t>Fun Stuff</a:t>
            </a:r>
            <a:endParaRPr lang="en-US" dirty="0">
              <a:latin typeface="Showcard Gothic" panose="04020904020102020604" pitchFamily="8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For extra days or times when you need it…</a:t>
            </a:r>
            <a:r>
              <a:rPr lang="en-US" dirty="0" err="1" smtClean="0"/>
              <a:t>lol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09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howcard Gothic" panose="04020904020102020604" pitchFamily="82" charset="0"/>
              </a:rPr>
              <a:t>Shirt Design</a:t>
            </a:r>
            <a:endParaRPr lang="en-US" dirty="0">
              <a:latin typeface="Showcard Gothic" panose="04020904020102020604" pitchFamily="8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EQ: How can we create art like a graphic designer?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83452"/>
            <a:ext cx="4040188" cy="3934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Project: Shirt Design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>
                <a:latin typeface="Comic Sans MS" panose="030F0702030302020204" pitchFamily="66" charset="0"/>
              </a:rPr>
              <a:t>Take your time and explore your </a:t>
            </a:r>
            <a:r>
              <a:rPr lang="en-US" b="1" dirty="0" smtClean="0">
                <a:latin typeface="Comic Sans MS" panose="030F0702030302020204" pitchFamily="66" charset="0"/>
              </a:rPr>
              <a:t>concept.</a:t>
            </a:r>
            <a:endParaRPr lang="en-US" b="1" dirty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latin typeface="Comic Sans MS" panose="030F0702030302020204" pitchFamily="66" charset="0"/>
              </a:rPr>
              <a:t>Imagine the design on a </a:t>
            </a:r>
            <a:r>
              <a:rPr lang="en-US" b="1" dirty="0" smtClean="0">
                <a:latin typeface="Comic Sans MS" panose="030F0702030302020204" pitchFamily="66" charset="0"/>
              </a:rPr>
              <a:t>shirt.</a:t>
            </a:r>
            <a:endParaRPr lang="en-US" b="1" dirty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latin typeface="Comic Sans MS" panose="030F0702030302020204" pitchFamily="66" charset="0"/>
              </a:rPr>
              <a:t>Detail is king but keep things </a:t>
            </a:r>
            <a:r>
              <a:rPr lang="en-US" b="1" dirty="0" smtClean="0">
                <a:latin typeface="Comic Sans MS" panose="030F0702030302020204" pitchFamily="66" charset="0"/>
              </a:rPr>
              <a:t>simple.</a:t>
            </a:r>
            <a:endParaRPr lang="en-US" b="1" dirty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latin typeface="Comic Sans MS" panose="030F0702030302020204" pitchFamily="66" charset="0"/>
              </a:rPr>
              <a:t>Consider your </a:t>
            </a:r>
            <a:r>
              <a:rPr lang="en-US" b="1" dirty="0" smtClean="0">
                <a:latin typeface="Comic Sans MS" panose="030F0702030302020204" pitchFamily="66" charset="0"/>
              </a:rPr>
              <a:t>market.</a:t>
            </a:r>
            <a:endParaRPr lang="en-US" b="1" dirty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latin typeface="Comic Sans MS" panose="030F0702030302020204" pitchFamily="66" charset="0"/>
              </a:rPr>
              <a:t>Keep your </a:t>
            </a:r>
            <a:r>
              <a:rPr lang="en-US" b="1" dirty="0" smtClean="0">
                <a:latin typeface="Comic Sans MS" panose="030F0702030302020204" pitchFamily="66" charset="0"/>
              </a:rPr>
              <a:t>humor subtle.</a:t>
            </a:r>
            <a:endParaRPr lang="en-US" b="1" dirty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latin typeface="Comic Sans MS" panose="030F0702030302020204" pitchFamily="66" charset="0"/>
              </a:rPr>
              <a:t>All about </a:t>
            </a:r>
            <a:r>
              <a:rPr lang="en-US" b="1" dirty="0" smtClean="0">
                <a:latin typeface="Comic Sans MS" panose="030F0702030302020204" pitchFamily="66" charset="0"/>
              </a:rPr>
              <a:t>color!</a:t>
            </a:r>
            <a:endParaRPr lang="en-US" b="1" dirty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latin typeface="Comic Sans MS" panose="030F0702030302020204" pitchFamily="66" charset="0"/>
              </a:rPr>
              <a:t>Prepare your artwork </a:t>
            </a:r>
            <a:r>
              <a:rPr lang="en-US" b="1" dirty="0" smtClean="0">
                <a:latin typeface="Comic Sans MS" panose="030F0702030302020204" pitchFamily="66" charset="0"/>
              </a:rPr>
              <a:t>properly.</a:t>
            </a:r>
            <a:endParaRPr lang="en-US" b="1" dirty="0">
              <a:latin typeface="Comic Sans MS" panose="030F0702030302020204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76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howcard Gothic" panose="04020904020102020604" pitchFamily="82" charset="0"/>
              </a:rPr>
              <a:t>Design a Puzzle</a:t>
            </a:r>
            <a:endParaRPr lang="en-US" dirty="0">
              <a:latin typeface="Showcard Gothic" panose="04020904020102020604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Draw a Puzzle Design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86000"/>
            <a:ext cx="3200400" cy="4332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Directions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Draw a puzzle design using pencil.</a:t>
            </a:r>
          </a:p>
          <a:p>
            <a:r>
              <a:rPr lang="en-US" dirty="0" smtClean="0"/>
              <a:t>Then color the puzzle pieces</a:t>
            </a:r>
          </a:p>
          <a:p>
            <a:r>
              <a:rPr lang="en-US" dirty="0" smtClean="0"/>
              <a:t>Then cut them out along the dotted lines to create your own game.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59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howcard Gothic" panose="04020904020102020604" pitchFamily="82" charset="0"/>
              </a:rPr>
              <a:t>Make a Minion</a:t>
            </a:r>
            <a:endParaRPr lang="en-US" dirty="0">
              <a:latin typeface="Showcard Gothic" panose="04020904020102020604" pitchFamily="8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70819"/>
            <a:ext cx="4035599" cy="3024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401" y="1470819"/>
            <a:ext cx="4035599" cy="3024981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874" y="4000500"/>
            <a:ext cx="257175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360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howcard Gothic" panose="04020904020102020604" pitchFamily="82" charset="0"/>
                <a:cs typeface="Shonar Bangla" panose="020B0502040204020203" pitchFamily="34" charset="0"/>
              </a:rPr>
              <a:t>Puzzle Mural</a:t>
            </a:r>
            <a:endParaRPr lang="en-US" dirty="0">
              <a:latin typeface="Showcard Gothic" panose="04020904020102020604" pitchFamily="82" charset="0"/>
              <a:cs typeface="Shonar Bangla" panose="020B050204020402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EQ: How can we create a mural group project?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0"/>
            <a:ext cx="4572002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Project: Puzzle Mural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581400"/>
            <a:ext cx="3920330" cy="2762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236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howcard Gothic" panose="04020904020102020604" pitchFamily="82" charset="0"/>
              </a:rPr>
              <a:t>Design a Puzzle Piece</a:t>
            </a:r>
            <a:endParaRPr lang="en-US" dirty="0">
              <a:latin typeface="Showcard Gothic" panose="04020904020102020604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 you puzzle piece.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0"/>
            <a:ext cx="1905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Materials:	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Markers</a:t>
            </a:r>
          </a:p>
          <a:p>
            <a:r>
              <a:rPr lang="en-US" dirty="0" smtClean="0"/>
              <a:t>Colored Pencils</a:t>
            </a:r>
          </a:p>
          <a:p>
            <a:r>
              <a:rPr lang="en-US" dirty="0" smtClean="0"/>
              <a:t>Crayons</a:t>
            </a:r>
          </a:p>
          <a:p>
            <a:r>
              <a:rPr lang="en-US" dirty="0" smtClean="0"/>
              <a:t>Collage</a:t>
            </a:r>
          </a:p>
          <a:p>
            <a:r>
              <a:rPr lang="en-US" dirty="0" smtClean="0"/>
              <a:t>Oil Pastels</a:t>
            </a:r>
          </a:p>
          <a:p>
            <a:r>
              <a:rPr lang="en-US" dirty="0" smtClean="0"/>
              <a:t>Pencil</a:t>
            </a:r>
          </a:p>
          <a:p>
            <a:endParaRPr lang="en-US" dirty="0"/>
          </a:p>
          <a:p>
            <a:r>
              <a:rPr lang="en-US" dirty="0" smtClean="0"/>
              <a:t>After everyone is complete we will put them together on the bulletin board. 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419600"/>
            <a:ext cx="3053295" cy="2037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119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howcard Gothic" panose="04020904020102020604" pitchFamily="82" charset="0"/>
              </a:rPr>
              <a:t>Roll-A-Lego Person</a:t>
            </a:r>
            <a:endParaRPr lang="en-US" dirty="0">
              <a:latin typeface="Showcard Gothic" panose="04020904020102020604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19200"/>
            <a:ext cx="4040188" cy="639762"/>
          </a:xfrm>
        </p:spPr>
        <p:txBody>
          <a:bodyPr/>
          <a:lstStyle/>
          <a:p>
            <a:r>
              <a:rPr lang="en-US" dirty="0" smtClean="0"/>
              <a:t>Samples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219200"/>
            <a:ext cx="4041775" cy="639762"/>
          </a:xfrm>
        </p:spPr>
        <p:txBody>
          <a:bodyPr/>
          <a:lstStyle/>
          <a:p>
            <a:r>
              <a:rPr lang="en-US" dirty="0" smtClean="0"/>
              <a:t>Game Piece and Dice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0"/>
            <a:ext cx="3161030" cy="3951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Content Placeholder 1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905000"/>
            <a:ext cx="2823444" cy="3951288"/>
          </a:xfrm>
        </p:spPr>
      </p:pic>
      <p:sp>
        <p:nvSpPr>
          <p:cNvPr id="15" name="TextBox 14"/>
          <p:cNvSpPr txBox="1"/>
          <p:nvPr/>
        </p:nvSpPr>
        <p:spPr>
          <a:xfrm>
            <a:off x="457200" y="5943600"/>
            <a:ext cx="480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Don’t forget a fun background!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871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5718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68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howcard Gothic" panose="04020904020102020604" pitchFamily="82" charset="0"/>
              </a:rPr>
              <a:t>Day 1: I’m an artist!</a:t>
            </a:r>
            <a:endParaRPr lang="en-US" dirty="0">
              <a:latin typeface="Showcard Gothic" panose="04020904020102020604" pitchFamily="8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Artist Statement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38400"/>
            <a:ext cx="3161030" cy="3951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EQ: What makes you creative?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2057400"/>
            <a:ext cx="2247900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21"/>
          <a:stretch/>
        </p:blipFill>
        <p:spPr bwMode="auto">
          <a:xfrm>
            <a:off x="4343400" y="2667000"/>
            <a:ext cx="4483156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92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howcard Gothic" panose="04020904020102020604" pitchFamily="82" charset="0"/>
              </a:rPr>
              <a:t>Day 2: What is color?</a:t>
            </a:r>
            <a:endParaRPr lang="en-US" dirty="0">
              <a:latin typeface="Showcard Gothic" panose="04020904020102020604" pitchFamily="82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19200"/>
            <a:ext cx="3581400" cy="5542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EQ: What is color?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912" y="2178463"/>
            <a:ext cx="3048000" cy="3944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551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howcard Gothic" panose="04020904020102020604" pitchFamily="82" charset="0"/>
              </a:rPr>
              <a:t>Day 3: What is Line?</a:t>
            </a:r>
            <a:endParaRPr lang="en-US" dirty="0">
              <a:latin typeface="Showcard Gothic" panose="04020904020102020604" pitchFamily="8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EQ: What is Line?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3684337" y="1524000"/>
            <a:ext cx="4041775" cy="2438400"/>
          </a:xfrm>
        </p:spPr>
        <p:txBody>
          <a:bodyPr>
            <a:normAutofit fontScale="92500" lnSpcReduction="20000"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 smtClean="0"/>
              <a:t>Pen </a:t>
            </a:r>
            <a:r>
              <a:rPr lang="en-US" altLang="en-US" dirty="0"/>
              <a:t>and Ink </a:t>
            </a:r>
            <a:r>
              <a:rPr lang="en-US" altLang="en-US" dirty="0" smtClean="0"/>
              <a:t>Techniques</a:t>
            </a:r>
          </a:p>
          <a:p>
            <a:pPr>
              <a:spcBef>
                <a:spcPct val="50000"/>
              </a:spcBef>
            </a:pPr>
            <a:r>
              <a:rPr lang="en-US" altLang="en-US" dirty="0" smtClean="0"/>
              <a:t>Hatching</a:t>
            </a:r>
          </a:p>
          <a:p>
            <a:pPr>
              <a:spcBef>
                <a:spcPct val="50000"/>
              </a:spcBef>
            </a:pPr>
            <a:r>
              <a:rPr lang="en-US" altLang="en-US" dirty="0" smtClean="0"/>
              <a:t>Cross-Hatching</a:t>
            </a:r>
          </a:p>
          <a:p>
            <a:pPr>
              <a:spcBef>
                <a:spcPct val="50000"/>
              </a:spcBef>
            </a:pPr>
            <a:r>
              <a:rPr lang="en-US" altLang="en-US" dirty="0" smtClean="0"/>
              <a:t>Stippling</a:t>
            </a:r>
          </a:p>
          <a:p>
            <a:endParaRPr lang="en-US" dirty="0" smtClean="0"/>
          </a:p>
          <a:p>
            <a:r>
              <a:rPr lang="en-US" dirty="0" smtClean="0"/>
              <a:t>Draw your Shoe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330509"/>
            <a:ext cx="3048000" cy="4315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6" descr="C:\Documents and Settings\aubele\Desktop\hatch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29581"/>
            <a:ext cx="2874963" cy="3609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572000"/>
            <a:ext cx="2744788" cy="1833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414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howcard Gothic" panose="04020904020102020604" pitchFamily="82" charset="0"/>
              </a:rPr>
              <a:t>DAY 4</a:t>
            </a:r>
            <a:endParaRPr lang="en-US" dirty="0">
              <a:latin typeface="Showcard Gothic" panose="04020904020102020604" pitchFamily="8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EQ: What is shape?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79" y="2174875"/>
            <a:ext cx="3161030" cy="3951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Project: Roll-A-Matisse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849190"/>
            <a:ext cx="4041775" cy="2602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035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howcard Gothic" panose="04020904020102020604" pitchFamily="82" charset="0"/>
              </a:rPr>
              <a:t>DAY 5</a:t>
            </a:r>
            <a:endParaRPr lang="en-US" dirty="0">
              <a:latin typeface="Showcard Gothic" panose="04020904020102020604" pitchFamily="8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EQ: What is value?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41" y="2174875"/>
            <a:ext cx="3010505" cy="3951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Project: Value Name Design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Value Grid Exampl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9800"/>
            <a:ext cx="19050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Grid 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86200"/>
            <a:ext cx="190500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265747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48768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21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howcard Gothic" panose="04020904020102020604" pitchFamily="82" charset="0"/>
              </a:rPr>
              <a:t>Day 6</a:t>
            </a:r>
            <a:endParaRPr lang="en-US" dirty="0">
              <a:latin typeface="Showcard Gothic" panose="04020904020102020604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EQ: What is form?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Project: Henna Hands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19400"/>
            <a:ext cx="8229600" cy="2822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425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howcard Gothic" panose="04020904020102020604" pitchFamily="82" charset="0"/>
              </a:rPr>
              <a:t>Day 7</a:t>
            </a:r>
            <a:endParaRPr lang="en-US" dirty="0">
              <a:latin typeface="Showcard Gothic" panose="04020904020102020604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EQ: What is space?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Project: Contrast Project</a:t>
            </a:r>
            <a:endParaRPr lang="en-US" dirty="0"/>
          </a:p>
        </p:txBody>
      </p:sp>
      <p:pic>
        <p:nvPicPr>
          <p:cNvPr id="2050" name="Picture 2" descr="Holton Contra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52714"/>
            <a:ext cx="4040188" cy="2795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ontrast Sampl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2" y="2721769"/>
            <a:ext cx="38100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99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357</Words>
  <Application>Microsoft Office PowerPoint</Application>
  <PresentationFormat>On-screen Show (4:3)</PresentationFormat>
  <Paragraphs>87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5th Grade</vt:lpstr>
      <vt:lpstr>PowerPoint Presentation</vt:lpstr>
      <vt:lpstr>Day 1: I’m an artist!</vt:lpstr>
      <vt:lpstr>Day 2: What is color?</vt:lpstr>
      <vt:lpstr>Day 3: What is Line?</vt:lpstr>
      <vt:lpstr>DAY 4</vt:lpstr>
      <vt:lpstr>DAY 5</vt:lpstr>
      <vt:lpstr>Day 6</vt:lpstr>
      <vt:lpstr>Day 7</vt:lpstr>
      <vt:lpstr>Day 8 </vt:lpstr>
      <vt:lpstr>DAY 9</vt:lpstr>
      <vt:lpstr>DAY 10</vt:lpstr>
      <vt:lpstr>Fun Stuff</vt:lpstr>
      <vt:lpstr>Shirt Design</vt:lpstr>
      <vt:lpstr>Design a Puzzle</vt:lpstr>
      <vt:lpstr>Make a Minion</vt:lpstr>
      <vt:lpstr>Puzzle Mural</vt:lpstr>
      <vt:lpstr>Design a Puzzle Piece</vt:lpstr>
      <vt:lpstr>Roll-A-Lego Person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5th Grade</dc:title>
  <dc:creator>Emily Holton</dc:creator>
  <cp:lastModifiedBy>Emily Holton</cp:lastModifiedBy>
  <cp:revision>35</cp:revision>
  <cp:lastPrinted>2015-03-24T12:21:58Z</cp:lastPrinted>
  <dcterms:created xsi:type="dcterms:W3CDTF">2015-03-19T15:48:55Z</dcterms:created>
  <dcterms:modified xsi:type="dcterms:W3CDTF">2015-05-15T13:48:39Z</dcterms:modified>
</cp:coreProperties>
</file>