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  <p:sldMasterId id="2147483810" r:id="rId2"/>
    <p:sldMasterId id="2147483828" r:id="rId3"/>
  </p:sldMasterIdLst>
  <p:sldIdLst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678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39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4090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189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117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62952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001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67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921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873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24467"/>
            <a:ext cx="10007598" cy="1303867"/>
          </a:xfrm>
        </p:spPr>
        <p:txBody>
          <a:bodyPr>
            <a:normAutofit/>
          </a:bodyPr>
          <a:lstStyle>
            <a:lvl1pPr>
              <a:defRPr sz="6000" b="1">
                <a:latin typeface="Papyrus" panose="03070502060502030205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="1">
                <a:latin typeface="Papyrus" panose="03070502060502030205" pitchFamily="66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24467"/>
            <a:ext cx="10007598" cy="1303867"/>
          </a:xfrm>
        </p:spPr>
        <p:txBody>
          <a:bodyPr>
            <a:normAutofit/>
          </a:bodyPr>
          <a:lstStyle>
            <a:lvl1pPr>
              <a:defRPr sz="6000" b="1">
                <a:latin typeface="Papyrus" panose="03070502060502030205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="1">
                <a:latin typeface="Papyrus" panose="03070502060502030205" pitchFamily="66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38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18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954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72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56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493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83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1946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3098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4843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371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6900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636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0964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565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9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812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24467"/>
            <a:ext cx="10007598" cy="1303867"/>
          </a:xfrm>
        </p:spPr>
        <p:txBody>
          <a:bodyPr>
            <a:normAutofit/>
          </a:bodyPr>
          <a:lstStyle>
            <a:lvl1pPr>
              <a:defRPr sz="6000" b="1">
                <a:latin typeface="Papyrus" panose="03070502060502030205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="1">
                <a:latin typeface="Papyrus" panose="03070502060502030205" pitchFamily="66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2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639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3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8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8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82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87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595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77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02801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26462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5392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0603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40943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9727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199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913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92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4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7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1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6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2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6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>
                <a:solidFill>
                  <a:prstClr val="black"/>
                </a:solidFill>
              </a:rPr>
              <a:pPr/>
              <a:t>1/20/2015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0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r>
              <a:rPr lang="en-US" dirty="0" smtClean="0"/>
              <a:t>: Tuesday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your research projects in the basket and pick up an Article of the Week.  The </a:t>
            </a:r>
            <a:r>
              <a:rPr lang="en-US" dirty="0" err="1" smtClean="0"/>
              <a:t>AoW</a:t>
            </a:r>
            <a:r>
              <a:rPr lang="en-US" dirty="0" smtClean="0"/>
              <a:t> is due Thursday. </a:t>
            </a:r>
          </a:p>
          <a:p>
            <a:r>
              <a:rPr lang="en-US" dirty="0" smtClean="0"/>
              <a:t> Set up your paper or note cards for </a:t>
            </a:r>
            <a:r>
              <a:rPr lang="en-US" dirty="0" err="1" smtClean="0"/>
              <a:t>Wordpieces</a:t>
            </a:r>
            <a:r>
              <a:rPr lang="en-US" dirty="0" smtClean="0"/>
              <a:t> 3.3 notes.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alleviate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make less painful or dangerous</a:t>
            </a:r>
          </a:p>
          <a:p>
            <a:r>
              <a:rPr lang="en-US" dirty="0" smtClean="0"/>
              <a:t>Synonym: ease; lessen; lighten</a:t>
            </a:r>
          </a:p>
          <a:p>
            <a:r>
              <a:rPr lang="en-US" dirty="0" smtClean="0"/>
              <a:t>Antonym: aggravate</a:t>
            </a:r>
          </a:p>
        </p:txBody>
      </p:sp>
    </p:spTree>
    <p:extLst>
      <p:ext uri="{BB962C8B-B14F-4D97-AF65-F5344CB8AC3E}">
        <p14:creationId xmlns:p14="http://schemas.microsoft.com/office/powerpoint/2010/main" val="11080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Root: laps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Slip;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slip away; go by</a:t>
            </a:r>
          </a:p>
          <a:p>
            <a:r>
              <a:rPr lang="en-US" dirty="0" smtClean="0"/>
              <a:t>Synonym: pass 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Complete failure and ruin</a:t>
            </a:r>
          </a:p>
          <a:p>
            <a:r>
              <a:rPr lang="en-US" dirty="0" smtClean="0"/>
              <a:t>Synonym: downfall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falling back into an old illness or habit</a:t>
            </a:r>
          </a:p>
          <a:p>
            <a:r>
              <a:rPr lang="en-US" dirty="0" smtClean="0"/>
              <a:t>Synonym: decline; setback</a:t>
            </a:r>
          </a:p>
          <a:p>
            <a:r>
              <a:rPr lang="en-US" dirty="0" smtClean="0"/>
              <a:t>Antonym: improvement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67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Root: </a:t>
            </a:r>
            <a:r>
              <a:rPr lang="en-US" dirty="0" err="1" smtClean="0"/>
              <a:t>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move along; to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move back or away from</a:t>
            </a:r>
          </a:p>
          <a:p>
            <a:r>
              <a:rPr lang="en-US" dirty="0" smtClean="0"/>
              <a:t>Synonym: retreat</a:t>
            </a:r>
          </a:p>
          <a:p>
            <a:r>
              <a:rPr lang="en-US" dirty="0" smtClean="0"/>
              <a:t>Antonym: advance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Something given up or yielded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surrender</a:t>
            </a:r>
          </a:p>
          <a:p>
            <a:r>
              <a:rPr lang="en-US" dirty="0" smtClean="0"/>
              <a:t>Synonym: yield</a:t>
            </a:r>
            <a:r>
              <a:rPr lang="en-US" smtClean="0"/>
              <a:t>; abandon</a:t>
            </a:r>
            <a:endParaRPr lang="en-US" dirty="0" smtClean="0"/>
          </a:p>
          <a:p>
            <a:r>
              <a:rPr lang="en-US" dirty="0" smtClean="0"/>
              <a:t>Antonym: withhold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your summary and place it in the basket</a:t>
            </a:r>
            <a:r>
              <a:rPr lang="en-US" dirty="0"/>
              <a:t>. The summary must include at least </a:t>
            </a:r>
            <a:r>
              <a:rPr lang="en-US" u="sng" dirty="0">
                <a:solidFill>
                  <a:srgbClr val="FF0000"/>
                </a:solidFill>
              </a:rPr>
              <a:t>eight</a:t>
            </a:r>
            <a:r>
              <a:rPr lang="en-US" dirty="0"/>
              <a:t> words from the lesson and be at least </a:t>
            </a:r>
            <a:r>
              <a:rPr lang="en-US" u="sng" dirty="0">
                <a:solidFill>
                  <a:srgbClr val="FF0000"/>
                </a:solidFill>
              </a:rPr>
              <a:t>½ page </a:t>
            </a:r>
            <a:r>
              <a:rPr lang="en-US" dirty="0"/>
              <a:t>in length.  It can be fiction or nonfiction. </a:t>
            </a:r>
          </a:p>
          <a:p>
            <a:r>
              <a:rPr lang="en-US" dirty="0" smtClean="0"/>
              <a:t>Pick up the worksheet; this is for homework.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latin typeface="Papyrus" panose="03070502060502030205" pitchFamily="66" charset="0"/>
              </a:rPr>
              <a:t>Wordpieces</a:t>
            </a:r>
            <a:r>
              <a:rPr lang="en-US" b="1" dirty="0" smtClean="0">
                <a:latin typeface="Papyrus" panose="03070502060502030205" pitchFamily="66" charset="0"/>
              </a:rPr>
              <a:t> 3.3</a:t>
            </a:r>
            <a:endParaRPr lang="en-US" b="1" dirty="0">
              <a:latin typeface="Papyrus" panose="03070502060502030205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Example [nonfiction]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be a member of the </a:t>
            </a:r>
            <a:r>
              <a:rPr lang="en-US" u="sng" dirty="0" smtClean="0"/>
              <a:t>aristocracy</a:t>
            </a:r>
            <a:r>
              <a:rPr lang="en-US" dirty="0" smtClean="0"/>
              <a:t>, the </a:t>
            </a:r>
            <a:r>
              <a:rPr lang="en-US" u="sng" dirty="0" smtClean="0"/>
              <a:t>predominant</a:t>
            </a:r>
            <a:r>
              <a:rPr lang="en-US" dirty="0" smtClean="0"/>
              <a:t> theory is that one needs to be wealthy. Being in such a </a:t>
            </a:r>
            <a:r>
              <a:rPr lang="en-US" u="sng" dirty="0" smtClean="0"/>
              <a:t>privileged</a:t>
            </a:r>
            <a:r>
              <a:rPr lang="en-US" dirty="0" smtClean="0"/>
              <a:t> group means that one usually has benefits that others aspire to have. However, often people in the aristocracy are </a:t>
            </a:r>
            <a:r>
              <a:rPr lang="en-US" u="sng" dirty="0" smtClean="0"/>
              <a:t>domineering</a:t>
            </a:r>
            <a:r>
              <a:rPr lang="en-US" dirty="0" smtClean="0"/>
              <a:t>, making it hard for them to make and keep friends.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Example [fiction]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Sam Smith was in court for the third time in less than a year; this time he was accused of </a:t>
            </a:r>
            <a:r>
              <a:rPr lang="en-US" u="sng" dirty="0" smtClean="0"/>
              <a:t>perjury</a:t>
            </a:r>
            <a:r>
              <a:rPr lang="en-US" dirty="0" smtClean="0"/>
              <a:t>.  The prosecution alleged that Sam </a:t>
            </a:r>
            <a:r>
              <a:rPr lang="en-US" u="sng" dirty="0" smtClean="0"/>
              <a:t>conjured</a:t>
            </a:r>
            <a:r>
              <a:rPr lang="en-US" dirty="0" smtClean="0"/>
              <a:t> up a story about his </a:t>
            </a:r>
            <a:r>
              <a:rPr lang="en-US" u="sng" dirty="0" smtClean="0"/>
              <a:t>privileged</a:t>
            </a:r>
            <a:r>
              <a:rPr lang="en-US" dirty="0" smtClean="0"/>
              <a:t> neighbors. Sam tried to </a:t>
            </a:r>
            <a:r>
              <a:rPr lang="en-US" u="sng" dirty="0" smtClean="0"/>
              <a:t>legitimize</a:t>
            </a:r>
            <a:r>
              <a:rPr lang="en-US" dirty="0" smtClean="0"/>
              <a:t> his story by bringing in a witness, but it did not impress the judge.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Root: flu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affluent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Adjective</a:t>
            </a:r>
          </a:p>
          <a:p>
            <a:r>
              <a:rPr lang="en-US" dirty="0" smtClean="0"/>
              <a:t>Wealthy and privileged; well-to-do</a:t>
            </a:r>
          </a:p>
          <a:p>
            <a:r>
              <a:rPr lang="en-US" dirty="0" smtClean="0"/>
              <a:t>Synonym: prosperous; rich</a:t>
            </a:r>
          </a:p>
          <a:p>
            <a:r>
              <a:rPr lang="en-US" dirty="0" smtClean="0"/>
              <a:t>Antonym: poor; impoverished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superfluous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Adjective</a:t>
            </a:r>
          </a:p>
          <a:p>
            <a:r>
              <a:rPr lang="en-US" dirty="0" smtClean="0"/>
              <a:t>Additional to what is necessary; extra</a:t>
            </a:r>
            <a:endParaRPr lang="en-US" dirty="0"/>
          </a:p>
          <a:p>
            <a:r>
              <a:rPr lang="en-US" dirty="0" smtClean="0"/>
              <a:t>Synonym: excessive; nonessential</a:t>
            </a:r>
          </a:p>
          <a:p>
            <a:r>
              <a:rPr lang="en-US" dirty="0" smtClean="0"/>
              <a:t>Antonym: crucial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mellifluous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Adjective</a:t>
            </a:r>
          </a:p>
          <a:p>
            <a:r>
              <a:rPr lang="en-US" dirty="0" smtClean="0"/>
              <a:t>Sweetly flowing or sounding</a:t>
            </a:r>
          </a:p>
          <a:p>
            <a:r>
              <a:rPr lang="en-US" dirty="0" smtClean="0"/>
              <a:t>Synonym: harmonious</a:t>
            </a:r>
          </a:p>
          <a:p>
            <a:r>
              <a:rPr lang="en-US" dirty="0" smtClean="0"/>
              <a:t>Antonym: harsh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Root: lev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make less heavy or serious</a:t>
            </a:r>
          </a:p>
          <a:p>
            <a:r>
              <a:rPr lang="en-US" dirty="0" smtClean="0"/>
              <a:t>Synonym: lighten</a:t>
            </a:r>
          </a:p>
          <a:p>
            <a:r>
              <a:rPr lang="en-US" dirty="0" smtClean="0"/>
              <a:t>Antonym: dampen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Lack of seriousness; joking or jolly manner</a:t>
            </a:r>
          </a:p>
          <a:p>
            <a:r>
              <a:rPr lang="en-US" dirty="0" smtClean="0"/>
              <a:t>Synonym: light-heartedness</a:t>
            </a:r>
          </a:p>
          <a:p>
            <a:r>
              <a:rPr lang="en-US" dirty="0" smtClean="0"/>
              <a:t>Antonym: seriousness</a:t>
            </a:r>
          </a:p>
        </p:txBody>
      </p:sp>
    </p:spTree>
    <p:extLst>
      <p:ext uri="{BB962C8B-B14F-4D97-AF65-F5344CB8AC3E}">
        <p14:creationId xmlns:p14="http://schemas.microsoft.com/office/powerpoint/2010/main" val="3967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178</TotalTime>
  <Words>404</Words>
  <Application>Microsoft Office PowerPoint</Application>
  <PresentationFormat>Custom</PresentationFormat>
  <Paragraphs>75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Organic</vt:lpstr>
      <vt:lpstr>1_Organic</vt:lpstr>
      <vt:lpstr>2_Organic</vt:lpstr>
      <vt:lpstr>Bellringer: Tuesday</vt:lpstr>
      <vt:lpstr>Wordpieces 3.3</vt:lpstr>
      <vt:lpstr>Root: flu</vt:lpstr>
      <vt:lpstr>affluent</vt:lpstr>
      <vt:lpstr>superfluous</vt:lpstr>
      <vt:lpstr>mellifluous</vt:lpstr>
      <vt:lpstr>Root: lev</vt:lpstr>
      <vt:lpstr>leaven</vt:lpstr>
      <vt:lpstr>levity</vt:lpstr>
      <vt:lpstr>alleviate</vt:lpstr>
      <vt:lpstr>Root: laps</vt:lpstr>
      <vt:lpstr>elapse</vt:lpstr>
      <vt:lpstr>collapse</vt:lpstr>
      <vt:lpstr>relapse</vt:lpstr>
      <vt:lpstr>Root: ced</vt:lpstr>
      <vt:lpstr>recede</vt:lpstr>
      <vt:lpstr>concession</vt:lpstr>
      <vt:lpstr>cede</vt:lpstr>
      <vt:lpstr>Summary </vt:lpstr>
      <vt:lpstr>Summary Example [nonfiction]</vt:lpstr>
      <vt:lpstr>Summary Example [fiction]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Wordpieces 3.1</dc:title>
  <dc:creator>nargers</dc:creator>
  <cp:lastModifiedBy>Nancy Rogers - High School Counselor</cp:lastModifiedBy>
  <cp:revision>34</cp:revision>
  <dcterms:created xsi:type="dcterms:W3CDTF">2014-12-26T17:28:11Z</dcterms:created>
  <dcterms:modified xsi:type="dcterms:W3CDTF">2015-01-20T14:24:33Z</dcterms:modified>
</cp:coreProperties>
</file>