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31"/>
  </p:notesMasterIdLst>
  <p:sldIdLst>
    <p:sldId id="256" r:id="rId2"/>
    <p:sldId id="258" r:id="rId3"/>
    <p:sldId id="375" r:id="rId4"/>
    <p:sldId id="259" r:id="rId5"/>
    <p:sldId id="376" r:id="rId6"/>
    <p:sldId id="260" r:id="rId7"/>
    <p:sldId id="261" r:id="rId8"/>
    <p:sldId id="279" r:id="rId9"/>
    <p:sldId id="280" r:id="rId10"/>
    <p:sldId id="281" r:id="rId11"/>
    <p:sldId id="282" r:id="rId12"/>
    <p:sldId id="283" r:id="rId13"/>
    <p:sldId id="284" r:id="rId14"/>
    <p:sldId id="285" r:id="rId15"/>
    <p:sldId id="381" r:id="rId16"/>
    <p:sldId id="380" r:id="rId17"/>
    <p:sldId id="286" r:id="rId18"/>
    <p:sldId id="287" r:id="rId19"/>
    <p:sldId id="288" r:id="rId20"/>
    <p:sldId id="289" r:id="rId21"/>
    <p:sldId id="262" r:id="rId22"/>
    <p:sldId id="294" r:id="rId23"/>
    <p:sldId id="295" r:id="rId24"/>
    <p:sldId id="296" r:id="rId25"/>
    <p:sldId id="297" r:id="rId26"/>
    <p:sldId id="298" r:id="rId27"/>
    <p:sldId id="263" r:id="rId28"/>
    <p:sldId id="299" r:id="rId29"/>
    <p:sldId id="300" r:id="rId30"/>
    <p:sldId id="301" r:id="rId31"/>
    <p:sldId id="302" r:id="rId32"/>
    <p:sldId id="303" r:id="rId33"/>
    <p:sldId id="304" r:id="rId34"/>
    <p:sldId id="305" r:id="rId35"/>
    <p:sldId id="306" r:id="rId36"/>
    <p:sldId id="264" r:id="rId37"/>
    <p:sldId id="308" r:id="rId38"/>
    <p:sldId id="309" r:id="rId39"/>
    <p:sldId id="311" r:id="rId40"/>
    <p:sldId id="313" r:id="rId41"/>
    <p:sldId id="265" r:id="rId42"/>
    <p:sldId id="315" r:id="rId43"/>
    <p:sldId id="317" r:id="rId44"/>
    <p:sldId id="318" r:id="rId45"/>
    <p:sldId id="266" r:id="rId46"/>
    <p:sldId id="319" r:id="rId47"/>
    <p:sldId id="320" r:id="rId48"/>
    <p:sldId id="321" r:id="rId49"/>
    <p:sldId id="267" r:id="rId50"/>
    <p:sldId id="322" r:id="rId51"/>
    <p:sldId id="268" r:id="rId52"/>
    <p:sldId id="323" r:id="rId53"/>
    <p:sldId id="377" r:id="rId54"/>
    <p:sldId id="324" r:id="rId55"/>
    <p:sldId id="325" r:id="rId56"/>
    <p:sldId id="269" r:id="rId57"/>
    <p:sldId id="326" r:id="rId58"/>
    <p:sldId id="327" r:id="rId59"/>
    <p:sldId id="270" r:id="rId60"/>
    <p:sldId id="328" r:id="rId61"/>
    <p:sldId id="329" r:id="rId62"/>
    <p:sldId id="271" r:id="rId63"/>
    <p:sldId id="331" r:id="rId64"/>
    <p:sldId id="272" r:id="rId65"/>
    <p:sldId id="332" r:id="rId66"/>
    <p:sldId id="273" r:id="rId67"/>
    <p:sldId id="333" r:id="rId68"/>
    <p:sldId id="274" r:id="rId69"/>
    <p:sldId id="383" r:id="rId70"/>
    <p:sldId id="337" r:id="rId71"/>
    <p:sldId id="338" r:id="rId72"/>
    <p:sldId id="339" r:id="rId73"/>
    <p:sldId id="340" r:id="rId74"/>
    <p:sldId id="275" r:id="rId75"/>
    <p:sldId id="342" r:id="rId76"/>
    <p:sldId id="343" r:id="rId77"/>
    <p:sldId id="344" r:id="rId78"/>
    <p:sldId id="345" r:id="rId79"/>
    <p:sldId id="346" r:id="rId80"/>
    <p:sldId id="347" r:id="rId81"/>
    <p:sldId id="348" r:id="rId82"/>
    <p:sldId id="349" r:id="rId83"/>
    <p:sldId id="350" r:id="rId84"/>
    <p:sldId id="276" r:id="rId85"/>
    <p:sldId id="353" r:id="rId86"/>
    <p:sldId id="354" r:id="rId87"/>
    <p:sldId id="378" r:id="rId88"/>
    <p:sldId id="379" r:id="rId89"/>
    <p:sldId id="277" r:id="rId90"/>
    <p:sldId id="355" r:id="rId91"/>
    <p:sldId id="356" r:id="rId92"/>
    <p:sldId id="357" r:id="rId93"/>
    <p:sldId id="358" r:id="rId94"/>
    <p:sldId id="278" r:id="rId95"/>
    <p:sldId id="359" r:id="rId96"/>
    <p:sldId id="360" r:id="rId97"/>
    <p:sldId id="361" r:id="rId98"/>
    <p:sldId id="362" r:id="rId99"/>
    <p:sldId id="363" r:id="rId100"/>
    <p:sldId id="364" r:id="rId101"/>
    <p:sldId id="365" r:id="rId102"/>
    <p:sldId id="382" r:id="rId103"/>
    <p:sldId id="366" r:id="rId104"/>
    <p:sldId id="367" r:id="rId105"/>
    <p:sldId id="368" r:id="rId106"/>
    <p:sldId id="369" r:id="rId107"/>
    <p:sldId id="370" r:id="rId108"/>
    <p:sldId id="371" r:id="rId109"/>
    <p:sldId id="372" r:id="rId110"/>
    <p:sldId id="373" r:id="rId111"/>
    <p:sldId id="374" r:id="rId112"/>
    <p:sldId id="384" r:id="rId113"/>
    <p:sldId id="390" r:id="rId114"/>
    <p:sldId id="388" r:id="rId115"/>
    <p:sldId id="386" r:id="rId116"/>
    <p:sldId id="399" r:id="rId117"/>
    <p:sldId id="385" r:id="rId118"/>
    <p:sldId id="400" r:id="rId119"/>
    <p:sldId id="398" r:id="rId120"/>
    <p:sldId id="389" r:id="rId121"/>
    <p:sldId id="401" r:id="rId122"/>
    <p:sldId id="387" r:id="rId123"/>
    <p:sldId id="402" r:id="rId124"/>
    <p:sldId id="392" r:id="rId125"/>
    <p:sldId id="393" r:id="rId126"/>
    <p:sldId id="394" r:id="rId127"/>
    <p:sldId id="395" r:id="rId128"/>
    <p:sldId id="396" r:id="rId129"/>
    <p:sldId id="397" r:id="rId1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9348" autoAdjust="0"/>
  </p:normalViewPr>
  <p:slideViewPr>
    <p:cSldViewPr>
      <p:cViewPr varScale="1">
        <p:scale>
          <a:sx n="47" d="100"/>
          <a:sy n="47" d="100"/>
        </p:scale>
        <p:origin x="-1764" y="-102"/>
      </p:cViewPr>
      <p:guideLst>
        <p:guide orient="horz" pos="2160"/>
        <p:guide pos="2880"/>
      </p:guideLst>
    </p:cSldViewPr>
  </p:slideViewPr>
  <p:notesTextViewPr>
    <p:cViewPr>
      <p:scale>
        <a:sx n="1" d="1"/>
        <a:sy n="1" d="1"/>
      </p:scale>
      <p:origin x="0" y="0"/>
    </p:cViewPr>
  </p:notesTextViewPr>
  <p:sorterViewPr>
    <p:cViewPr>
      <p:scale>
        <a:sx n="100" d="100"/>
        <a:sy n="100" d="100"/>
      </p:scale>
      <p:origin x="0" y="1535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270F12-DE03-4446-BA60-043067FA40B5}" type="datetimeFigureOut">
              <a:rPr lang="en-US" smtClean="0"/>
              <a:t>3/10/2015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CA8837-1FAC-4AA3-BD94-8D8E50C5A9F3}" type="slidenum">
              <a:rPr lang="en-US" smtClean="0"/>
              <a:t>‹#›</a:t>
            </a:fld>
            <a:endParaRPr lang="en-US"/>
          </a:p>
        </p:txBody>
      </p:sp>
    </p:spTree>
    <p:extLst>
      <p:ext uri="{BB962C8B-B14F-4D97-AF65-F5344CB8AC3E}">
        <p14:creationId xmlns:p14="http://schemas.microsoft.com/office/powerpoint/2010/main" val="2939115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complete any job</a:t>
            </a:r>
            <a:r>
              <a:rPr lang="en-US" baseline="0" dirty="0" smtClean="0"/>
              <a:t> within the automotive industry, you need to be aware of the tools and supplies that you will encounter and have to use. This presentation will list out those tools and supplies along with rules that apply to these tools.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1</a:t>
            </a:fld>
            <a:endParaRPr lang="en-US"/>
          </a:p>
        </p:txBody>
      </p:sp>
    </p:spTree>
    <p:extLst>
      <p:ext uri="{BB962C8B-B14F-4D97-AF65-F5344CB8AC3E}">
        <p14:creationId xmlns:p14="http://schemas.microsoft.com/office/powerpoint/2010/main" val="124718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Box-end</a:t>
            </a:r>
            <a:r>
              <a:rPr lang="en-US" baseline="0" dirty="0" smtClean="0"/>
              <a:t> wrenches have completely closed ends on both ends. This is to completely surround and grip the head of the nut or bolt. </a:t>
            </a:r>
          </a:p>
          <a:p>
            <a:r>
              <a:rPr lang="en-US" baseline="0" dirty="0" smtClean="0"/>
              <a:t>These wrenches are less likely to round off a bolt head than an open-wrench</a:t>
            </a:r>
          </a:p>
          <a:p>
            <a:r>
              <a:rPr lang="en-US" baseline="0" dirty="0" smtClean="0"/>
              <a:t>There are two styles that these wrenches come in: 6-point and 12-point opening.</a:t>
            </a:r>
          </a:p>
          <a:p>
            <a:r>
              <a:rPr lang="en-US" baseline="0" dirty="0" smtClean="0"/>
              <a:t>The 6-point opening is the strong of the two and should be used on extremely tight, rusted, or partially rounded bolt or nut heads.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10</a:t>
            </a:fld>
            <a:endParaRPr lang="en-US"/>
          </a:p>
        </p:txBody>
      </p:sp>
    </p:spTree>
    <p:extLst>
      <p:ext uri="{BB962C8B-B14F-4D97-AF65-F5344CB8AC3E}">
        <p14:creationId xmlns:p14="http://schemas.microsoft.com/office/powerpoint/2010/main" val="117497932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rules to follow when using measuring</a:t>
            </a:r>
            <a:r>
              <a:rPr lang="en-US" baseline="0" dirty="0" smtClean="0"/>
              <a:t> tools </a:t>
            </a:r>
            <a:endParaRPr lang="en-US" dirty="0" smtClean="0"/>
          </a:p>
          <a:p>
            <a:r>
              <a:rPr lang="en-US" dirty="0" smtClean="0"/>
              <a:t>1.	Never drop or overtighten a micrometer or caliper. They are very delicate and their accuracy can be thrown off easily.</a:t>
            </a:r>
          </a:p>
          <a:p>
            <a:r>
              <a:rPr lang="en-US" dirty="0" smtClean="0"/>
              <a:t>2.	Store micrometers, digital calipers, and other measuring tools where they cannot be damaged. Keep them in wooden or plastic storage boxes</a:t>
            </a:r>
          </a:p>
          <a:p>
            <a:r>
              <a:rPr lang="en-US" dirty="0" smtClean="0"/>
              <a:t>3.	Grasp the micrometer frame in your palm and turn the thimble with your thumb and finger. The measuring faces should just drag on the part being measured.</a:t>
            </a:r>
          </a:p>
          <a:p>
            <a:r>
              <a:rPr lang="en-US" dirty="0" smtClean="0"/>
              <a:t>4.	Hold the micrometer or caliper squarely with the work or false readings can result. Closely watch how the spindle or jaws are contacting the part.</a:t>
            </a:r>
          </a:p>
          <a:p>
            <a:r>
              <a:rPr lang="en-US" dirty="0" smtClean="0"/>
              <a:t>5.	Rock or swivel the micrometer as it is touched on round parts. This will ensure the most accurate diameter measurement is obtained. </a:t>
            </a:r>
          </a:p>
          <a:p>
            <a:r>
              <a:rPr lang="en-US" dirty="0" smtClean="0"/>
              <a:t>6.	Place a thin film of oil on the micrometer or caliper surfaces during storage. This will keep the tool from rusting.</a:t>
            </a:r>
          </a:p>
          <a:p>
            <a:r>
              <a:rPr lang="en-US" dirty="0" smtClean="0"/>
              <a:t>7.	Always check the accuracy of a micrometer or caliper if it is dropped or struck, or after a long period of use. Standardized gauge blocks, available from you tool suppliers, are used for checking micrometer accuracy. </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113</a:t>
            </a:fld>
            <a:endParaRPr lang="en-US"/>
          </a:p>
        </p:txBody>
      </p:sp>
    </p:spTree>
    <p:extLst>
      <p:ext uri="{BB962C8B-B14F-4D97-AF65-F5344CB8AC3E}">
        <p14:creationId xmlns:p14="http://schemas.microsoft.com/office/powerpoint/2010/main" val="111953723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first measuring tool is a scale </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Used to make low-precision linear measurements. </a:t>
            </a:r>
          </a:p>
          <a:p>
            <a:pPr lvl="0"/>
            <a:r>
              <a:rPr lang="en-US" sz="1200" kern="1200" dirty="0" smtClean="0">
                <a:solidFill>
                  <a:schemeClr val="tx1"/>
                </a:solidFill>
                <a:effectLst/>
                <a:latin typeface="+mn-lt"/>
                <a:ea typeface="+mn-ea"/>
                <a:cs typeface="+mn-cs"/>
              </a:rPr>
              <a:t>It is accurate to about 1/64” in most instances </a:t>
            </a:r>
          </a:p>
          <a:p>
            <a:pPr lvl="0"/>
            <a:r>
              <a:rPr lang="en-US" sz="1200" kern="1200" dirty="0" smtClean="0">
                <a:solidFill>
                  <a:schemeClr val="tx1"/>
                </a:solidFill>
                <a:effectLst/>
                <a:latin typeface="+mn-lt"/>
                <a:ea typeface="+mn-ea"/>
                <a:cs typeface="+mn-cs"/>
              </a:rPr>
              <a:t>Types</a:t>
            </a:r>
          </a:p>
          <a:p>
            <a:pPr lvl="1"/>
            <a:r>
              <a:rPr lang="en-US" sz="1200" kern="1200" dirty="0" smtClean="0">
                <a:solidFill>
                  <a:schemeClr val="tx1"/>
                </a:solidFill>
                <a:effectLst/>
                <a:latin typeface="+mn-lt"/>
                <a:ea typeface="+mn-ea"/>
                <a:cs typeface="+mn-cs"/>
              </a:rPr>
              <a:t>Customary rule</a:t>
            </a:r>
          </a:p>
          <a:p>
            <a:pPr lvl="2"/>
            <a:r>
              <a:rPr lang="en-US" sz="1200" kern="1200" dirty="0" smtClean="0">
                <a:solidFill>
                  <a:schemeClr val="tx1"/>
                </a:solidFill>
                <a:effectLst/>
                <a:latin typeface="+mn-lt"/>
                <a:ea typeface="+mn-ea"/>
                <a:cs typeface="+mn-cs"/>
              </a:rPr>
              <a:t>Numbered lines that represent full inches</a:t>
            </a:r>
          </a:p>
          <a:p>
            <a:pPr lvl="2"/>
            <a:r>
              <a:rPr lang="en-US" sz="1200" kern="1200" dirty="0" smtClean="0">
                <a:solidFill>
                  <a:schemeClr val="tx1"/>
                </a:solidFill>
                <a:effectLst/>
                <a:latin typeface="+mn-lt"/>
                <a:ea typeface="+mn-ea"/>
                <a:cs typeface="+mn-cs"/>
              </a:rPr>
              <a:t>The smaller, unnumbered lines, or graduations represent fractions of an inch, such as ½”, ¼”, 1/8” and 1/16” </a:t>
            </a:r>
          </a:p>
          <a:p>
            <a:pPr lvl="1"/>
            <a:r>
              <a:rPr lang="en-US" sz="1200" kern="1200" dirty="0" smtClean="0">
                <a:solidFill>
                  <a:schemeClr val="tx1"/>
                </a:solidFill>
                <a:effectLst/>
                <a:latin typeface="+mn-lt"/>
                <a:ea typeface="+mn-ea"/>
                <a:cs typeface="+mn-cs"/>
              </a:rPr>
              <a:t>Pocket rule</a:t>
            </a:r>
          </a:p>
          <a:p>
            <a:pPr lvl="2"/>
            <a:r>
              <a:rPr lang="en-US" sz="1200" kern="1200" dirty="0" smtClean="0">
                <a:solidFill>
                  <a:schemeClr val="tx1"/>
                </a:solidFill>
                <a:effectLst/>
                <a:latin typeface="+mn-lt"/>
                <a:ea typeface="+mn-ea"/>
                <a:cs typeface="+mn-cs"/>
              </a:rPr>
              <a:t>Typically 6” and is small enough to fit in your shirt pocket</a:t>
            </a:r>
          </a:p>
          <a:p>
            <a:pPr lvl="1"/>
            <a:r>
              <a:rPr lang="en-US" sz="1200" kern="1200" dirty="0" smtClean="0">
                <a:solidFill>
                  <a:schemeClr val="tx1"/>
                </a:solidFill>
                <a:effectLst/>
                <a:latin typeface="+mn-lt"/>
                <a:ea typeface="+mn-ea"/>
                <a:cs typeface="+mn-cs"/>
              </a:rPr>
              <a:t>Metric rule</a:t>
            </a:r>
          </a:p>
          <a:p>
            <a:pPr lvl="2"/>
            <a:r>
              <a:rPr lang="en-US" sz="1200" kern="1200" dirty="0" smtClean="0">
                <a:solidFill>
                  <a:schemeClr val="tx1"/>
                </a:solidFill>
                <a:effectLst/>
                <a:latin typeface="+mn-lt"/>
                <a:ea typeface="+mn-ea"/>
                <a:cs typeface="+mn-cs"/>
              </a:rPr>
              <a:t>Has lines representing millimeters</a:t>
            </a:r>
          </a:p>
          <a:p>
            <a:pPr lvl="2"/>
            <a:r>
              <a:rPr lang="en-US" sz="1200" kern="1200" dirty="0" smtClean="0">
                <a:solidFill>
                  <a:schemeClr val="tx1"/>
                </a:solidFill>
                <a:effectLst/>
                <a:latin typeface="+mn-lt"/>
                <a:ea typeface="+mn-ea"/>
                <a:cs typeface="+mn-cs"/>
              </a:rPr>
              <a:t>Each numbered line equals 10 mm or 1 cm </a:t>
            </a:r>
          </a:p>
          <a:p>
            <a:pPr lvl="1"/>
            <a:r>
              <a:rPr lang="en-US" sz="1200" kern="1200" dirty="0" smtClean="0">
                <a:solidFill>
                  <a:schemeClr val="tx1"/>
                </a:solidFill>
                <a:effectLst/>
                <a:latin typeface="+mn-lt"/>
                <a:ea typeface="+mn-ea"/>
                <a:cs typeface="+mn-cs"/>
              </a:rPr>
              <a:t>Combination square</a:t>
            </a:r>
          </a:p>
          <a:p>
            <a:pPr lvl="2"/>
            <a:r>
              <a:rPr lang="en-US" sz="1200" kern="1200" dirty="0" smtClean="0">
                <a:solidFill>
                  <a:schemeClr val="tx1"/>
                </a:solidFill>
                <a:effectLst/>
                <a:latin typeface="+mn-lt"/>
                <a:ea typeface="+mn-ea"/>
                <a:cs typeface="+mn-cs"/>
              </a:rPr>
              <a:t>Sliding square that is mounted on a steel rule</a:t>
            </a:r>
          </a:p>
          <a:p>
            <a:pPr lvl="2"/>
            <a:r>
              <a:rPr lang="en-US" sz="1200" kern="1200" dirty="0" smtClean="0">
                <a:solidFill>
                  <a:schemeClr val="tx1"/>
                </a:solidFill>
                <a:effectLst/>
                <a:latin typeface="+mn-lt"/>
                <a:ea typeface="+mn-ea"/>
                <a:cs typeface="+mn-cs"/>
              </a:rPr>
              <a:t>It is needed when the rule must be held perfectly square against the part being measured </a:t>
            </a:r>
          </a:p>
          <a:p>
            <a:pPr lvl="1"/>
            <a:r>
              <a:rPr lang="en-US" sz="1200" kern="1200" dirty="0" smtClean="0">
                <a:solidFill>
                  <a:schemeClr val="tx1"/>
                </a:solidFill>
                <a:effectLst/>
                <a:latin typeface="+mn-lt"/>
                <a:ea typeface="+mn-ea"/>
                <a:cs typeface="+mn-cs"/>
              </a:rPr>
              <a:t>Tape measure </a:t>
            </a:r>
          </a:p>
          <a:p>
            <a:pPr lvl="2"/>
            <a:r>
              <a:rPr lang="en-US" sz="1200" kern="1200" dirty="0" smtClean="0">
                <a:solidFill>
                  <a:schemeClr val="tx1"/>
                </a:solidFill>
                <a:effectLst/>
                <a:latin typeface="+mn-lt"/>
                <a:ea typeface="+mn-ea"/>
                <a:cs typeface="+mn-cs"/>
              </a:rPr>
              <a:t>Extends several feet or meters in length</a:t>
            </a:r>
          </a:p>
          <a:p>
            <a:pPr lvl="2"/>
            <a:r>
              <a:rPr lang="en-US" sz="1200" kern="1200" dirty="0" smtClean="0">
                <a:solidFill>
                  <a:schemeClr val="tx1"/>
                </a:solidFill>
                <a:effectLst/>
                <a:latin typeface="+mn-lt"/>
                <a:ea typeface="+mn-ea"/>
                <a:cs typeface="+mn-cs"/>
              </a:rPr>
              <a:t>It is sometimes needed for large distance measurements during body, suspension, and exhaust system repairs</a:t>
            </a:r>
          </a:p>
          <a:p>
            <a:pPr lvl="1"/>
            <a:r>
              <a:rPr lang="en-US" sz="1200" kern="1200" dirty="0" smtClean="0">
                <a:solidFill>
                  <a:schemeClr val="tx1"/>
                </a:solidFill>
                <a:effectLst/>
                <a:latin typeface="+mn-lt"/>
                <a:ea typeface="+mn-ea"/>
                <a:cs typeface="+mn-cs"/>
              </a:rPr>
              <a:t>Yardstick</a:t>
            </a:r>
          </a:p>
          <a:p>
            <a:pPr lvl="2"/>
            <a:r>
              <a:rPr lang="en-US" sz="1200" kern="1200" dirty="0" smtClean="0">
                <a:solidFill>
                  <a:schemeClr val="tx1"/>
                </a:solidFill>
                <a:effectLst/>
                <a:latin typeface="+mn-lt"/>
                <a:ea typeface="+mn-ea"/>
                <a:cs typeface="+mn-cs"/>
              </a:rPr>
              <a:t>A rigid measuring device used for large lineal measurements up to one yard or one meter</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114</a:t>
            </a:fld>
            <a:endParaRPr lang="en-US"/>
          </a:p>
        </p:txBody>
      </p:sp>
    </p:spTree>
    <p:extLst>
      <p:ext uri="{BB962C8B-B14F-4D97-AF65-F5344CB8AC3E}">
        <p14:creationId xmlns:p14="http://schemas.microsoft.com/office/powerpoint/2010/main" val="233742657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Calipers</a:t>
            </a:r>
          </a:p>
          <a:p>
            <a:pPr marL="171450" indent="-171450">
              <a:buFont typeface="Arial" panose="020B0604020202020204" pitchFamily="34" charset="0"/>
              <a:buChar char="•"/>
            </a:pPr>
            <a:r>
              <a:rPr lang="en-US" dirty="0" smtClean="0"/>
              <a:t>Outside caliper</a:t>
            </a:r>
          </a:p>
          <a:p>
            <a:pPr marL="628650" lvl="1" indent="-171450">
              <a:buFont typeface="Arial" panose="020B0604020202020204" pitchFamily="34" charset="0"/>
              <a:buChar char="•"/>
            </a:pPr>
            <a:r>
              <a:rPr lang="en-US" dirty="0" smtClean="0"/>
              <a:t>Used to make external measurements when 1/64” accuracy is sufficient </a:t>
            </a:r>
          </a:p>
          <a:p>
            <a:pPr marL="628650" lvl="1" indent="-171450">
              <a:buFont typeface="Arial" panose="020B0604020202020204" pitchFamily="34" charset="0"/>
              <a:buChar char="•"/>
            </a:pPr>
            <a:r>
              <a:rPr lang="en-US" dirty="0" smtClean="0"/>
              <a:t>It is fitted over the outside of parts and adjusted so each tip just touches the part</a:t>
            </a:r>
          </a:p>
          <a:p>
            <a:pPr marL="628650" lvl="1" indent="-171450">
              <a:buFont typeface="Arial" panose="020B0604020202020204" pitchFamily="34" charset="0"/>
              <a:buChar char="•"/>
            </a:pPr>
            <a:r>
              <a:rPr lang="en-US" dirty="0" smtClean="0"/>
              <a:t>The caliper is the held up to a ruler and the distance between the tips is measured to determine the size of the part</a:t>
            </a:r>
          </a:p>
          <a:p>
            <a:pPr marL="171450" indent="-171450">
              <a:buFont typeface="Arial" panose="020B0604020202020204" pitchFamily="34" charset="0"/>
              <a:buChar char="•"/>
            </a:pPr>
            <a:r>
              <a:rPr lang="en-US" dirty="0" smtClean="0"/>
              <a:t>Inside caliper</a:t>
            </a:r>
          </a:p>
          <a:p>
            <a:pPr marL="628650" lvl="1" indent="-171450">
              <a:buFont typeface="Arial" panose="020B0604020202020204" pitchFamily="34" charset="0"/>
              <a:buChar char="•"/>
            </a:pPr>
            <a:r>
              <a:rPr lang="en-US" dirty="0" smtClean="0"/>
              <a:t>Designed for internal measurements in holes and other openings </a:t>
            </a:r>
          </a:p>
          <a:p>
            <a:pPr marL="628650" lvl="1" indent="-171450">
              <a:buFont typeface="Arial" panose="020B0604020202020204" pitchFamily="34" charset="0"/>
              <a:buChar char="•"/>
            </a:pPr>
            <a:r>
              <a:rPr lang="en-US" dirty="0" smtClean="0"/>
              <a:t>It is placed inside the hole and adjusted until the tips just touch the part </a:t>
            </a:r>
          </a:p>
          <a:p>
            <a:pPr marL="628650" lvl="1" indent="-171450">
              <a:buFont typeface="Arial" panose="020B0604020202020204" pitchFamily="34" charset="0"/>
              <a:buChar char="•"/>
            </a:pPr>
            <a:r>
              <a:rPr lang="en-US" dirty="0" smtClean="0"/>
              <a:t>The caliper is the held up to a ruler and the distance between the tips is measured to determine the size of the part</a:t>
            </a:r>
          </a:p>
          <a:p>
            <a:pPr marL="171450" indent="-171450">
              <a:buFont typeface="Arial" panose="020B0604020202020204" pitchFamily="34" charset="0"/>
              <a:buChar char="•"/>
            </a:pPr>
            <a:r>
              <a:rPr lang="en-US" dirty="0" smtClean="0"/>
              <a:t>Vernier caliper</a:t>
            </a:r>
          </a:p>
          <a:p>
            <a:pPr marL="628650" lvl="1" indent="-171450">
              <a:buFont typeface="Arial" panose="020B0604020202020204" pitchFamily="34" charset="0"/>
              <a:buChar char="•"/>
            </a:pPr>
            <a:r>
              <a:rPr lang="en-US" dirty="0" smtClean="0"/>
              <a:t>A sliding measuring device that can make inside, outside, and depth measurements with considerable accuracy </a:t>
            </a:r>
          </a:p>
          <a:p>
            <a:pPr marL="628650" lvl="1" indent="-171450">
              <a:buFont typeface="Arial" panose="020B0604020202020204" pitchFamily="34" charset="0"/>
              <a:buChar char="•"/>
            </a:pPr>
            <a:r>
              <a:rPr lang="en-US" dirty="0" smtClean="0"/>
              <a:t>Can take measurements as small as 0.001” </a:t>
            </a:r>
          </a:p>
          <a:p>
            <a:pPr marL="628650" lvl="1" indent="-171450">
              <a:buFont typeface="Arial" panose="020B0604020202020204" pitchFamily="34" charset="0"/>
              <a:buChar char="•"/>
            </a:pPr>
            <a:r>
              <a:rPr lang="en-US" dirty="0" smtClean="0"/>
              <a:t>Some have a dial gauge attached so that you can read the thousandths part of a measurement easier </a:t>
            </a:r>
          </a:p>
          <a:p>
            <a:pPr marL="628650" lvl="1" indent="-171450">
              <a:buFont typeface="Arial" panose="020B0604020202020204" pitchFamily="34" charset="0"/>
              <a:buChar char="•"/>
            </a:pPr>
            <a:r>
              <a:rPr lang="en-US" dirty="0" smtClean="0"/>
              <a:t>It is fast and easy to use, making it a useful tool for technicians to have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115</a:t>
            </a:fld>
            <a:endParaRPr lang="en-US"/>
          </a:p>
        </p:txBody>
      </p:sp>
    </p:spTree>
    <p:extLst>
      <p:ext uri="{BB962C8B-B14F-4D97-AF65-F5344CB8AC3E}">
        <p14:creationId xmlns:p14="http://schemas.microsoft.com/office/powerpoint/2010/main" val="73828072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Micrometers</a:t>
            </a:r>
          </a:p>
          <a:p>
            <a:pPr lvl="1"/>
            <a:r>
              <a:rPr lang="en-US" sz="1200" kern="1200" dirty="0" smtClean="0">
                <a:solidFill>
                  <a:schemeClr val="tx1"/>
                </a:solidFill>
                <a:effectLst/>
                <a:latin typeface="+mn-lt"/>
                <a:ea typeface="+mn-ea"/>
                <a:cs typeface="+mn-cs"/>
              </a:rPr>
              <a:t>Used to make very accurate measurements up to one-ten-thousandth of an inch (0.0001”) or one thousandth of a millimeter </a:t>
            </a:r>
          </a:p>
          <a:p>
            <a:pPr lvl="1"/>
            <a:r>
              <a:rPr lang="en-US" sz="1200" kern="1200" dirty="0" smtClean="0">
                <a:solidFill>
                  <a:schemeClr val="tx1"/>
                </a:solidFill>
                <a:effectLst/>
                <a:latin typeface="+mn-lt"/>
                <a:ea typeface="+mn-ea"/>
                <a:cs typeface="+mn-cs"/>
              </a:rPr>
              <a:t>Outside micrometers</a:t>
            </a:r>
          </a:p>
          <a:p>
            <a:pPr lvl="2"/>
            <a:r>
              <a:rPr lang="en-US" sz="1200" kern="1200" dirty="0" smtClean="0">
                <a:solidFill>
                  <a:schemeClr val="tx1"/>
                </a:solidFill>
                <a:effectLst/>
                <a:latin typeface="+mn-lt"/>
                <a:ea typeface="+mn-ea"/>
                <a:cs typeface="+mn-cs"/>
              </a:rPr>
              <a:t>Used for measuring external dimensions, diameters or thicknesses. </a:t>
            </a:r>
          </a:p>
          <a:p>
            <a:pPr lvl="2"/>
            <a:r>
              <a:rPr lang="en-US" sz="1200" kern="1200" dirty="0" smtClean="0">
                <a:solidFill>
                  <a:schemeClr val="tx1"/>
                </a:solidFill>
                <a:effectLst/>
                <a:latin typeface="+mn-lt"/>
                <a:ea typeface="+mn-ea"/>
                <a:cs typeface="+mn-cs"/>
              </a:rPr>
              <a:t>Place it around the outside of the part</a:t>
            </a:r>
          </a:p>
          <a:p>
            <a:pPr lvl="2"/>
            <a:r>
              <a:rPr lang="en-US" sz="1200" kern="1200" dirty="0" smtClean="0">
                <a:solidFill>
                  <a:schemeClr val="tx1"/>
                </a:solidFill>
                <a:effectLst/>
                <a:latin typeface="+mn-lt"/>
                <a:ea typeface="+mn-ea"/>
                <a:cs typeface="+mn-cs"/>
              </a:rPr>
              <a:t>Turn the thimble until both the spindle and anvil are lightly touching </a:t>
            </a:r>
          </a:p>
          <a:p>
            <a:pPr lvl="2"/>
            <a:r>
              <a:rPr lang="en-US" sz="1200" kern="1200" dirty="0" smtClean="0">
                <a:solidFill>
                  <a:schemeClr val="tx1"/>
                </a:solidFill>
                <a:effectLst/>
                <a:latin typeface="+mn-lt"/>
                <a:ea typeface="+mn-ea"/>
                <a:cs typeface="+mn-cs"/>
              </a:rPr>
              <a:t>Finally, read the graduations on a the hub and thimble to determine the measurement</a:t>
            </a:r>
          </a:p>
          <a:p>
            <a:pPr lvl="1"/>
            <a:r>
              <a:rPr lang="en-US" sz="1200" kern="1200" dirty="0" smtClean="0">
                <a:solidFill>
                  <a:schemeClr val="tx1"/>
                </a:solidFill>
                <a:effectLst/>
                <a:latin typeface="+mn-lt"/>
                <a:ea typeface="+mn-ea"/>
                <a:cs typeface="+mn-cs"/>
              </a:rPr>
              <a:t>Inside micrometers</a:t>
            </a:r>
          </a:p>
          <a:p>
            <a:pPr lvl="2"/>
            <a:r>
              <a:rPr lang="en-US" sz="1200" kern="1200" dirty="0" smtClean="0">
                <a:solidFill>
                  <a:schemeClr val="tx1"/>
                </a:solidFill>
                <a:effectLst/>
                <a:latin typeface="+mn-lt"/>
                <a:ea typeface="+mn-ea"/>
                <a:cs typeface="+mn-cs"/>
              </a:rPr>
              <a:t>Used for internal measurements of large holes, cylinders, or other part openings</a:t>
            </a:r>
          </a:p>
          <a:p>
            <a:pPr lvl="2"/>
            <a:r>
              <a:rPr lang="en-US" sz="1200" kern="1200" dirty="0" smtClean="0">
                <a:solidFill>
                  <a:schemeClr val="tx1"/>
                </a:solidFill>
                <a:effectLst/>
                <a:latin typeface="+mn-lt"/>
                <a:ea typeface="+mn-ea"/>
                <a:cs typeface="+mn-cs"/>
              </a:rPr>
              <a:t>Place the micrometer inside the opening</a:t>
            </a:r>
          </a:p>
          <a:p>
            <a:pPr lvl="2"/>
            <a:r>
              <a:rPr lang="en-US" sz="1200" kern="1200" dirty="0" smtClean="0">
                <a:solidFill>
                  <a:schemeClr val="tx1"/>
                </a:solidFill>
                <a:effectLst/>
                <a:latin typeface="+mn-lt"/>
                <a:ea typeface="+mn-ea"/>
                <a:cs typeface="+mn-cs"/>
              </a:rPr>
              <a:t>Then, adjust the micrometer until it just touches the walls of the opening</a:t>
            </a:r>
          </a:p>
          <a:p>
            <a:pPr lvl="2"/>
            <a:r>
              <a:rPr lang="en-US" sz="1200" kern="1200" dirty="0" smtClean="0">
                <a:solidFill>
                  <a:schemeClr val="tx1"/>
                </a:solidFill>
                <a:effectLst/>
                <a:latin typeface="+mn-lt"/>
                <a:ea typeface="+mn-ea"/>
                <a:cs typeface="+mn-cs"/>
              </a:rPr>
              <a:t>Finally, remove the micrometer and read the measurement </a:t>
            </a:r>
          </a:p>
          <a:p>
            <a:pPr lvl="1"/>
            <a:r>
              <a:rPr lang="en-US" sz="1200" kern="1200" dirty="0" smtClean="0">
                <a:solidFill>
                  <a:schemeClr val="tx1"/>
                </a:solidFill>
                <a:effectLst/>
                <a:latin typeface="+mn-lt"/>
                <a:ea typeface="+mn-ea"/>
                <a:cs typeface="+mn-cs"/>
              </a:rPr>
              <a:t>Depth micrometers </a:t>
            </a:r>
          </a:p>
          <a:p>
            <a:pPr lvl="2"/>
            <a:r>
              <a:rPr lang="en-US" sz="1200" kern="1200" dirty="0" smtClean="0">
                <a:solidFill>
                  <a:schemeClr val="tx1"/>
                </a:solidFill>
                <a:effectLst/>
                <a:latin typeface="+mn-lt"/>
                <a:ea typeface="+mn-ea"/>
                <a:cs typeface="+mn-cs"/>
              </a:rPr>
              <a:t>Helpful when precisely measuring the depth of an opening</a:t>
            </a:r>
          </a:p>
          <a:p>
            <a:pPr lvl="2"/>
            <a:r>
              <a:rPr lang="en-US" sz="1200" kern="1200" dirty="0" smtClean="0">
                <a:solidFill>
                  <a:schemeClr val="tx1"/>
                </a:solidFill>
                <a:effectLst/>
                <a:latin typeface="+mn-lt"/>
                <a:ea typeface="+mn-ea"/>
                <a:cs typeface="+mn-cs"/>
              </a:rPr>
              <a:t>The base of the micrometer is positioned squarely on the part</a:t>
            </a:r>
          </a:p>
          <a:p>
            <a:pPr lvl="2"/>
            <a:r>
              <a:rPr lang="en-US" sz="1200" kern="1200" dirty="0" smtClean="0">
                <a:solidFill>
                  <a:schemeClr val="tx1"/>
                </a:solidFill>
                <a:effectLst/>
                <a:latin typeface="+mn-lt"/>
                <a:ea typeface="+mn-ea"/>
                <a:cs typeface="+mn-cs"/>
              </a:rPr>
              <a:t>The thimble is turned until the spindle contacts the bottom of the opening. </a:t>
            </a:r>
          </a:p>
          <a:p>
            <a:pPr lvl="2"/>
            <a:r>
              <a:rPr lang="en-US" sz="1200" kern="1200" dirty="0" smtClean="0">
                <a:solidFill>
                  <a:schemeClr val="tx1"/>
                </a:solidFill>
                <a:effectLst/>
                <a:latin typeface="+mn-lt"/>
                <a:ea typeface="+mn-ea"/>
                <a:cs typeface="+mn-cs"/>
              </a:rPr>
              <a:t>The depth micrometer is read in the same way as an outside micrometer, however the hub markings are reversed </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117</a:t>
            </a:fld>
            <a:endParaRPr lang="en-US"/>
          </a:p>
        </p:txBody>
      </p:sp>
    </p:spTree>
    <p:extLst>
      <p:ext uri="{BB962C8B-B14F-4D97-AF65-F5344CB8AC3E}">
        <p14:creationId xmlns:p14="http://schemas.microsoft.com/office/powerpoint/2010/main" val="401005182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Reading a Customary Micrometer</a:t>
            </a:r>
          </a:p>
          <a:p>
            <a:pPr lvl="1"/>
            <a:r>
              <a:rPr lang="en-US" sz="1200" kern="1200" dirty="0" smtClean="0">
                <a:solidFill>
                  <a:schemeClr val="tx1"/>
                </a:solidFill>
                <a:effectLst/>
                <a:latin typeface="+mn-lt"/>
                <a:ea typeface="+mn-ea"/>
                <a:cs typeface="+mn-cs"/>
              </a:rPr>
              <a:t>Note the largest number visible on the micrometer sleeve. Each number equals 0.100” </a:t>
            </a:r>
          </a:p>
          <a:p>
            <a:pPr lvl="1"/>
            <a:r>
              <a:rPr lang="en-US" sz="1200" kern="1200" dirty="0" smtClean="0">
                <a:solidFill>
                  <a:schemeClr val="tx1"/>
                </a:solidFill>
                <a:effectLst/>
                <a:latin typeface="+mn-lt"/>
                <a:ea typeface="+mn-ea"/>
                <a:cs typeface="+mn-cs"/>
              </a:rPr>
              <a:t>Count the number of graduation lines to the right of the sleeve number. Each full sleeve graduation equals 0.025”</a:t>
            </a:r>
          </a:p>
          <a:p>
            <a:pPr lvl="1"/>
            <a:r>
              <a:rPr lang="en-US" sz="1200" kern="1200" dirty="0" smtClean="0">
                <a:solidFill>
                  <a:schemeClr val="tx1"/>
                </a:solidFill>
                <a:effectLst/>
                <a:latin typeface="+mn-lt"/>
                <a:ea typeface="+mn-ea"/>
                <a:cs typeface="+mn-cs"/>
              </a:rPr>
              <a:t>Note the thimble graduation aligned with the horizontal sleeve line. Each thimble graduation equals 0.001”. round off when the sleeve line is not directly aligned with a thimble graduation</a:t>
            </a:r>
          </a:p>
          <a:p>
            <a:pPr lvl="1"/>
            <a:r>
              <a:rPr lang="en-US" sz="1200" kern="1200" dirty="0" smtClean="0">
                <a:solidFill>
                  <a:schemeClr val="tx1"/>
                </a:solidFill>
                <a:effectLst/>
                <a:latin typeface="+mn-lt"/>
                <a:ea typeface="+mn-ea"/>
                <a:cs typeface="+mn-cs"/>
              </a:rPr>
              <a:t>Add the decimal values from steps 1, 2,and 3. Add any full inches. This sum is the micrometer reading in inches. </a:t>
            </a:r>
          </a:p>
          <a:p>
            <a:pPr lvl="0"/>
            <a:r>
              <a:rPr lang="en-US" sz="1200" kern="1200" dirty="0" smtClean="0">
                <a:solidFill>
                  <a:schemeClr val="tx1"/>
                </a:solidFill>
                <a:effectLst/>
                <a:latin typeface="+mn-lt"/>
                <a:ea typeface="+mn-ea"/>
                <a:cs typeface="+mn-cs"/>
              </a:rPr>
              <a:t>Reading a Metric Micrometer</a:t>
            </a:r>
          </a:p>
          <a:p>
            <a:pPr lvl="1"/>
            <a:r>
              <a:rPr lang="en-US" sz="1200" kern="1200" dirty="0" smtClean="0">
                <a:solidFill>
                  <a:schemeClr val="tx1"/>
                </a:solidFill>
                <a:effectLst/>
                <a:latin typeface="+mn-lt"/>
                <a:ea typeface="+mn-ea"/>
                <a:cs typeface="+mn-cs"/>
              </a:rPr>
              <a:t>Similar to a customary micrometers but one revolution of the thimble equals 0.500 mm.</a:t>
            </a:r>
          </a:p>
          <a:p>
            <a:pPr lvl="1"/>
            <a:r>
              <a:rPr lang="en-US" sz="1200" kern="1200" dirty="0" smtClean="0">
                <a:solidFill>
                  <a:schemeClr val="tx1"/>
                </a:solidFill>
                <a:effectLst/>
                <a:latin typeface="+mn-lt"/>
                <a:ea typeface="+mn-ea"/>
                <a:cs typeface="+mn-cs"/>
              </a:rPr>
              <a:t>Read the largest visible on the micrometer sleeve. Each number equals 1.00 mm</a:t>
            </a:r>
          </a:p>
          <a:p>
            <a:pPr lvl="1"/>
            <a:r>
              <a:rPr lang="en-US" sz="1200" kern="1200" dirty="0" smtClean="0">
                <a:solidFill>
                  <a:schemeClr val="tx1"/>
                </a:solidFill>
                <a:effectLst/>
                <a:latin typeface="+mn-lt"/>
                <a:ea typeface="+mn-ea"/>
                <a:cs typeface="+mn-cs"/>
              </a:rPr>
              <a:t>Count the number of graduation lines (both above and below the horizontal sleeve line) to the right of the sleeve number. Each full sleeve graduation equal 0.5 mm </a:t>
            </a:r>
          </a:p>
          <a:p>
            <a:pPr lvl="1"/>
            <a:r>
              <a:rPr lang="en-US" sz="1200" kern="1200" dirty="0" smtClean="0">
                <a:solidFill>
                  <a:schemeClr val="tx1"/>
                </a:solidFill>
                <a:effectLst/>
                <a:latin typeface="+mn-lt"/>
                <a:ea typeface="+mn-ea"/>
                <a:cs typeface="+mn-cs"/>
              </a:rPr>
              <a:t>Read the thimble graduation aligned with the horizontal sleeve line. Each thimble graduation equals 0.01 mm</a:t>
            </a:r>
          </a:p>
          <a:p>
            <a:pPr lvl="1"/>
            <a:r>
              <a:rPr lang="en-US" sz="1200" kern="1200" dirty="0" smtClean="0">
                <a:solidFill>
                  <a:schemeClr val="tx1"/>
                </a:solidFill>
                <a:effectLst/>
                <a:latin typeface="+mn-lt"/>
                <a:ea typeface="+mn-ea"/>
                <a:cs typeface="+mn-cs"/>
              </a:rPr>
              <a:t>Add the values from the steps 1, 2, and 3. This sum is the metric micrometer </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119</a:t>
            </a:fld>
            <a:endParaRPr lang="en-US"/>
          </a:p>
        </p:txBody>
      </p:sp>
    </p:spTree>
    <p:extLst>
      <p:ext uri="{BB962C8B-B14F-4D97-AF65-F5344CB8AC3E}">
        <p14:creationId xmlns:p14="http://schemas.microsoft.com/office/powerpoint/2010/main" val="298105298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Feeler gauges</a:t>
            </a:r>
          </a:p>
          <a:p>
            <a:pPr lvl="1"/>
            <a:r>
              <a:rPr lang="en-US" sz="1200" kern="1200" dirty="0" smtClean="0">
                <a:solidFill>
                  <a:schemeClr val="tx1"/>
                </a:solidFill>
                <a:effectLst/>
                <a:latin typeface="+mn-lt"/>
                <a:ea typeface="+mn-ea"/>
                <a:cs typeface="+mn-cs"/>
              </a:rPr>
              <a:t>Used to measure small clearances or gaps between parts. </a:t>
            </a:r>
          </a:p>
          <a:p>
            <a:pPr lvl="1"/>
            <a:r>
              <a:rPr lang="en-US" sz="1200" kern="1200" dirty="0" smtClean="0">
                <a:solidFill>
                  <a:schemeClr val="tx1"/>
                </a:solidFill>
                <a:effectLst/>
                <a:latin typeface="+mn-lt"/>
                <a:ea typeface="+mn-ea"/>
                <a:cs typeface="+mn-cs"/>
              </a:rPr>
              <a:t>Flat feeler gauges have precision-ground steel blades of various thickness</a:t>
            </a:r>
          </a:p>
          <a:p>
            <a:pPr lvl="2"/>
            <a:r>
              <a:rPr lang="en-US" sz="1200" kern="1200" dirty="0" smtClean="0">
                <a:solidFill>
                  <a:schemeClr val="tx1"/>
                </a:solidFill>
                <a:effectLst/>
                <a:latin typeface="+mn-lt"/>
                <a:ea typeface="+mn-ea"/>
                <a:cs typeface="+mn-cs"/>
              </a:rPr>
              <a:t>Thickness is written on each blade in thousandths of an inch and/or in hundredths of a millimeter.</a:t>
            </a:r>
          </a:p>
          <a:p>
            <a:pPr lvl="2"/>
            <a:r>
              <a:rPr lang="en-US" sz="1200" kern="1200" dirty="0" smtClean="0">
                <a:solidFill>
                  <a:schemeClr val="tx1"/>
                </a:solidFill>
                <a:effectLst/>
                <a:latin typeface="+mn-lt"/>
                <a:ea typeface="+mn-ea"/>
                <a:cs typeface="+mn-cs"/>
              </a:rPr>
              <a:t>A flat feeler gauge is normally used to measure distance between parallel surfaces </a:t>
            </a:r>
          </a:p>
          <a:p>
            <a:pPr lvl="1"/>
            <a:r>
              <a:rPr lang="en-US" sz="1200" kern="1200" dirty="0" smtClean="0">
                <a:solidFill>
                  <a:schemeClr val="tx1"/>
                </a:solidFill>
                <a:effectLst/>
                <a:latin typeface="+mn-lt"/>
                <a:ea typeface="+mn-ea"/>
                <a:cs typeface="+mn-cs"/>
              </a:rPr>
              <a:t>Wire feeler gauge has precise-size wires labeled by diameter or thickness.</a:t>
            </a:r>
          </a:p>
          <a:p>
            <a:pPr lvl="2"/>
            <a:r>
              <a:rPr lang="en-US" sz="1200" kern="1200" dirty="0" smtClean="0">
                <a:solidFill>
                  <a:schemeClr val="tx1"/>
                </a:solidFill>
                <a:effectLst/>
                <a:latin typeface="+mn-lt"/>
                <a:ea typeface="+mn-ea"/>
                <a:cs typeface="+mn-cs"/>
              </a:rPr>
              <a:t>It is normally used to measure slightly larger spaces or gaps than a flat feeler gauge</a:t>
            </a:r>
          </a:p>
          <a:p>
            <a:pPr lvl="2"/>
            <a:r>
              <a:rPr lang="en-US" sz="1200" kern="1200" dirty="0" smtClean="0">
                <a:solidFill>
                  <a:schemeClr val="tx1"/>
                </a:solidFill>
                <a:effectLst/>
                <a:latin typeface="+mn-lt"/>
                <a:ea typeface="+mn-ea"/>
                <a:cs typeface="+mn-cs"/>
              </a:rPr>
              <a:t>Also used for measuring the distance between unparalleled or curved surfaces </a:t>
            </a:r>
          </a:p>
          <a:p>
            <a:pPr lvl="1"/>
            <a:r>
              <a:rPr lang="en-US" sz="1200" kern="1200" dirty="0" smtClean="0">
                <a:solidFill>
                  <a:schemeClr val="tx1"/>
                </a:solidFill>
                <a:effectLst/>
                <a:latin typeface="+mn-lt"/>
                <a:ea typeface="+mn-ea"/>
                <a:cs typeface="+mn-cs"/>
              </a:rPr>
              <a:t>How to use a feeler gauge </a:t>
            </a:r>
          </a:p>
          <a:p>
            <a:pPr lvl="2"/>
            <a:r>
              <a:rPr lang="en-US" sz="1200" kern="1200" dirty="0" smtClean="0">
                <a:solidFill>
                  <a:schemeClr val="tx1"/>
                </a:solidFill>
                <a:effectLst/>
                <a:latin typeface="+mn-lt"/>
                <a:ea typeface="+mn-ea"/>
                <a:cs typeface="+mn-cs"/>
              </a:rPr>
              <a:t>Find the gauge blade or wire that just fits between the two parts being measured </a:t>
            </a:r>
          </a:p>
          <a:p>
            <a:pPr lvl="2"/>
            <a:r>
              <a:rPr lang="en-US" sz="1200" kern="1200" dirty="0" smtClean="0">
                <a:solidFill>
                  <a:schemeClr val="tx1"/>
                </a:solidFill>
                <a:effectLst/>
                <a:latin typeface="+mn-lt"/>
                <a:ea typeface="+mn-ea"/>
                <a:cs typeface="+mn-cs"/>
              </a:rPr>
              <a:t>The gauge should be dragged slightly when pulled between the two surfaces </a:t>
            </a:r>
          </a:p>
          <a:p>
            <a:pPr lvl="2"/>
            <a:r>
              <a:rPr lang="en-US" sz="1200" kern="1200" dirty="0" smtClean="0">
                <a:solidFill>
                  <a:schemeClr val="tx1"/>
                </a:solidFill>
                <a:effectLst/>
                <a:latin typeface="+mn-lt"/>
                <a:ea typeface="+mn-ea"/>
                <a:cs typeface="+mn-cs"/>
              </a:rPr>
              <a:t>The size given on the gauge is the clearance between the two components </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120</a:t>
            </a:fld>
            <a:endParaRPr lang="en-US"/>
          </a:p>
        </p:txBody>
      </p:sp>
    </p:spTree>
    <p:extLst>
      <p:ext uri="{BB962C8B-B14F-4D97-AF65-F5344CB8AC3E}">
        <p14:creationId xmlns:p14="http://schemas.microsoft.com/office/powerpoint/2010/main" val="249437762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Dial indicator</a:t>
            </a:r>
          </a:p>
          <a:p>
            <a:pPr lvl="1"/>
            <a:r>
              <a:rPr lang="en-US" sz="1200" kern="1200" dirty="0" smtClean="0">
                <a:solidFill>
                  <a:schemeClr val="tx1"/>
                </a:solidFill>
                <a:effectLst/>
                <a:latin typeface="+mn-lt"/>
                <a:ea typeface="+mn-ea"/>
                <a:cs typeface="+mn-cs"/>
              </a:rPr>
              <a:t>Used to measure part movement in thousandths of an inch</a:t>
            </a:r>
          </a:p>
          <a:p>
            <a:pPr lvl="1"/>
            <a:r>
              <a:rPr lang="en-US" sz="1200" kern="1200" dirty="0" smtClean="0">
                <a:solidFill>
                  <a:schemeClr val="tx1"/>
                </a:solidFill>
                <a:effectLst/>
                <a:latin typeface="+mn-lt"/>
                <a:ea typeface="+mn-ea"/>
                <a:cs typeface="+mn-cs"/>
              </a:rPr>
              <a:t>The needle or digital display on the indicator face registers the amount of plunger movement </a:t>
            </a:r>
          </a:p>
          <a:p>
            <a:pPr lvl="1"/>
            <a:r>
              <a:rPr lang="en-US" sz="1200" kern="1200" dirty="0" smtClean="0">
                <a:solidFill>
                  <a:schemeClr val="tx1"/>
                </a:solidFill>
                <a:effectLst/>
                <a:latin typeface="+mn-lt"/>
                <a:ea typeface="+mn-ea"/>
                <a:cs typeface="+mn-cs"/>
              </a:rPr>
              <a:t>Frequently used to check gear teeth backlash, shaft end play, cam lobe lift, and similar kinds of part movements </a:t>
            </a:r>
          </a:p>
          <a:p>
            <a:pPr lvl="1"/>
            <a:r>
              <a:rPr lang="en-US" sz="1200" kern="1200" dirty="0" smtClean="0">
                <a:solidFill>
                  <a:schemeClr val="tx1"/>
                </a:solidFill>
                <a:effectLst/>
                <a:latin typeface="+mn-lt"/>
                <a:ea typeface="+mn-ea"/>
                <a:cs typeface="+mn-cs"/>
              </a:rPr>
              <a:t>Using a dial indicator </a:t>
            </a:r>
          </a:p>
          <a:p>
            <a:pPr lvl="2"/>
            <a:r>
              <a:rPr lang="en-US" sz="1200" kern="1200" dirty="0" smtClean="0">
                <a:solidFill>
                  <a:schemeClr val="tx1"/>
                </a:solidFill>
                <a:effectLst/>
                <a:latin typeface="+mn-lt"/>
                <a:ea typeface="+mn-ea"/>
                <a:cs typeface="+mn-cs"/>
              </a:rPr>
              <a:t>Mount the indicator securely and position the dial plunger parallel with the movement to be measured</a:t>
            </a:r>
          </a:p>
          <a:p>
            <a:pPr lvl="2"/>
            <a:r>
              <a:rPr lang="en-US" sz="1200" kern="1200" dirty="0" smtClean="0">
                <a:solidFill>
                  <a:schemeClr val="tx1"/>
                </a:solidFill>
                <a:effectLst/>
                <a:latin typeface="+mn-lt"/>
                <a:ea typeface="+mn-ea"/>
                <a:cs typeface="+mn-cs"/>
              </a:rPr>
              <a:t>Partially compress the indicator plunger before locking the indicator into place. This allows part movement in either direction to be measured</a:t>
            </a:r>
          </a:p>
          <a:p>
            <a:pPr lvl="2"/>
            <a:r>
              <a:rPr lang="en-US" sz="1200" kern="1200" dirty="0" smtClean="0">
                <a:solidFill>
                  <a:schemeClr val="tx1"/>
                </a:solidFill>
                <a:effectLst/>
                <a:latin typeface="+mn-lt"/>
                <a:ea typeface="+mn-ea"/>
                <a:cs typeface="+mn-cs"/>
              </a:rPr>
              <a:t>Move the part back and forth or rotate the part while reading the indicator </a:t>
            </a:r>
          </a:p>
          <a:p>
            <a:pPr lvl="2"/>
            <a:r>
              <a:rPr lang="en-US" sz="1200" kern="1200" dirty="0" smtClean="0">
                <a:solidFill>
                  <a:schemeClr val="tx1"/>
                </a:solidFill>
                <a:effectLst/>
                <a:latin typeface="+mn-lt"/>
                <a:ea typeface="+mn-ea"/>
                <a:cs typeface="+mn-cs"/>
              </a:rPr>
              <a:t>Subtract the lowest reading from the highest reading. The result equals the distance the part moved, the clearance, or the run out.</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122</a:t>
            </a:fld>
            <a:endParaRPr lang="en-US"/>
          </a:p>
        </p:txBody>
      </p:sp>
    </p:spTree>
    <p:extLst>
      <p:ext uri="{BB962C8B-B14F-4D97-AF65-F5344CB8AC3E}">
        <p14:creationId xmlns:p14="http://schemas.microsoft.com/office/powerpoint/2010/main" val="186421379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Temperature measurement </a:t>
            </a:r>
          </a:p>
          <a:p>
            <a:pPr lvl="1"/>
            <a:r>
              <a:rPr lang="en-US" sz="1200" kern="1200" dirty="0" smtClean="0">
                <a:solidFill>
                  <a:schemeClr val="tx1"/>
                </a:solidFill>
                <a:effectLst/>
                <a:latin typeface="+mn-lt"/>
                <a:ea typeface="+mn-ea"/>
                <a:cs typeface="+mn-cs"/>
              </a:rPr>
              <a:t>Thermometers</a:t>
            </a:r>
          </a:p>
          <a:p>
            <a:pPr lvl="1"/>
            <a:r>
              <a:rPr lang="en-US" sz="1200" kern="1200" dirty="0" smtClean="0">
                <a:solidFill>
                  <a:schemeClr val="tx1"/>
                </a:solidFill>
                <a:effectLst/>
                <a:latin typeface="+mn-lt"/>
                <a:ea typeface="+mn-ea"/>
                <a:cs typeface="+mn-cs"/>
              </a:rPr>
              <a:t>Used to measure temperature</a:t>
            </a:r>
          </a:p>
          <a:p>
            <a:pPr lvl="1"/>
            <a:r>
              <a:rPr lang="en-US" sz="1200" kern="1200" dirty="0" smtClean="0">
                <a:solidFill>
                  <a:schemeClr val="tx1"/>
                </a:solidFill>
                <a:effectLst/>
                <a:latin typeface="+mn-lt"/>
                <a:ea typeface="+mn-ea"/>
                <a:cs typeface="+mn-cs"/>
              </a:rPr>
              <a:t>For example, air conditioning output temperature or radiator temperature may need to be determined </a:t>
            </a:r>
          </a:p>
          <a:p>
            <a:pPr lvl="1"/>
            <a:r>
              <a:rPr lang="en-US" sz="1200" kern="1200" dirty="0" smtClean="0">
                <a:solidFill>
                  <a:schemeClr val="tx1"/>
                </a:solidFill>
                <a:effectLst/>
                <a:latin typeface="+mn-lt"/>
                <a:ea typeface="+mn-ea"/>
                <a:cs typeface="+mn-cs"/>
              </a:rPr>
              <a:t>The temperature obtained with the gauge can be compared to specifications </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124</a:t>
            </a:fld>
            <a:endParaRPr lang="en-US"/>
          </a:p>
        </p:txBody>
      </p:sp>
    </p:spTree>
    <p:extLst>
      <p:ext uri="{BB962C8B-B14F-4D97-AF65-F5344CB8AC3E}">
        <p14:creationId xmlns:p14="http://schemas.microsoft.com/office/powerpoint/2010/main" val="29007380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Torque wrench </a:t>
            </a:r>
          </a:p>
          <a:p>
            <a:pPr lvl="1"/>
            <a:r>
              <a:rPr lang="en-US" sz="1200" kern="1200" dirty="0" smtClean="0">
                <a:solidFill>
                  <a:schemeClr val="tx1"/>
                </a:solidFill>
                <a:effectLst/>
                <a:latin typeface="+mn-lt"/>
                <a:ea typeface="+mn-ea"/>
                <a:cs typeface="+mn-cs"/>
              </a:rPr>
              <a:t>Not used for taking measurements, rather its used to apply a specific amount of turning force to a fastener, such as a bolt or nut</a:t>
            </a:r>
          </a:p>
          <a:p>
            <a:pPr lvl="1"/>
            <a:r>
              <a:rPr lang="en-US" sz="1200" kern="1200" dirty="0" smtClean="0">
                <a:solidFill>
                  <a:schemeClr val="tx1"/>
                </a:solidFill>
                <a:effectLst/>
                <a:latin typeface="+mn-lt"/>
                <a:ea typeface="+mn-ea"/>
                <a:cs typeface="+mn-cs"/>
              </a:rPr>
              <a:t>Torque wrench scales usually read in foot-pounds and Newton-meters</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125</a:t>
            </a:fld>
            <a:endParaRPr lang="en-US"/>
          </a:p>
        </p:txBody>
      </p:sp>
    </p:spTree>
    <p:extLst>
      <p:ext uri="{BB962C8B-B14F-4D97-AF65-F5344CB8AC3E}">
        <p14:creationId xmlns:p14="http://schemas.microsoft.com/office/powerpoint/2010/main" val="156653456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Pressure gauge</a:t>
            </a:r>
          </a:p>
          <a:p>
            <a:pPr lvl="1"/>
            <a:r>
              <a:rPr lang="en-US" sz="1200" kern="1200" dirty="0" smtClean="0">
                <a:solidFill>
                  <a:schemeClr val="tx1"/>
                </a:solidFill>
                <a:effectLst/>
                <a:latin typeface="+mn-lt"/>
                <a:ea typeface="+mn-ea"/>
                <a:cs typeface="+mn-cs"/>
              </a:rPr>
              <a:t>Used to measure air or fluid pressure in various systems and components</a:t>
            </a:r>
          </a:p>
          <a:p>
            <a:pPr lvl="1"/>
            <a:r>
              <a:rPr lang="en-US" sz="1200" kern="1200" dirty="0" smtClean="0">
                <a:solidFill>
                  <a:schemeClr val="tx1"/>
                </a:solidFill>
                <a:effectLst/>
                <a:latin typeface="+mn-lt"/>
                <a:ea typeface="+mn-ea"/>
                <a:cs typeface="+mn-cs"/>
              </a:rPr>
              <a:t>Used to check tire air pressure, fuel pump pressure, air conditioning system pressure, or engine compression stroke pressure </a:t>
            </a:r>
          </a:p>
          <a:p>
            <a:pPr lvl="1"/>
            <a:r>
              <a:rPr lang="en-US" sz="1200" kern="1200" dirty="0" smtClean="0">
                <a:solidFill>
                  <a:schemeClr val="tx1"/>
                </a:solidFill>
                <a:effectLst/>
                <a:latin typeface="+mn-lt"/>
                <a:ea typeface="+mn-ea"/>
                <a:cs typeface="+mn-cs"/>
              </a:rPr>
              <a:t>A pressure gauge normally reads in pounds per square inch, kilograms per square centimeter, or kilopascals </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126</a:t>
            </a:fld>
            <a:endParaRPr lang="en-US"/>
          </a:p>
        </p:txBody>
      </p:sp>
    </p:spTree>
    <p:extLst>
      <p:ext uri="{BB962C8B-B14F-4D97-AF65-F5344CB8AC3E}">
        <p14:creationId xmlns:p14="http://schemas.microsoft.com/office/powerpoint/2010/main" val="1087590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combination</a:t>
            </a:r>
            <a:r>
              <a:rPr lang="en-US" baseline="0" dirty="0" smtClean="0"/>
              <a:t> wrench has one end that is a box-end and the other is an open-end.</a:t>
            </a:r>
          </a:p>
          <a:p>
            <a:r>
              <a:rPr lang="en-US" baseline="0" dirty="0" smtClean="0"/>
              <a:t>Both of the ends are the same size.</a:t>
            </a:r>
          </a:p>
          <a:p>
            <a:r>
              <a:rPr lang="en-US" baseline="0" dirty="0" smtClean="0"/>
              <a:t>This is wrench provides the advantage of two types of wrenches for the price of one.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11</a:t>
            </a:fld>
            <a:endParaRPr lang="en-US"/>
          </a:p>
        </p:txBody>
      </p:sp>
    </p:spTree>
    <p:extLst>
      <p:ext uri="{BB962C8B-B14F-4D97-AF65-F5344CB8AC3E}">
        <p14:creationId xmlns:p14="http://schemas.microsoft.com/office/powerpoint/2010/main" val="152332093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Vacuum gauge</a:t>
            </a:r>
          </a:p>
          <a:p>
            <a:pPr lvl="1"/>
            <a:r>
              <a:rPr lang="en-US" sz="1200" kern="1200" dirty="0" smtClean="0">
                <a:solidFill>
                  <a:schemeClr val="tx1"/>
                </a:solidFill>
                <a:effectLst/>
                <a:latin typeface="+mn-lt"/>
                <a:ea typeface="+mn-ea"/>
                <a:cs typeface="+mn-cs"/>
              </a:rPr>
              <a:t>Measure negative pressure or vacuum</a:t>
            </a:r>
          </a:p>
          <a:p>
            <a:pPr lvl="1"/>
            <a:r>
              <a:rPr lang="en-US" sz="1200" kern="1200" dirty="0" smtClean="0">
                <a:solidFill>
                  <a:schemeClr val="tx1"/>
                </a:solidFill>
                <a:effectLst/>
                <a:latin typeface="+mn-lt"/>
                <a:ea typeface="+mn-ea"/>
                <a:cs typeface="+mn-cs"/>
              </a:rPr>
              <a:t>Similar to a pressure gauge reads in inches of mercury or metric kilograms per square centimeter </a:t>
            </a:r>
          </a:p>
          <a:p>
            <a:pPr lvl="1"/>
            <a:r>
              <a:rPr lang="en-US" sz="1200" kern="1200" dirty="0" smtClean="0">
                <a:solidFill>
                  <a:schemeClr val="tx1"/>
                </a:solidFill>
                <a:effectLst/>
                <a:latin typeface="+mn-lt"/>
                <a:ea typeface="+mn-ea"/>
                <a:cs typeface="+mn-cs"/>
              </a:rPr>
              <a:t>For example, a vacuum gauge is used to measure the vacuum in an engine’s intake manifold </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127</a:t>
            </a:fld>
            <a:endParaRPr lang="en-US"/>
          </a:p>
        </p:txBody>
      </p:sp>
    </p:spTree>
    <p:extLst>
      <p:ext uri="{BB962C8B-B14F-4D97-AF65-F5344CB8AC3E}">
        <p14:creationId xmlns:p14="http://schemas.microsoft.com/office/powerpoint/2010/main" val="263177722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Telescoping gauge</a:t>
            </a:r>
          </a:p>
          <a:p>
            <a:pPr lvl="1"/>
            <a:r>
              <a:rPr lang="en-US" sz="1200" kern="1200" dirty="0" smtClean="0">
                <a:solidFill>
                  <a:schemeClr val="tx1"/>
                </a:solidFill>
                <a:effectLst/>
                <a:latin typeface="+mn-lt"/>
                <a:ea typeface="+mn-ea"/>
                <a:cs typeface="+mn-cs"/>
              </a:rPr>
              <a:t>Used to measure internal part bores or openings. </a:t>
            </a:r>
          </a:p>
          <a:p>
            <a:pPr lvl="1"/>
            <a:r>
              <a:rPr lang="en-US" sz="1200" kern="1200" dirty="0" smtClean="0">
                <a:solidFill>
                  <a:schemeClr val="tx1"/>
                </a:solidFill>
                <a:effectLst/>
                <a:latin typeface="+mn-lt"/>
                <a:ea typeface="+mn-ea"/>
                <a:cs typeface="+mn-cs"/>
              </a:rPr>
              <a:t>To use the gauge, compress the spring-loaded extensions and lock them with the thumb wheel</a:t>
            </a:r>
          </a:p>
          <a:p>
            <a:pPr lvl="1"/>
            <a:r>
              <a:rPr lang="en-US" sz="1200" kern="1200" dirty="0" smtClean="0">
                <a:solidFill>
                  <a:schemeClr val="tx1"/>
                </a:solidFill>
                <a:effectLst/>
                <a:latin typeface="+mn-lt"/>
                <a:ea typeface="+mn-ea"/>
                <a:cs typeface="+mn-cs"/>
              </a:rPr>
              <a:t>Then insert the gauge into the opening and release the thumb wheel</a:t>
            </a:r>
          </a:p>
          <a:p>
            <a:pPr lvl="1"/>
            <a:r>
              <a:rPr lang="en-US" sz="1200" kern="1200" dirty="0" smtClean="0">
                <a:solidFill>
                  <a:schemeClr val="tx1"/>
                </a:solidFill>
                <a:effectLst/>
                <a:latin typeface="+mn-lt"/>
                <a:ea typeface="+mn-ea"/>
                <a:cs typeface="+mn-cs"/>
              </a:rPr>
              <a:t>The extensions snap to the edges of the opening</a:t>
            </a:r>
          </a:p>
          <a:p>
            <a:pPr lvl="1"/>
            <a:r>
              <a:rPr lang="en-US" sz="1200" kern="1200" dirty="0" smtClean="0">
                <a:solidFill>
                  <a:schemeClr val="tx1"/>
                </a:solidFill>
                <a:effectLst/>
                <a:latin typeface="+mn-lt"/>
                <a:ea typeface="+mn-ea"/>
                <a:cs typeface="+mn-cs"/>
              </a:rPr>
              <a:t>Use the thumb wheel to lock the extensions to the size</a:t>
            </a:r>
          </a:p>
          <a:p>
            <a:pPr lvl="1"/>
            <a:r>
              <a:rPr lang="en-US" sz="1200" kern="1200" dirty="0" smtClean="0">
                <a:solidFill>
                  <a:schemeClr val="tx1"/>
                </a:solidFill>
                <a:effectLst/>
                <a:latin typeface="+mn-lt"/>
                <a:ea typeface="+mn-ea"/>
                <a:cs typeface="+mn-cs"/>
              </a:rPr>
              <a:t>Finally use an outside micrometer to measure the distance across the extensions </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128</a:t>
            </a:fld>
            <a:endParaRPr lang="en-US"/>
          </a:p>
        </p:txBody>
      </p:sp>
    </p:spTree>
    <p:extLst>
      <p:ext uri="{BB962C8B-B14F-4D97-AF65-F5344CB8AC3E}">
        <p14:creationId xmlns:p14="http://schemas.microsoft.com/office/powerpoint/2010/main" val="563911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Hole gauge</a:t>
            </a:r>
          </a:p>
          <a:p>
            <a:pPr lvl="1"/>
            <a:r>
              <a:rPr lang="en-US" sz="1200" kern="1200" dirty="0" smtClean="0">
                <a:solidFill>
                  <a:schemeClr val="tx1"/>
                </a:solidFill>
                <a:effectLst/>
                <a:latin typeface="+mn-lt"/>
                <a:ea typeface="+mn-ea"/>
                <a:cs typeface="+mn-cs"/>
              </a:rPr>
              <a:t>Used for measuring very small holes in parts.</a:t>
            </a:r>
          </a:p>
          <a:p>
            <a:pPr lvl="1"/>
            <a:r>
              <a:rPr lang="en-US" sz="1200" kern="1200" dirty="0" smtClean="0">
                <a:solidFill>
                  <a:schemeClr val="tx1"/>
                </a:solidFill>
                <a:effectLst/>
                <a:latin typeface="+mn-lt"/>
                <a:ea typeface="+mn-ea"/>
                <a:cs typeface="+mn-cs"/>
              </a:rPr>
              <a:t>To use a hole gauge, first loosen the thumb wheel. </a:t>
            </a:r>
          </a:p>
          <a:p>
            <a:pPr lvl="1"/>
            <a:r>
              <a:rPr lang="en-US" sz="1200" kern="1200" dirty="0" smtClean="0">
                <a:solidFill>
                  <a:schemeClr val="tx1"/>
                </a:solidFill>
                <a:effectLst/>
                <a:latin typeface="+mn-lt"/>
                <a:ea typeface="+mn-ea"/>
                <a:cs typeface="+mn-cs"/>
              </a:rPr>
              <a:t>Then, insert the gauge into the hole and tighten the thumb wheel until the gauge just touches the part.</a:t>
            </a:r>
          </a:p>
          <a:p>
            <a:pPr lvl="1"/>
            <a:r>
              <a:rPr lang="en-US" sz="1200" kern="1200" dirty="0" smtClean="0">
                <a:solidFill>
                  <a:schemeClr val="tx1"/>
                </a:solidFill>
                <a:effectLst/>
                <a:latin typeface="+mn-lt"/>
                <a:ea typeface="+mn-ea"/>
                <a:cs typeface="+mn-cs"/>
              </a:rPr>
              <a:t>Finally, remove the gauge and measure it with an outside micrometer </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129</a:t>
            </a:fld>
            <a:endParaRPr lang="en-US"/>
          </a:p>
        </p:txBody>
      </p:sp>
    </p:spTree>
    <p:extLst>
      <p:ext uri="{BB962C8B-B14F-4D97-AF65-F5344CB8AC3E}">
        <p14:creationId xmlns:p14="http://schemas.microsoft.com/office/powerpoint/2010/main" val="3085737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Line wrenches are box-end</a:t>
            </a:r>
            <a:r>
              <a:rPr lang="en-US" baseline="0" dirty="0" smtClean="0"/>
              <a:t> wrenches with a small opening or split in the jaw</a:t>
            </a:r>
          </a:p>
          <a:p>
            <a:r>
              <a:rPr lang="en-US" baseline="0" dirty="0" smtClean="0"/>
              <a:t>The opening allows for the wrench to be slipped over fuel lines, brake lines, or power steering lines and onto the fitting nut. </a:t>
            </a:r>
          </a:p>
          <a:p>
            <a:r>
              <a:rPr lang="en-US" baseline="0" dirty="0" smtClean="0"/>
              <a:t>Prevents damage to soft fittings.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12</a:t>
            </a:fld>
            <a:endParaRPr lang="en-US"/>
          </a:p>
        </p:txBody>
      </p:sp>
    </p:spTree>
    <p:extLst>
      <p:ext uri="{BB962C8B-B14F-4D97-AF65-F5344CB8AC3E}">
        <p14:creationId xmlns:p14="http://schemas.microsoft.com/office/powerpoint/2010/main" val="2811116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Ratcheting wrenches contain an open-end and a box-end.</a:t>
            </a:r>
          </a:p>
          <a:p>
            <a:r>
              <a:rPr lang="en-US" dirty="0" smtClean="0"/>
              <a:t>The</a:t>
            </a:r>
            <a:r>
              <a:rPr lang="en-US" baseline="0" dirty="0" smtClean="0"/>
              <a:t> box-end contains a gear and lever mechanism so the wrench can be moved back and forth for rapid faster installation or removal.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13</a:t>
            </a:fld>
            <a:endParaRPr lang="en-US"/>
          </a:p>
        </p:txBody>
      </p:sp>
    </p:spTree>
    <p:extLst>
      <p:ext uri="{BB962C8B-B14F-4D97-AF65-F5344CB8AC3E}">
        <p14:creationId xmlns:p14="http://schemas.microsoft.com/office/powerpoint/2010/main" val="2252111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3"/>
            <a:r>
              <a:rPr lang="en-US" sz="1200" kern="1200" dirty="0" smtClean="0">
                <a:solidFill>
                  <a:schemeClr val="tx1"/>
                </a:solidFill>
                <a:effectLst/>
                <a:latin typeface="+mn-lt"/>
                <a:ea typeface="+mn-ea"/>
                <a:cs typeface="+mn-cs"/>
              </a:rPr>
              <a:t>Consists of a socket and a socket handle</a:t>
            </a:r>
          </a:p>
          <a:p>
            <a:pPr lvl="3"/>
            <a:r>
              <a:rPr lang="en-US" sz="1200" kern="1200" dirty="0" smtClean="0">
                <a:solidFill>
                  <a:schemeClr val="tx1"/>
                </a:solidFill>
                <a:effectLst/>
                <a:latin typeface="+mn-lt"/>
                <a:ea typeface="+mn-ea"/>
                <a:cs typeface="+mn-cs"/>
              </a:rPr>
              <a:t>Socket is a cylinder-shaped, box-end tool for removing or installing bolts and nuts</a:t>
            </a:r>
          </a:p>
          <a:p>
            <a:pPr lvl="4"/>
            <a:r>
              <a:rPr lang="en-US" sz="1200" kern="1200" dirty="0" smtClean="0">
                <a:solidFill>
                  <a:schemeClr val="tx1"/>
                </a:solidFill>
                <a:effectLst/>
                <a:latin typeface="+mn-lt"/>
                <a:ea typeface="+mn-ea"/>
                <a:cs typeface="+mn-cs"/>
              </a:rPr>
              <a:t>One end fits over the handle (square end) and the other fits over the fastener.</a:t>
            </a:r>
          </a:p>
          <a:p>
            <a:pPr lvl="4"/>
            <a:r>
              <a:rPr lang="en-US" sz="1200" kern="1200" dirty="0" smtClean="0">
                <a:solidFill>
                  <a:schemeClr val="tx1"/>
                </a:solidFill>
                <a:effectLst/>
                <a:latin typeface="+mn-lt"/>
                <a:ea typeface="+mn-ea"/>
                <a:cs typeface="+mn-cs"/>
              </a:rPr>
              <a:t>Sockets drive size</a:t>
            </a:r>
          </a:p>
          <a:p>
            <a:pPr lvl="5"/>
            <a:r>
              <a:rPr lang="en-US" sz="1200" kern="1200" dirty="0" smtClean="0">
                <a:solidFill>
                  <a:schemeClr val="tx1"/>
                </a:solidFill>
                <a:effectLst/>
                <a:latin typeface="+mn-lt"/>
                <a:ea typeface="+mn-ea"/>
                <a:cs typeface="+mn-cs"/>
              </a:rPr>
              <a:t>The size of the square opening for the ratchet or tool handle </a:t>
            </a:r>
          </a:p>
          <a:p>
            <a:pPr lvl="5"/>
            <a:r>
              <a:rPr lang="en-US" sz="1200" kern="1200" dirty="0" smtClean="0">
                <a:solidFill>
                  <a:schemeClr val="tx1"/>
                </a:solidFill>
                <a:effectLst/>
                <a:latin typeface="+mn-lt"/>
                <a:ea typeface="+mn-ea"/>
                <a:cs typeface="+mn-cs"/>
              </a:rPr>
              <a:t>Four drive sizes – ¼”, </a:t>
            </a:r>
            <a:r>
              <a:rPr lang="en-US" sz="1200" kern="1200" baseline="30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a:t>
            </a:r>
            <a:r>
              <a:rPr lang="en-US" sz="1200" kern="1200" baseline="-25000" dirty="0" smtClean="0">
                <a:solidFill>
                  <a:schemeClr val="tx1"/>
                </a:solidFill>
                <a:effectLst/>
                <a:latin typeface="+mn-lt"/>
                <a:ea typeface="+mn-ea"/>
                <a:cs typeface="+mn-cs"/>
              </a:rPr>
              <a:t>8</a:t>
            </a:r>
            <a:r>
              <a:rPr lang="en-US" sz="1200" kern="1200" dirty="0" smtClean="0">
                <a:solidFill>
                  <a:schemeClr val="tx1"/>
                </a:solidFill>
                <a:effectLst/>
                <a:latin typeface="+mn-lt"/>
                <a:ea typeface="+mn-ea"/>
                <a:cs typeface="+mn-cs"/>
              </a:rPr>
              <a:t>”, ½”, ¾” (most common being </a:t>
            </a:r>
            <a:r>
              <a:rPr lang="en-US" sz="1200" kern="1200" baseline="30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a:t>
            </a:r>
            <a:r>
              <a:rPr lang="en-US" sz="1200" kern="1200" baseline="-25000" dirty="0" smtClean="0">
                <a:solidFill>
                  <a:schemeClr val="tx1"/>
                </a:solidFill>
                <a:effectLst/>
                <a:latin typeface="+mn-lt"/>
                <a:ea typeface="+mn-ea"/>
                <a:cs typeface="+mn-cs"/>
              </a:rPr>
              <a:t>8</a:t>
            </a:r>
            <a:r>
              <a:rPr lang="en-US" sz="1200" kern="1200" dirty="0" smtClean="0">
                <a:solidFill>
                  <a:schemeClr val="tx1"/>
                </a:solidFill>
                <a:effectLst/>
                <a:latin typeface="+mn-lt"/>
                <a:ea typeface="+mn-ea"/>
                <a:cs typeface="+mn-cs"/>
              </a:rPr>
              <a:t>” and ½”)</a:t>
            </a:r>
          </a:p>
          <a:p>
            <a:pPr lvl="6"/>
            <a:r>
              <a:rPr lang="en-US" sz="1200" kern="1200" dirty="0" smtClean="0">
                <a:solidFill>
                  <a:schemeClr val="tx1"/>
                </a:solidFill>
                <a:effectLst/>
                <a:latin typeface="+mn-lt"/>
                <a:ea typeface="+mn-ea"/>
                <a:cs typeface="+mn-cs"/>
              </a:rPr>
              <a:t>¼” used on bolts and nut heads ¼” and smaller</a:t>
            </a:r>
          </a:p>
          <a:p>
            <a:pPr lvl="6"/>
            <a:r>
              <a:rPr lang="en-US" sz="1200" kern="1200" baseline="30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a:t>
            </a:r>
            <a:r>
              <a:rPr lang="en-US" sz="1200" kern="1200" baseline="-25000" dirty="0" smtClean="0">
                <a:solidFill>
                  <a:schemeClr val="tx1"/>
                </a:solidFill>
                <a:effectLst/>
                <a:latin typeface="+mn-lt"/>
                <a:ea typeface="+mn-ea"/>
                <a:cs typeface="+mn-cs"/>
              </a:rPr>
              <a:t>8</a:t>
            </a:r>
            <a:r>
              <a:rPr lang="en-US" sz="1200" kern="1200" dirty="0" smtClean="0">
                <a:solidFill>
                  <a:schemeClr val="tx1"/>
                </a:solidFill>
                <a:effectLst/>
                <a:latin typeface="+mn-lt"/>
                <a:ea typeface="+mn-ea"/>
                <a:cs typeface="+mn-cs"/>
              </a:rPr>
              <a:t>” used on bolts and nut heads between ¼” and</a:t>
            </a:r>
            <a:r>
              <a:rPr lang="en-US" sz="1200" kern="1200" baseline="30000" dirty="0" smtClean="0">
                <a:solidFill>
                  <a:schemeClr val="tx1"/>
                </a:solidFill>
                <a:effectLst/>
                <a:latin typeface="+mn-lt"/>
                <a:ea typeface="+mn-ea"/>
                <a:cs typeface="+mn-cs"/>
              </a:rPr>
              <a:t> 5</a:t>
            </a:r>
            <a:r>
              <a:rPr lang="en-US" sz="1200" kern="1200" dirty="0" smtClean="0">
                <a:solidFill>
                  <a:schemeClr val="tx1"/>
                </a:solidFill>
                <a:effectLst/>
                <a:latin typeface="+mn-lt"/>
                <a:ea typeface="+mn-ea"/>
                <a:cs typeface="+mn-cs"/>
              </a:rPr>
              <a:t>/</a:t>
            </a:r>
            <a:r>
              <a:rPr lang="en-US" sz="1200" kern="1200" baseline="-25000" dirty="0" smtClean="0">
                <a:solidFill>
                  <a:schemeClr val="tx1"/>
                </a:solidFill>
                <a:effectLst/>
                <a:latin typeface="+mn-lt"/>
                <a:ea typeface="+mn-ea"/>
                <a:cs typeface="+mn-cs"/>
              </a:rPr>
              <a:t>8</a:t>
            </a:r>
            <a:r>
              <a:rPr lang="en-US" sz="1200" kern="1200" dirty="0" smtClean="0">
                <a:solidFill>
                  <a:schemeClr val="tx1"/>
                </a:solidFill>
                <a:effectLst/>
                <a:latin typeface="+mn-lt"/>
                <a:ea typeface="+mn-ea"/>
                <a:cs typeface="+mn-cs"/>
              </a:rPr>
              <a:t>” </a:t>
            </a:r>
          </a:p>
          <a:p>
            <a:pPr lvl="6"/>
            <a:r>
              <a:rPr lang="en-US" sz="1200" kern="1200" dirty="0" smtClean="0">
                <a:solidFill>
                  <a:schemeClr val="tx1"/>
                </a:solidFill>
                <a:effectLst/>
                <a:latin typeface="+mn-lt"/>
                <a:ea typeface="+mn-ea"/>
                <a:cs typeface="+mn-cs"/>
              </a:rPr>
              <a:t>½” used on bolts and nut heads from </a:t>
            </a:r>
            <a:r>
              <a:rPr lang="en-US" sz="1200" kern="1200" baseline="30000" dirty="0" smtClean="0">
                <a:solidFill>
                  <a:schemeClr val="tx1"/>
                </a:solidFill>
                <a:effectLst/>
                <a:latin typeface="+mn-lt"/>
                <a:ea typeface="+mn-ea"/>
                <a:cs typeface="+mn-cs"/>
              </a:rPr>
              <a:t>5</a:t>
            </a:r>
            <a:r>
              <a:rPr lang="en-US" sz="1200" kern="1200" dirty="0" smtClean="0">
                <a:solidFill>
                  <a:schemeClr val="tx1"/>
                </a:solidFill>
                <a:effectLst/>
                <a:latin typeface="+mn-lt"/>
                <a:ea typeface="+mn-ea"/>
                <a:cs typeface="+mn-cs"/>
              </a:rPr>
              <a:t>/</a:t>
            </a:r>
            <a:r>
              <a:rPr lang="en-US" sz="1200" kern="1200" baseline="-25000" dirty="0" smtClean="0">
                <a:solidFill>
                  <a:schemeClr val="tx1"/>
                </a:solidFill>
                <a:effectLst/>
                <a:latin typeface="+mn-lt"/>
                <a:ea typeface="+mn-ea"/>
                <a:cs typeface="+mn-cs"/>
              </a:rPr>
              <a:t>8</a:t>
            </a:r>
            <a:r>
              <a:rPr lang="en-US" sz="1200" kern="1200" dirty="0" smtClean="0">
                <a:solidFill>
                  <a:schemeClr val="tx1"/>
                </a:solidFill>
                <a:effectLst/>
                <a:latin typeface="+mn-lt"/>
                <a:ea typeface="+mn-ea"/>
                <a:cs typeface="+mn-cs"/>
              </a:rPr>
              <a:t>” to 1”</a:t>
            </a:r>
          </a:p>
          <a:p>
            <a:pPr lvl="6"/>
            <a:r>
              <a:rPr lang="en-US" sz="1200" kern="1200" dirty="0" smtClean="0">
                <a:solidFill>
                  <a:schemeClr val="tx1"/>
                </a:solidFill>
                <a:effectLst/>
                <a:latin typeface="+mn-lt"/>
                <a:ea typeface="+mn-ea"/>
                <a:cs typeface="+mn-cs"/>
              </a:rPr>
              <a:t>¾” used on bolts and nut heads larger than 1”</a:t>
            </a:r>
          </a:p>
          <a:p>
            <a:pPr lvl="4"/>
            <a:r>
              <a:rPr lang="en-US" sz="1200" kern="1200" dirty="0" smtClean="0">
                <a:solidFill>
                  <a:schemeClr val="tx1"/>
                </a:solidFill>
                <a:effectLst/>
                <a:latin typeface="+mn-lt"/>
                <a:ea typeface="+mn-ea"/>
                <a:cs typeface="+mn-cs"/>
              </a:rPr>
              <a:t>Point Types</a:t>
            </a:r>
          </a:p>
          <a:p>
            <a:pPr lvl="5"/>
            <a:r>
              <a:rPr lang="en-US" sz="1200" kern="1200" dirty="0" smtClean="0">
                <a:solidFill>
                  <a:schemeClr val="tx1"/>
                </a:solidFill>
                <a:effectLst/>
                <a:latin typeface="+mn-lt"/>
                <a:ea typeface="+mn-ea"/>
                <a:cs typeface="+mn-cs"/>
              </a:rPr>
              <a:t>4-point, 6-point, 8-point, 12-point (most common being 6 and 12)</a:t>
            </a:r>
          </a:p>
          <a:p>
            <a:pPr lvl="5"/>
            <a:r>
              <a:rPr lang="en-US" sz="1200" kern="1200" dirty="0" smtClean="0">
                <a:solidFill>
                  <a:schemeClr val="tx1"/>
                </a:solidFill>
                <a:effectLst/>
                <a:latin typeface="+mn-lt"/>
                <a:ea typeface="+mn-ea"/>
                <a:cs typeface="+mn-cs"/>
              </a:rPr>
              <a:t>6-points are required when a bolt is very tight an you don’t want to “round off” or strip the bolt head</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14</a:t>
            </a:fld>
            <a:endParaRPr lang="en-US"/>
          </a:p>
        </p:txBody>
      </p:sp>
    </p:spTree>
    <p:extLst>
      <p:ext uri="{BB962C8B-B14F-4D97-AF65-F5344CB8AC3E}">
        <p14:creationId xmlns:p14="http://schemas.microsoft.com/office/powerpoint/2010/main" val="1601136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3"/>
            <a:r>
              <a:rPr lang="en-US" sz="1200" kern="1200" dirty="0" smtClean="0">
                <a:solidFill>
                  <a:schemeClr val="tx1"/>
                </a:solidFill>
                <a:effectLst/>
                <a:latin typeface="+mn-lt"/>
                <a:ea typeface="+mn-ea"/>
                <a:cs typeface="+mn-cs"/>
              </a:rPr>
              <a:t>Socket handles</a:t>
            </a:r>
          </a:p>
          <a:p>
            <a:pPr lvl="4"/>
            <a:r>
              <a:rPr lang="en-US" sz="1200" kern="1200" dirty="0" smtClean="0">
                <a:solidFill>
                  <a:schemeClr val="tx1"/>
                </a:solidFill>
                <a:effectLst/>
                <a:latin typeface="+mn-lt"/>
                <a:ea typeface="+mn-ea"/>
                <a:cs typeface="+mn-cs"/>
              </a:rPr>
              <a:t>Fit into the square opening of the socket</a:t>
            </a:r>
          </a:p>
          <a:p>
            <a:pPr lvl="4"/>
            <a:r>
              <a:rPr lang="en-US" sz="1200" kern="1200" dirty="0" smtClean="0">
                <a:solidFill>
                  <a:schemeClr val="tx1"/>
                </a:solidFill>
                <a:effectLst/>
                <a:latin typeface="+mn-lt"/>
                <a:ea typeface="+mn-ea"/>
                <a:cs typeface="+mn-cs"/>
              </a:rPr>
              <a:t>Handles have a gear and level mechanism so the wrench can be moved back and forth for rapid fastener installation or removal</a:t>
            </a:r>
          </a:p>
          <a:p>
            <a:pPr lvl="4"/>
            <a:r>
              <a:rPr lang="en-US" sz="1200" kern="1200" dirty="0" smtClean="0">
                <a:solidFill>
                  <a:schemeClr val="tx1"/>
                </a:solidFill>
                <a:effectLst/>
                <a:latin typeface="+mn-lt"/>
                <a:ea typeface="+mn-ea"/>
                <a:cs typeface="+mn-cs"/>
              </a:rPr>
              <a:t>Socket handles</a:t>
            </a:r>
          </a:p>
          <a:p>
            <a:pPr lvl="5"/>
            <a:r>
              <a:rPr lang="en-US" sz="1200" kern="1200" dirty="0" smtClean="0">
                <a:solidFill>
                  <a:schemeClr val="tx1"/>
                </a:solidFill>
                <a:effectLst/>
                <a:latin typeface="+mn-lt"/>
                <a:ea typeface="+mn-ea"/>
                <a:cs typeface="+mn-cs"/>
              </a:rPr>
              <a:t>Standard ratchet</a:t>
            </a:r>
          </a:p>
          <a:p>
            <a:pPr lvl="5"/>
            <a:r>
              <a:rPr lang="en-US" sz="1200" kern="1200" dirty="0" smtClean="0">
                <a:solidFill>
                  <a:schemeClr val="tx1"/>
                </a:solidFill>
                <a:effectLst/>
                <a:latin typeface="+mn-lt"/>
                <a:ea typeface="+mn-ea"/>
                <a:cs typeface="+mn-cs"/>
              </a:rPr>
              <a:t>Offset ratchet</a:t>
            </a:r>
          </a:p>
          <a:p>
            <a:pPr lvl="5"/>
            <a:r>
              <a:rPr lang="en-US" sz="1200" kern="1200" dirty="0" smtClean="0">
                <a:solidFill>
                  <a:schemeClr val="tx1"/>
                </a:solidFill>
                <a:effectLst/>
                <a:latin typeface="+mn-lt"/>
                <a:ea typeface="+mn-ea"/>
                <a:cs typeface="+mn-cs"/>
              </a:rPr>
              <a:t>Stuffy ratchet</a:t>
            </a:r>
          </a:p>
          <a:p>
            <a:pPr lvl="5"/>
            <a:r>
              <a:rPr lang="en-US" sz="1200" kern="1200" dirty="0" smtClean="0">
                <a:solidFill>
                  <a:schemeClr val="tx1"/>
                </a:solidFill>
                <a:effectLst/>
                <a:latin typeface="+mn-lt"/>
                <a:ea typeface="+mn-ea"/>
                <a:cs typeface="+mn-cs"/>
              </a:rPr>
              <a:t>Breaker bars	</a:t>
            </a:r>
          </a:p>
          <a:p>
            <a:pPr lvl="6"/>
            <a:r>
              <a:rPr lang="en-US" sz="1200" kern="1200" dirty="0" smtClean="0">
                <a:solidFill>
                  <a:schemeClr val="tx1"/>
                </a:solidFill>
                <a:effectLst/>
                <a:latin typeface="+mn-lt"/>
                <a:ea typeface="+mn-ea"/>
                <a:cs typeface="+mn-cs"/>
              </a:rPr>
              <a:t>Is the strongest socket handle and provides the most leverage</a:t>
            </a:r>
          </a:p>
          <a:p>
            <a:pPr lvl="6"/>
            <a:r>
              <a:rPr lang="en-US" sz="1200" kern="1200" dirty="0" smtClean="0">
                <a:solidFill>
                  <a:schemeClr val="tx1"/>
                </a:solidFill>
                <a:effectLst/>
                <a:latin typeface="+mn-lt"/>
                <a:ea typeface="+mn-ea"/>
                <a:cs typeface="+mn-cs"/>
              </a:rPr>
              <a:t>Should be used when breaking loose large or extremely tight bolts and nuts</a:t>
            </a:r>
          </a:p>
          <a:p>
            <a:pPr lvl="5"/>
            <a:r>
              <a:rPr lang="en-US" sz="1200" kern="1200" dirty="0" smtClean="0">
                <a:solidFill>
                  <a:schemeClr val="tx1"/>
                </a:solidFill>
                <a:effectLst/>
                <a:latin typeface="+mn-lt"/>
                <a:ea typeface="+mn-ea"/>
                <a:cs typeface="+mn-cs"/>
              </a:rPr>
              <a:t>Insulated breaker bars</a:t>
            </a:r>
          </a:p>
          <a:p>
            <a:pPr lvl="4"/>
            <a:r>
              <a:rPr lang="en-US" sz="1200" kern="1200" dirty="0" smtClean="0">
                <a:solidFill>
                  <a:schemeClr val="tx1"/>
                </a:solidFill>
                <a:effectLst/>
                <a:latin typeface="+mn-lt"/>
                <a:ea typeface="+mn-ea"/>
                <a:cs typeface="+mn-cs"/>
              </a:rPr>
              <a:t>Extensions are used between a socket and its handle o allow access to difficult-to-reach fasteners</a:t>
            </a:r>
          </a:p>
          <a:p>
            <a:pPr lvl="4"/>
            <a:r>
              <a:rPr lang="en-US" sz="1200" kern="1200" dirty="0" smtClean="0">
                <a:solidFill>
                  <a:schemeClr val="tx1"/>
                </a:solidFill>
                <a:effectLst/>
                <a:latin typeface="+mn-lt"/>
                <a:ea typeface="+mn-ea"/>
                <a:cs typeface="+mn-cs"/>
              </a:rPr>
              <a:t>Universal Joint</a:t>
            </a:r>
          </a:p>
          <a:p>
            <a:pPr lvl="5"/>
            <a:r>
              <a:rPr lang="en-US" sz="1200" kern="1200" dirty="0" smtClean="0">
                <a:solidFill>
                  <a:schemeClr val="tx1"/>
                </a:solidFill>
                <a:effectLst/>
                <a:latin typeface="+mn-lt"/>
                <a:ea typeface="+mn-ea"/>
                <a:cs typeface="+mn-cs"/>
              </a:rPr>
              <a:t>A swivel that lets the socket wrench reach around obstructions</a:t>
            </a:r>
          </a:p>
          <a:p>
            <a:pPr lvl="5"/>
            <a:r>
              <a:rPr lang="en-US" sz="1200" kern="1200" dirty="0" smtClean="0">
                <a:solidFill>
                  <a:schemeClr val="tx1"/>
                </a:solidFill>
                <a:effectLst/>
                <a:latin typeface="+mn-lt"/>
                <a:ea typeface="+mn-ea"/>
                <a:cs typeface="+mn-cs"/>
              </a:rPr>
              <a:t>It’s used between the socket and handle, with or without an extension</a:t>
            </a:r>
          </a:p>
          <a:p>
            <a:pPr lvl="5"/>
            <a:r>
              <a:rPr lang="en-US" sz="1200" kern="1200" dirty="0" smtClean="0">
                <a:solidFill>
                  <a:schemeClr val="tx1"/>
                </a:solidFill>
                <a:effectLst/>
                <a:latin typeface="+mn-lt"/>
                <a:ea typeface="+mn-ea"/>
                <a:cs typeface="+mn-cs"/>
              </a:rPr>
              <a:t>Avoid putting too much bend into the joint because it may bind and break</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DCA8837-1FAC-4AA3-BD94-8D8E50C5A9F3}" type="slidenum">
              <a:rPr lang="en-US" smtClean="0"/>
              <a:t>16</a:t>
            </a:fld>
            <a:endParaRPr lang="en-US"/>
          </a:p>
        </p:txBody>
      </p:sp>
    </p:spTree>
    <p:extLst>
      <p:ext uri="{BB962C8B-B14F-4D97-AF65-F5344CB8AC3E}">
        <p14:creationId xmlns:p14="http://schemas.microsoft.com/office/powerpoint/2010/main" val="3006571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Adjustable wrenches have jaws that can be</a:t>
            </a:r>
            <a:r>
              <a:rPr lang="en-US" baseline="0" dirty="0" smtClean="0"/>
              <a:t> adjusted to fit different size bolts and nuts. </a:t>
            </a:r>
          </a:p>
          <a:p>
            <a:r>
              <a:rPr lang="en-US" baseline="0" dirty="0" smtClean="0"/>
              <a:t>They should only be used when other types of wrenches will not fit.</a:t>
            </a:r>
          </a:p>
          <a:p>
            <a:r>
              <a:rPr lang="en-US" baseline="0" dirty="0" smtClean="0"/>
              <a:t>These are handy to have in case of emergencies.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17</a:t>
            </a:fld>
            <a:endParaRPr lang="en-US"/>
          </a:p>
        </p:txBody>
      </p:sp>
    </p:spTree>
    <p:extLst>
      <p:ext uri="{BB962C8B-B14F-4D97-AF65-F5344CB8AC3E}">
        <p14:creationId xmlns:p14="http://schemas.microsoft.com/office/powerpoint/2010/main" val="527928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Pipe wrenches are adjustable</a:t>
            </a:r>
            <a:r>
              <a:rPr lang="en-US" baseline="0" dirty="0" smtClean="0"/>
              <a:t> wrenches that are used to grasp cylindrical objects. </a:t>
            </a:r>
          </a:p>
          <a:p>
            <a:r>
              <a:rPr lang="en-US" baseline="0" dirty="0" smtClean="0"/>
              <a:t>The toothed jaws dig into the object for better grip. </a:t>
            </a:r>
          </a:p>
          <a:p>
            <a:r>
              <a:rPr lang="en-US" baseline="0" dirty="0" smtClean="0"/>
              <a:t>Since the jaws are teethed, never use it on parts that will be ruined by marks or nicks.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18</a:t>
            </a:fld>
            <a:endParaRPr lang="en-US"/>
          </a:p>
        </p:txBody>
      </p:sp>
    </p:spTree>
    <p:extLst>
      <p:ext uri="{BB962C8B-B14F-4D97-AF65-F5344CB8AC3E}">
        <p14:creationId xmlns:p14="http://schemas.microsoft.com/office/powerpoint/2010/main" val="2356168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Allen wrenches are hexagonal shaft-type wrenches.</a:t>
            </a:r>
            <a:r>
              <a:rPr lang="en-US" baseline="0" dirty="0" smtClean="0"/>
              <a:t> </a:t>
            </a:r>
          </a:p>
          <a:p>
            <a:r>
              <a:rPr lang="en-US" baseline="0" dirty="0" smtClean="0"/>
              <a:t>These are the wrenches that are given to you in the furniture assembly kits. </a:t>
            </a:r>
          </a:p>
          <a:p>
            <a:r>
              <a:rPr lang="en-US" baseline="0" dirty="0" smtClean="0"/>
              <a:t>The wrenches are used to turn set screws on pulleys, gears, and knobs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19</a:t>
            </a:fld>
            <a:endParaRPr lang="en-US"/>
          </a:p>
        </p:txBody>
      </p:sp>
    </p:spTree>
    <p:extLst>
      <p:ext uri="{BB962C8B-B14F-4D97-AF65-F5344CB8AC3E}">
        <p14:creationId xmlns:p14="http://schemas.microsoft.com/office/powerpoint/2010/main" val="3960137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additional wrenches that can be used:</a:t>
            </a:r>
          </a:p>
          <a:p>
            <a:pPr marL="228600" indent="-228600">
              <a:buAutoNum type="arabicPeriod"/>
            </a:pPr>
            <a:r>
              <a:rPr lang="en-US" baseline="0" dirty="0" smtClean="0"/>
              <a:t>Insulated ratcheting wrenches – used while doing work around high voltage parts</a:t>
            </a:r>
          </a:p>
          <a:p>
            <a:pPr marL="228600" indent="-228600">
              <a:buAutoNum type="arabicPeriod"/>
            </a:pPr>
            <a:r>
              <a:rPr lang="en-US" baseline="0" dirty="0" smtClean="0"/>
              <a:t>Reversing ratcheting wrenches </a:t>
            </a:r>
          </a:p>
          <a:p>
            <a:pPr marL="228600" indent="-228600">
              <a:buAutoNum type="arabicPeriod"/>
            </a:pPr>
            <a:r>
              <a:rPr lang="en-US" baseline="0" dirty="0" smtClean="0"/>
              <a:t>Flex combination wrenches </a:t>
            </a:r>
          </a:p>
          <a:p>
            <a:pPr marL="228600" indent="-228600">
              <a:buAutoNum type="arabicPeriod"/>
            </a:pPr>
            <a:r>
              <a:rPr lang="en-US" baseline="0" dirty="0" smtClean="0"/>
              <a:t>Half-moon, 12-point wrenches – works well for tight quarters</a:t>
            </a:r>
          </a:p>
          <a:p>
            <a:pPr marL="228600" indent="-228600">
              <a:buAutoNum type="arabicPeriod"/>
            </a:pPr>
            <a:r>
              <a:rPr lang="en-US" baseline="0" dirty="0" smtClean="0"/>
              <a:t>Chain wrenches – used to grasp oil filters for removal</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20</a:t>
            </a:fld>
            <a:endParaRPr lang="en-US"/>
          </a:p>
        </p:txBody>
      </p:sp>
    </p:spTree>
    <p:extLst>
      <p:ext uri="{BB962C8B-B14F-4D97-AF65-F5344CB8AC3E}">
        <p14:creationId xmlns:p14="http://schemas.microsoft.com/office/powerpoint/2010/main" val="2262066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tools have specific rules that apply to them, but here are some rules that apply to all tools.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2</a:t>
            </a:fld>
            <a:endParaRPr lang="en-US"/>
          </a:p>
        </p:txBody>
      </p:sp>
    </p:spTree>
    <p:extLst>
      <p:ext uri="{BB962C8B-B14F-4D97-AF65-F5344CB8AC3E}">
        <p14:creationId xmlns:p14="http://schemas.microsoft.com/office/powerpoint/2010/main" val="1378670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tool is screwdrivers.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21</a:t>
            </a:fld>
            <a:endParaRPr lang="en-US"/>
          </a:p>
        </p:txBody>
      </p:sp>
    </p:spTree>
    <p:extLst>
      <p:ext uri="{BB962C8B-B14F-4D97-AF65-F5344CB8AC3E}">
        <p14:creationId xmlns:p14="http://schemas.microsoft.com/office/powerpoint/2010/main" val="3580385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 will talk</a:t>
            </a:r>
            <a:r>
              <a:rPr lang="en-US" baseline="0" dirty="0" smtClean="0"/>
              <a:t> about screwdrivers. </a:t>
            </a:r>
          </a:p>
          <a:p>
            <a:r>
              <a:rPr lang="en-US" baseline="0" dirty="0" smtClean="0"/>
              <a:t>Screwdrivers are used to remove or install screws.</a:t>
            </a:r>
          </a:p>
          <a:p>
            <a:r>
              <a:rPr lang="en-US" baseline="0" dirty="0" smtClean="0"/>
              <a:t>When selecting a screwdriver, make sure that you pick one that is wide and thick enough to completely fill the screw slot.</a:t>
            </a:r>
          </a:p>
          <a:p>
            <a:r>
              <a:rPr lang="en-US" baseline="0" dirty="0" smtClean="0"/>
              <a:t>If the screwdriver is too big or small it may damage not only the screwdriver, but it may also bore out the screw.</a:t>
            </a:r>
          </a:p>
          <a:p>
            <a:r>
              <a:rPr lang="en-US" baseline="0" dirty="0" smtClean="0"/>
              <a:t>Do not hammer or pry objects using a screwdriver, unless you are using an impact driver </a:t>
            </a:r>
          </a:p>
          <a:p>
            <a:r>
              <a:rPr lang="en-US" baseline="0" dirty="0" smtClean="0"/>
              <a:t>Screwdrivers can use the metric or standard measuring system. The standard system is more commonly used. The size of the screwdriver is denoted on the handle of the driver itself.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22</a:t>
            </a:fld>
            <a:endParaRPr lang="en-US"/>
          </a:p>
        </p:txBody>
      </p:sp>
    </p:spTree>
    <p:extLst>
      <p:ext uri="{BB962C8B-B14F-4D97-AF65-F5344CB8AC3E}">
        <p14:creationId xmlns:p14="http://schemas.microsoft.com/office/powerpoint/2010/main" val="236130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five different</a:t>
            </a:r>
            <a:r>
              <a:rPr lang="en-US" baseline="0" dirty="0" smtClean="0"/>
              <a:t> shapes of screwdrivers that we are going to talk about </a:t>
            </a:r>
          </a:p>
          <a:p>
            <a:pPr marL="228600" indent="-228600">
              <a:buAutoNum type="arabicPeriod"/>
            </a:pPr>
            <a:r>
              <a:rPr lang="en-US" baseline="0" dirty="0" smtClean="0"/>
              <a:t>Standard</a:t>
            </a:r>
          </a:p>
          <a:p>
            <a:pPr marL="685800" lvl="1" indent="-228600">
              <a:buAutoNum type="arabicPeriod"/>
            </a:pPr>
            <a:r>
              <a:rPr lang="en-US" baseline="0" dirty="0" smtClean="0"/>
              <a:t>A single blade that fits into the slot in the screw head</a:t>
            </a:r>
          </a:p>
          <a:p>
            <a:pPr marL="228600" indent="-228600">
              <a:buAutoNum type="arabicPeriod"/>
            </a:pPr>
            <a:r>
              <a:rPr lang="en-US" baseline="0" dirty="0" smtClean="0"/>
              <a:t>Phillips</a:t>
            </a:r>
          </a:p>
          <a:p>
            <a:pPr marL="685800" lvl="1" indent="-228600">
              <a:buAutoNum type="arabicPeriod"/>
            </a:pPr>
            <a:r>
              <a:rPr lang="en-US" baseline="0" dirty="0" smtClean="0"/>
              <a:t>Two crossing blades that fit into a star-shaped screw slot</a:t>
            </a:r>
          </a:p>
          <a:p>
            <a:pPr marL="228600" indent="-228600">
              <a:buAutoNum type="arabicPeriod"/>
            </a:pPr>
            <a:r>
              <a:rPr lang="en-US" baseline="0" dirty="0" smtClean="0"/>
              <a:t>Frearson</a:t>
            </a:r>
          </a:p>
          <a:p>
            <a:pPr marL="685800" lvl="1" indent="-228600">
              <a:buAutoNum type="arabicPeriod"/>
            </a:pPr>
            <a:r>
              <a:rPr lang="en-US" baseline="0" dirty="0" smtClean="0"/>
              <a:t>Similar to a Phillips head</a:t>
            </a:r>
          </a:p>
          <a:p>
            <a:pPr marL="228600" indent="-228600">
              <a:buAutoNum type="arabicPeriod"/>
            </a:pPr>
            <a:r>
              <a:rPr lang="en-US" baseline="0" dirty="0" smtClean="0"/>
              <a:t>Torx</a:t>
            </a:r>
          </a:p>
          <a:p>
            <a:pPr marL="685800" lvl="1" indent="-228600">
              <a:buAutoNum type="arabicPeriod"/>
            </a:pPr>
            <a:r>
              <a:rPr lang="en-US" baseline="0" dirty="0" smtClean="0"/>
              <a:t>Used to remove and install Torx screws</a:t>
            </a:r>
          </a:p>
          <a:p>
            <a:pPr marL="1143000" lvl="2" indent="-228600">
              <a:buAutoNum type="arabicPeriod"/>
            </a:pPr>
            <a:r>
              <a:rPr lang="en-US" baseline="0" dirty="0" smtClean="0"/>
              <a:t>A Torx screw has a 6-point, star-shaped indentation formed into its head</a:t>
            </a:r>
          </a:p>
          <a:p>
            <a:pPr marL="685800" lvl="1" indent="-228600">
              <a:buAutoNum type="arabicPeriod"/>
            </a:pPr>
            <a:r>
              <a:rPr lang="en-US" baseline="0" dirty="0" smtClean="0"/>
              <a:t>The shape of the indentation allows Torx screws to be rotate with a great deal of force, or torque, without damaging the head</a:t>
            </a:r>
          </a:p>
          <a:p>
            <a:pPr marL="228600" indent="-228600">
              <a:buAutoNum type="arabicPeriod"/>
            </a:pPr>
            <a:r>
              <a:rPr lang="en-US" baseline="0" dirty="0" smtClean="0"/>
              <a:t>Clutch </a:t>
            </a:r>
          </a:p>
          <a:p>
            <a:pPr marL="685800" lvl="1" indent="-228600">
              <a:buAutoNum type="arabicPeriod"/>
            </a:pPr>
            <a:r>
              <a:rPr lang="en-US" baseline="0" dirty="0" smtClean="0"/>
              <a:t>Used for clutch-head fasteners which has a bow-tie shaped opening in its head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23</a:t>
            </a:fld>
            <a:endParaRPr lang="en-US"/>
          </a:p>
        </p:txBody>
      </p:sp>
    </p:spTree>
    <p:extLst>
      <p:ext uri="{BB962C8B-B14F-4D97-AF65-F5344CB8AC3E}">
        <p14:creationId xmlns:p14="http://schemas.microsoft.com/office/powerpoint/2010/main" val="3791840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than the standard screwdriver, there are additional styles</a:t>
            </a:r>
            <a:r>
              <a:rPr lang="en-US" baseline="0" dirty="0" smtClean="0"/>
              <a:t> of screwdrivers that can have the various shapes.</a:t>
            </a:r>
            <a:endParaRPr lang="en-US" dirty="0" smtClean="0"/>
          </a:p>
          <a:p>
            <a:r>
              <a:rPr lang="en-US" dirty="0" smtClean="0"/>
              <a:t>Both offset and stubby screwdrivers are good</a:t>
            </a:r>
            <a:r>
              <a:rPr lang="en-US" baseline="0" dirty="0" smtClean="0"/>
              <a:t> to be used for loosening screws inside tight places such as a glove box. </a:t>
            </a:r>
          </a:p>
          <a:p>
            <a:r>
              <a:rPr lang="en-US" baseline="0" dirty="0" smtClean="0"/>
              <a:t>A starting screwdriver holds the screw securely until the hole is started. Most of the time, these use magnetism to hold the screw in place.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24</a:t>
            </a:fld>
            <a:endParaRPr lang="en-US"/>
          </a:p>
        </p:txBody>
      </p:sp>
    </p:spTree>
    <p:extLst>
      <p:ext uri="{BB962C8B-B14F-4D97-AF65-F5344CB8AC3E}">
        <p14:creationId xmlns:p14="http://schemas.microsoft.com/office/powerpoint/2010/main" val="43172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addition to the standard shape and styles, there are other “screwdrivers” that we may see in the </a:t>
            </a:r>
            <a:r>
              <a:rPr lang="en-US" baseline="0" dirty="0" err="1" smtClean="0"/>
              <a:t>autoshop</a:t>
            </a:r>
            <a:endParaRPr lang="en-US" baseline="0" dirty="0" smtClean="0"/>
          </a:p>
          <a:p>
            <a:r>
              <a:rPr lang="en-US" baseline="0" dirty="0" smtClean="0"/>
              <a:t>A scratch awl is a tool that looks like a screwdriver</a:t>
            </a:r>
          </a:p>
          <a:p>
            <a:r>
              <a:rPr lang="en-US" baseline="0" dirty="0" smtClean="0"/>
              <a:t>However, you do not use it like a screwdriver, you use it to mark sheet metal and place indentions into the metal</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25</a:t>
            </a:fld>
            <a:endParaRPr lang="en-US"/>
          </a:p>
        </p:txBody>
      </p:sp>
    </p:spTree>
    <p:extLst>
      <p:ext uri="{BB962C8B-B14F-4D97-AF65-F5344CB8AC3E}">
        <p14:creationId xmlns:p14="http://schemas.microsoft.com/office/powerpoint/2010/main" val="2350149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impact driver is used in conjunction with a hammer to loosen extremely tight screws.</a:t>
            </a:r>
            <a:br>
              <a:rPr lang="en-US" dirty="0" smtClean="0"/>
            </a:br>
            <a:r>
              <a:rPr lang="en-US" dirty="0" smtClean="0"/>
              <a:t>When</a:t>
            </a:r>
            <a:r>
              <a:rPr lang="en-US" baseline="0" dirty="0" smtClean="0"/>
              <a:t> struck with a hammer, the river exerts powerful turning and downward forces to release the screw from the material.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26</a:t>
            </a:fld>
            <a:endParaRPr lang="en-US"/>
          </a:p>
        </p:txBody>
      </p:sp>
    </p:spTree>
    <p:extLst>
      <p:ext uri="{BB962C8B-B14F-4D97-AF65-F5344CB8AC3E}">
        <p14:creationId xmlns:p14="http://schemas.microsoft.com/office/powerpoint/2010/main" val="7383382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Pliers</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27</a:t>
            </a:fld>
            <a:endParaRPr lang="en-US"/>
          </a:p>
        </p:txBody>
      </p:sp>
    </p:spTree>
    <p:extLst>
      <p:ext uri="{BB962C8B-B14F-4D97-AF65-F5344CB8AC3E}">
        <p14:creationId xmlns:p14="http://schemas.microsoft.com/office/powerpoint/2010/main" val="1167924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set of tools that we will learn are pliers.</a:t>
            </a:r>
          </a:p>
          <a:p>
            <a:r>
              <a:rPr lang="en-US" baseline="0" dirty="0" smtClean="0"/>
              <a:t>Pliers are used to grip, cut, crimp, hold and bend various parts. </a:t>
            </a:r>
          </a:p>
          <a:p>
            <a:r>
              <a:rPr lang="en-US" baseline="0" dirty="0" smtClean="0"/>
              <a:t>If another tool can be used, then use that tool because pliers can also damage nuts, bolts, screws and additional parts.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28</a:t>
            </a:fld>
            <a:endParaRPr lang="en-US"/>
          </a:p>
        </p:txBody>
      </p:sp>
    </p:spTree>
    <p:extLst>
      <p:ext uri="{BB962C8B-B14F-4D97-AF65-F5344CB8AC3E}">
        <p14:creationId xmlns:p14="http://schemas.microsoft.com/office/powerpoint/2010/main" val="2562908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most common</a:t>
            </a:r>
            <a:r>
              <a:rPr lang="en-US" baseline="0" dirty="0" smtClean="0"/>
              <a:t> type of pliers used are the slip-joint pliers. </a:t>
            </a:r>
          </a:p>
          <a:p>
            <a:r>
              <a:rPr lang="en-US" baseline="0" dirty="0" smtClean="0"/>
              <a:t>These pliers have a slip-joint to allow for the jaws to be adjusted to grasp different size parts.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29</a:t>
            </a:fld>
            <a:endParaRPr lang="en-US"/>
          </a:p>
        </p:txBody>
      </p:sp>
    </p:spTree>
    <p:extLst>
      <p:ext uri="{BB962C8B-B14F-4D97-AF65-F5344CB8AC3E}">
        <p14:creationId xmlns:p14="http://schemas.microsoft.com/office/powerpoint/2010/main" val="26636145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Rib joint pliers are similar to slip-joint pliers but they open extra wide for holding</a:t>
            </a:r>
            <a:r>
              <a:rPr lang="en-US" baseline="0" dirty="0" smtClean="0"/>
              <a:t> very large objects.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30</a:t>
            </a:fld>
            <a:endParaRPr lang="en-US"/>
          </a:p>
        </p:txBody>
      </p:sp>
    </p:spTree>
    <p:extLst>
      <p:ext uri="{BB962C8B-B14F-4D97-AF65-F5344CB8AC3E}">
        <p14:creationId xmlns:p14="http://schemas.microsoft.com/office/powerpoint/2010/main" val="530147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Basic</a:t>
            </a:r>
            <a:r>
              <a:rPr lang="en-US" baseline="0" dirty="0" smtClean="0"/>
              <a:t> Tool Rules:</a:t>
            </a:r>
          </a:p>
          <a:p>
            <a:pPr marL="228600" indent="-228600">
              <a:buAutoNum type="arabicPeriod"/>
            </a:pPr>
            <a:r>
              <a:rPr lang="en-US" baseline="0" dirty="0" smtClean="0"/>
              <a:t>Purchase quality tools – the old saying goes, “you get what you pay for”, quality tools are lighter, stronger, easier to use and more dependable, they also have guarantees for free replacement in case they get messed up</a:t>
            </a:r>
          </a:p>
          <a:p>
            <a:pPr marL="228600" indent="-228600">
              <a:buAutoNum type="arabicPeriod"/>
            </a:pPr>
            <a:r>
              <a:rPr lang="en-US" baseline="0" dirty="0" smtClean="0"/>
              <a:t>Keep tools organized – technicians have hundreds of tool and they should be neatly arranged for quick access. Every tool should have its place so that they can be easily grabbed and not waste time or money</a:t>
            </a:r>
          </a:p>
          <a:p>
            <a:pPr marL="228600" indent="-228600">
              <a:buAutoNum type="arabicPeriod"/>
            </a:pPr>
            <a:r>
              <a:rPr lang="en-US" baseline="0" dirty="0" smtClean="0"/>
              <a:t>Keep tools clean – wipe the tools clean and dry after every use, if a tool is greasy or oily then it can be dangerous. </a:t>
            </a:r>
          </a:p>
          <a:p>
            <a:pPr marL="228600" indent="-228600">
              <a:buAutoNum type="arabicPeriod"/>
            </a:pPr>
            <a:r>
              <a:rPr lang="en-US" baseline="0" dirty="0" smtClean="0"/>
              <a:t>Use the right tool for the right job – a good technician knows when, where and why a particular tool will work better than another tool for a certain job.</a:t>
            </a:r>
          </a:p>
          <a:p>
            <a:pPr marL="228600" indent="-228600">
              <a:buAutoNum type="arabicPeriod"/>
            </a:pPr>
            <a:endParaRPr lang="en-US" baseline="0" dirty="0" smtClean="0"/>
          </a:p>
          <a:p>
            <a:pPr marL="0" indent="0">
              <a:buNone/>
            </a:pPr>
            <a:r>
              <a:rPr lang="en-US" baseline="0" dirty="0" smtClean="0"/>
              <a:t>While working in the lab, you need to keep in mind of these rules along with the general safety rules of the classroom.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3</a:t>
            </a:fld>
            <a:endParaRPr lang="en-US"/>
          </a:p>
        </p:txBody>
      </p:sp>
    </p:spTree>
    <p:extLst>
      <p:ext uri="{BB962C8B-B14F-4D97-AF65-F5344CB8AC3E}">
        <p14:creationId xmlns:p14="http://schemas.microsoft.com/office/powerpoint/2010/main" val="27889941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Needle nose pliers are excellent for handling extremely small parts or reaching into highly</a:t>
            </a:r>
            <a:r>
              <a:rPr lang="en-US" baseline="0" dirty="0" smtClean="0"/>
              <a:t> restricted areas.</a:t>
            </a:r>
          </a:p>
          <a:p>
            <a:r>
              <a:rPr lang="en-US" baseline="0" dirty="0" smtClean="0"/>
              <a:t>Do not twist too hard on needle nose pliers, the long thin jaws of the pliers can be bent.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31</a:t>
            </a:fld>
            <a:endParaRPr lang="en-US"/>
          </a:p>
        </p:txBody>
      </p:sp>
    </p:spTree>
    <p:extLst>
      <p:ext uri="{BB962C8B-B14F-4D97-AF65-F5344CB8AC3E}">
        <p14:creationId xmlns:p14="http://schemas.microsoft.com/office/powerpoint/2010/main" val="29154304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Diagonal cutting pliers</a:t>
            </a:r>
            <a:r>
              <a:rPr lang="en-US" baseline="0" dirty="0" smtClean="0"/>
              <a:t> are also one of the most commonly used cutting pliers. </a:t>
            </a:r>
          </a:p>
          <a:p>
            <a:r>
              <a:rPr lang="en-US" baseline="0" dirty="0" smtClean="0"/>
              <a:t>Their jaw shape allows for them to cut items flush with an adjacent surface.</a:t>
            </a:r>
          </a:p>
          <a:p>
            <a:r>
              <a:rPr lang="en-US" baseline="0" dirty="0" smtClean="0"/>
              <a:t>They are mostly used to cut off cotter pins, wires and plastic ties.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32</a:t>
            </a:fld>
            <a:endParaRPr lang="en-US"/>
          </a:p>
        </p:txBody>
      </p:sp>
    </p:spTree>
    <p:extLst>
      <p:ext uri="{BB962C8B-B14F-4D97-AF65-F5344CB8AC3E}">
        <p14:creationId xmlns:p14="http://schemas.microsoft.com/office/powerpoint/2010/main" val="9666315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Vice grip pliers are used to clamp onto and hold a</a:t>
            </a:r>
            <a:r>
              <a:rPr lang="en-US" baseline="0" dirty="0" smtClean="0"/>
              <a:t> part. This allows for the technicians to have both hands free to do other tasks. </a:t>
            </a:r>
          </a:p>
          <a:p>
            <a:r>
              <a:rPr lang="en-US" baseline="0" dirty="0" smtClean="0"/>
              <a:t>They can be used to unscrew fasteners with stripped or rounded heads.</a:t>
            </a:r>
          </a:p>
          <a:p>
            <a:r>
              <a:rPr lang="en-US" baseline="0" dirty="0" smtClean="0"/>
              <a:t>However, they should NEVER be used on undamaged nuts or bolts because the jaws can distort the surface. </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33</a:t>
            </a:fld>
            <a:endParaRPr lang="en-US"/>
          </a:p>
        </p:txBody>
      </p:sp>
    </p:spTree>
    <p:extLst>
      <p:ext uri="{BB962C8B-B14F-4D97-AF65-F5344CB8AC3E}">
        <p14:creationId xmlns:p14="http://schemas.microsoft.com/office/powerpoint/2010/main" val="12370539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Snap ring pliers have sharp,</a:t>
            </a:r>
            <a:r>
              <a:rPr lang="en-US" baseline="0" dirty="0" smtClean="0"/>
              <a:t> pointed tips for installing and removing special clips called snap rings. </a:t>
            </a:r>
          </a:p>
          <a:p>
            <a:r>
              <a:rPr lang="en-US" baseline="0" dirty="0" smtClean="0"/>
              <a:t>Snap rings are used to hold onto a shaft externally to prevent the shaft from sliding out of position.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34</a:t>
            </a:fld>
            <a:endParaRPr lang="en-US"/>
          </a:p>
        </p:txBody>
      </p:sp>
    </p:spTree>
    <p:extLst>
      <p:ext uri="{BB962C8B-B14F-4D97-AF65-F5344CB8AC3E}">
        <p14:creationId xmlns:p14="http://schemas.microsoft.com/office/powerpoint/2010/main" val="29882321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additional types of pliers that can be found are wire stripping</a:t>
            </a:r>
            <a:r>
              <a:rPr lang="en-US" baseline="0" dirty="0" smtClean="0"/>
              <a:t> pliers and battery pliers.</a:t>
            </a:r>
          </a:p>
          <a:p>
            <a:r>
              <a:rPr lang="en-US" baseline="0" dirty="0" smtClean="0"/>
              <a:t>Wire stripping pliers are used to easily remove plastic insulation from different sized wires. </a:t>
            </a:r>
          </a:p>
          <a:p>
            <a:r>
              <a:rPr lang="en-US" baseline="0" dirty="0" smtClean="0"/>
              <a:t>Battery pliers have jaws that are used for grasping corroded fasteners on battery cables.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35</a:t>
            </a:fld>
            <a:endParaRPr lang="en-US"/>
          </a:p>
        </p:txBody>
      </p:sp>
    </p:spTree>
    <p:extLst>
      <p:ext uri="{BB962C8B-B14F-4D97-AF65-F5344CB8AC3E}">
        <p14:creationId xmlns:p14="http://schemas.microsoft.com/office/powerpoint/2010/main" val="18146191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is hammers</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36</a:t>
            </a:fld>
            <a:endParaRPr lang="en-US"/>
          </a:p>
        </p:txBody>
      </p:sp>
    </p:spTree>
    <p:extLst>
      <p:ext uri="{BB962C8B-B14F-4D97-AF65-F5344CB8AC3E}">
        <p14:creationId xmlns:p14="http://schemas.microsoft.com/office/powerpoint/2010/main" val="24659417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Rules to follow when</a:t>
            </a:r>
            <a:r>
              <a:rPr lang="en-US" baseline="0" dirty="0" smtClean="0"/>
              <a:t> using hammers:</a:t>
            </a:r>
          </a:p>
          <a:p>
            <a:pPr marL="228600" indent="-228600">
              <a:buAutoNum type="arabicPeriod"/>
            </a:pPr>
            <a:r>
              <a:rPr lang="en-US" baseline="0" dirty="0" smtClean="0"/>
              <a:t>Select the right size hammer. If a large part is struck by a small hammer, then the hammer can fly backwards dangerously. If the hammer is too big, then the part can be damaged. </a:t>
            </a:r>
          </a:p>
          <a:p>
            <a:pPr marL="228600" indent="-228600">
              <a:buAutoNum type="arabicPeriod"/>
            </a:pPr>
            <a:r>
              <a:rPr lang="en-US" baseline="0" dirty="0" smtClean="0"/>
              <a:t>Always check that the hammer head is tight on the handle. If not, the head may fly off and cause injury or damage. </a:t>
            </a:r>
          </a:p>
          <a:p>
            <a:pPr marL="228600" indent="-228600">
              <a:buAutoNum type="arabicPeriod"/>
            </a:pPr>
            <a:r>
              <a:rPr lang="en-US" baseline="0" dirty="0" smtClean="0"/>
              <a:t>Use a brass, plastic, or dead blow hammer on parts and tools that can be damaged by a steel hammer. Use a steel hammer only when maximum driving force is required. </a:t>
            </a:r>
          </a:p>
          <a:p>
            <a:pPr marL="228600" indent="-228600">
              <a:buAutoNum type="arabicPeriod"/>
            </a:pPr>
            <a:r>
              <a:rPr lang="en-US" baseline="0" dirty="0" smtClean="0"/>
              <a:t>Grasp the hammer near the end of the handle and strike the part or tool squarely. </a:t>
            </a:r>
          </a:p>
          <a:p>
            <a:pPr marL="228600" indent="-228600">
              <a:buAutoNum type="arabicPeriod"/>
            </a:pPr>
            <a:endParaRPr lang="en-US" baseline="0" dirty="0" smtClean="0"/>
          </a:p>
          <a:p>
            <a:pPr marL="0" indent="0">
              <a:buNone/>
            </a:pP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37</a:t>
            </a:fld>
            <a:endParaRPr lang="en-US"/>
          </a:p>
        </p:txBody>
      </p:sp>
    </p:spTree>
    <p:extLst>
      <p:ext uri="{BB962C8B-B14F-4D97-AF65-F5344CB8AC3E}">
        <p14:creationId xmlns:p14="http://schemas.microsoft.com/office/powerpoint/2010/main" val="6795454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ball peen hammer is the most common type of hammer.</a:t>
            </a:r>
          </a:p>
          <a:p>
            <a:r>
              <a:rPr lang="en-US" dirty="0" smtClean="0"/>
              <a:t>It has one flat face for general striking</a:t>
            </a:r>
            <a:r>
              <a:rPr lang="en-US" baseline="0" dirty="0" smtClean="0"/>
              <a:t> and a round end for shaping metal parts such as sheet metal or rivet heads. </a:t>
            </a:r>
          </a:p>
          <a:p>
            <a:r>
              <a:rPr lang="en-US" baseline="0" dirty="0" smtClean="0"/>
              <a:t>Ball peen hammers are made of steel.</a:t>
            </a:r>
          </a:p>
          <a:p>
            <a:endParaRPr lang="en-US" baseline="0" dirty="0" smtClean="0"/>
          </a:p>
          <a:p>
            <a:r>
              <a:rPr lang="en-US" baseline="0" dirty="0" smtClean="0"/>
              <a:t>Sledgehammers are very large, heavy steel hammers.</a:t>
            </a:r>
          </a:p>
          <a:p>
            <a:r>
              <a:rPr lang="en-US" baseline="0" dirty="0" smtClean="0"/>
              <a:t>They are usually the heaviest hammer and are used to produce powerful blows. </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38</a:t>
            </a:fld>
            <a:endParaRPr lang="en-US"/>
          </a:p>
        </p:txBody>
      </p:sp>
    </p:spTree>
    <p:extLst>
      <p:ext uri="{BB962C8B-B14F-4D97-AF65-F5344CB8AC3E}">
        <p14:creationId xmlns:p14="http://schemas.microsoft.com/office/powerpoint/2010/main" val="40828853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brass hammer has a soft, heavy head and is useful when scarring the surface</a:t>
            </a:r>
            <a:r>
              <a:rPr lang="en-US" baseline="0" dirty="0" smtClean="0"/>
              <a:t> of a part must be avoided.</a:t>
            </a:r>
          </a:p>
          <a:p>
            <a:r>
              <a:rPr lang="en-US" baseline="0" dirty="0" smtClean="0"/>
              <a:t>The relatively soft head deforms to protect the part surface from damage. </a:t>
            </a:r>
          </a:p>
          <a:p>
            <a:endParaRPr lang="en-US" baseline="0" dirty="0" smtClean="0"/>
          </a:p>
          <a:p>
            <a:r>
              <a:rPr lang="en-US" baseline="0" dirty="0" smtClean="0"/>
              <a:t>A plastic hammer, or rawhide hammer has a slight and soft head. </a:t>
            </a:r>
          </a:p>
          <a:p>
            <a:r>
              <a:rPr lang="en-US" baseline="0" dirty="0" smtClean="0"/>
              <a:t>It is used when light blows are needed to prevent parts breakage or damage to surfaces on small delicate parts.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39</a:t>
            </a:fld>
            <a:endParaRPr lang="en-US"/>
          </a:p>
        </p:txBody>
      </p:sp>
    </p:spTree>
    <p:extLst>
      <p:ext uri="{BB962C8B-B14F-4D97-AF65-F5344CB8AC3E}">
        <p14:creationId xmlns:p14="http://schemas.microsoft.com/office/powerpoint/2010/main" val="10923226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rubber</a:t>
            </a:r>
            <a:r>
              <a:rPr lang="en-US" baseline="0" dirty="0" smtClean="0"/>
              <a:t> mallet has a head made of solid rubber.</a:t>
            </a:r>
          </a:p>
          <a:p>
            <a:r>
              <a:rPr lang="en-US" baseline="0" dirty="0" smtClean="0"/>
              <a:t>It will rebound or bounce upon striking and is not effective on solid metal parts. </a:t>
            </a:r>
          </a:p>
          <a:p>
            <a:r>
              <a:rPr lang="en-US" baseline="0" dirty="0" smtClean="0"/>
              <a:t>It is recommended on many sheet metals or plastic parts, such as garnish molding and wheel covers.</a:t>
            </a:r>
          </a:p>
          <a:p>
            <a:endParaRPr lang="en-US" baseline="0" dirty="0" smtClean="0"/>
          </a:p>
          <a:p>
            <a:r>
              <a:rPr lang="en-US" baseline="0" dirty="0" smtClean="0"/>
              <a:t>Dead blow hammers are plastic coated, metal face and is filled with small metal balls called lead shots.</a:t>
            </a:r>
          </a:p>
          <a:p>
            <a:r>
              <a:rPr lang="en-US" baseline="0" dirty="0" smtClean="0"/>
              <a:t>The extra weight of the lead shots prevents a rebound of the hammer when striking. </a:t>
            </a:r>
          </a:p>
          <a:p>
            <a:r>
              <a:rPr lang="en-US" baseline="0" dirty="0" smtClean="0"/>
              <a:t>The plastic coating prevents surface damage.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DCA8837-1FAC-4AA3-BD94-8D8E50C5A9F3}" type="slidenum">
              <a:rPr lang="en-US" smtClean="0"/>
              <a:t>40</a:t>
            </a:fld>
            <a:endParaRPr lang="en-US"/>
          </a:p>
        </p:txBody>
      </p:sp>
    </p:spTree>
    <p:extLst>
      <p:ext uri="{BB962C8B-B14F-4D97-AF65-F5344CB8AC3E}">
        <p14:creationId xmlns:p14="http://schemas.microsoft.com/office/powerpoint/2010/main" val="2136504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comply with basic tool rule</a:t>
            </a:r>
            <a:r>
              <a:rPr lang="en-US" baseline="0" dirty="0" smtClean="0"/>
              <a:t> #2 – Keep tools organized, there needs to be a way that the tools can be organized and stored.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4</a:t>
            </a:fld>
            <a:endParaRPr lang="en-US"/>
          </a:p>
        </p:txBody>
      </p:sp>
    </p:spTree>
    <p:extLst>
      <p:ext uri="{BB962C8B-B14F-4D97-AF65-F5344CB8AC3E}">
        <p14:creationId xmlns:p14="http://schemas.microsoft.com/office/powerpoint/2010/main" val="15592212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the difference between a chisel and punch?</a:t>
            </a:r>
          </a:p>
          <a:p>
            <a:r>
              <a:rPr lang="en-US" dirty="0" smtClean="0"/>
              <a:t>A chisel</a:t>
            </a:r>
            <a:r>
              <a:rPr lang="en-US" baseline="0" dirty="0" smtClean="0"/>
              <a:t> is usually used for cutting off damage or badly rusted nuts, bolts, and rivet heads. </a:t>
            </a:r>
          </a:p>
          <a:p>
            <a:r>
              <a:rPr lang="en-US" baseline="0" dirty="0" smtClean="0"/>
              <a:t>A punch is used to make an indention or hole in a surface.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42</a:t>
            </a:fld>
            <a:endParaRPr lang="en-US"/>
          </a:p>
        </p:txBody>
      </p:sp>
    </p:spTree>
    <p:extLst>
      <p:ext uri="{BB962C8B-B14F-4D97-AF65-F5344CB8AC3E}">
        <p14:creationId xmlns:p14="http://schemas.microsoft.com/office/powerpoint/2010/main" val="25804913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various</a:t>
            </a:r>
            <a:r>
              <a:rPr lang="en-US" baseline="0" dirty="0" smtClean="0"/>
              <a:t> types of both the chisel and the punch:</a:t>
            </a:r>
          </a:p>
          <a:p>
            <a:pPr marL="228600" indent="-228600">
              <a:buAutoNum type="arabicPeriod"/>
            </a:pPr>
            <a:r>
              <a:rPr lang="en-US" baseline="0" dirty="0" smtClean="0"/>
              <a:t>Flat chisel</a:t>
            </a:r>
          </a:p>
          <a:p>
            <a:pPr marL="228600" indent="-228600">
              <a:buAutoNum type="arabicPeriod"/>
            </a:pPr>
            <a:r>
              <a:rPr lang="en-US" baseline="0" dirty="0" smtClean="0"/>
              <a:t>Cape chisel </a:t>
            </a:r>
          </a:p>
          <a:p>
            <a:pPr marL="228600" indent="-228600">
              <a:buAutoNum type="arabicPeriod"/>
            </a:pPr>
            <a:r>
              <a:rPr lang="en-US" baseline="0" dirty="0" smtClean="0"/>
              <a:t>Round-nosed cap chisel</a:t>
            </a:r>
          </a:p>
          <a:p>
            <a:pPr marL="228600" indent="-228600">
              <a:buAutoNum type="arabicPeriod"/>
            </a:pPr>
            <a:r>
              <a:rPr lang="en-US" baseline="0" dirty="0" smtClean="0"/>
              <a:t>Diamond-point chisel</a:t>
            </a:r>
          </a:p>
          <a:p>
            <a:pPr marL="228600" indent="-228600">
              <a:buAutoNum type="arabicPeriod"/>
            </a:pPr>
            <a:r>
              <a:rPr lang="en-US" baseline="0" dirty="0" smtClean="0"/>
              <a:t>Chisel or punch holder</a:t>
            </a:r>
          </a:p>
          <a:p>
            <a:pPr marL="228600" indent="-228600">
              <a:buAutoNum type="arabicPeriod"/>
            </a:pPr>
            <a:r>
              <a:rPr lang="en-US" baseline="0" dirty="0" smtClean="0"/>
              <a:t>Center punch – used to mark parts for reassembly and to start a hole before drilling. The indentation will keep the drill bit from moving when first starting to drill</a:t>
            </a:r>
          </a:p>
          <a:p>
            <a:pPr marL="228600" indent="-228600">
              <a:buAutoNum type="arabicPeriod"/>
            </a:pPr>
            <a:r>
              <a:rPr lang="en-US" baseline="0" dirty="0" smtClean="0"/>
              <a:t>Starting punch – shank tapered all the way to the end, strong and can withstand moderate blows, used to drive pins, shafts and metal rods partway out of a hole. </a:t>
            </a:r>
          </a:p>
          <a:p>
            <a:pPr marL="228600" indent="-228600">
              <a:buAutoNum type="arabicPeriod"/>
            </a:pPr>
            <a:r>
              <a:rPr lang="en-US" baseline="0" dirty="0" smtClean="0"/>
              <a:t>Pin punch – a straight shank that is lighter than a starting punch, it is used after a staring punch to push a shaft or rod the rest of the way out of a hole. </a:t>
            </a:r>
          </a:p>
          <a:p>
            <a:pPr marL="228600" indent="-228600">
              <a:buAutoNum type="arabicPeriod"/>
            </a:pPr>
            <a:r>
              <a:rPr lang="en-US" baseline="0" dirty="0" smtClean="0"/>
              <a:t>Aligning punch – has a long, tapered shaft and is handy for lining up parts during assembly, it can be inserted into holes in mating parts and then wiggled to match up the holes, never use this punch as a center punch.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43</a:t>
            </a:fld>
            <a:endParaRPr lang="en-US"/>
          </a:p>
        </p:txBody>
      </p:sp>
    </p:spTree>
    <p:extLst>
      <p:ext uri="{BB962C8B-B14F-4D97-AF65-F5344CB8AC3E}">
        <p14:creationId xmlns:p14="http://schemas.microsoft.com/office/powerpoint/2010/main" val="2316383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rules to follow</a:t>
            </a:r>
            <a:r>
              <a:rPr lang="en-US" baseline="0" dirty="0" smtClean="0"/>
              <a:t> when using a chisel or punch:</a:t>
            </a:r>
          </a:p>
          <a:p>
            <a:pPr marL="228600" indent="-228600">
              <a:buAutoNum type="arabicPeriod"/>
            </a:pPr>
            <a:r>
              <a:rPr lang="en-US" dirty="0" smtClean="0"/>
              <a:t>Use the largest punch or chisel that will work</a:t>
            </a:r>
          </a:p>
          <a:p>
            <a:pPr marL="228600" indent="-228600">
              <a:buAutoNum type="arabicPeriod"/>
            </a:pPr>
            <a:r>
              <a:rPr lang="en-US" dirty="0" smtClean="0"/>
              <a:t>Keep both ends of a chisel or punch properly ground and shaped. A chisel’s cutting edge should be sharp</a:t>
            </a:r>
            <a:r>
              <a:rPr lang="en-US" baseline="0" dirty="0" smtClean="0"/>
              <a:t> and square. A starting punch or a pin punch should be ground flat and square. A center punch should have a sharp point. </a:t>
            </a:r>
          </a:p>
          <a:p>
            <a:pPr marL="685800" lvl="1" indent="-228600">
              <a:buAutoNum type="arabicPeriod"/>
            </a:pPr>
            <a:r>
              <a:rPr lang="en-US" baseline="0" dirty="0" smtClean="0"/>
              <a:t>After prolonged hammering, the top of a chisel or punch can become deformed and enlarged. This is called mushrooming. A mushroomed chisel or punch is dangerous so it needs to be ground off and formed into a chamfer</a:t>
            </a:r>
            <a:endParaRPr lang="en-US" dirty="0" smtClean="0"/>
          </a:p>
          <a:p>
            <a:pPr marL="228600" indent="-228600">
              <a:buAutoNum type="arabicPeriod"/>
            </a:pPr>
            <a:r>
              <a:rPr lang="en-US" dirty="0" smtClean="0"/>
              <a:t>When grinding a chisel or punch, grind slowly to avoid overheating the tool. Excessive</a:t>
            </a:r>
            <a:r>
              <a:rPr lang="en-US" baseline="0" dirty="0" smtClean="0"/>
              <a:t> heat will cause the tool to turn blue, lose its temper and become soft.</a:t>
            </a:r>
            <a:endParaRPr lang="en-US" dirty="0" smtClean="0"/>
          </a:p>
          <a:p>
            <a:pPr marL="228600" indent="-228600">
              <a:buAutoNum type="arabicPeriod"/>
            </a:pPr>
            <a:r>
              <a:rPr lang="en-US" dirty="0" smtClean="0"/>
              <a:t>Make sure to wear eye protection when using or grinding a chisel or punch</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44</a:t>
            </a:fld>
            <a:endParaRPr lang="en-US"/>
          </a:p>
        </p:txBody>
      </p:sp>
    </p:spTree>
    <p:extLst>
      <p:ext uri="{BB962C8B-B14F-4D97-AF65-F5344CB8AC3E}">
        <p14:creationId xmlns:p14="http://schemas.microsoft.com/office/powerpoint/2010/main" val="17102863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Files are used to remove burrs, nicks and</a:t>
            </a:r>
            <a:r>
              <a:rPr lang="en-US" baseline="0" dirty="0" smtClean="0"/>
              <a:t> sharp edges. They are also used to perform other smoothing operations.</a:t>
            </a:r>
          </a:p>
          <a:p>
            <a:r>
              <a:rPr lang="en-US" baseline="0" dirty="0" smtClean="0"/>
              <a:t>They are classified by length, shape and cutting surface. </a:t>
            </a:r>
          </a:p>
          <a:p>
            <a:r>
              <a:rPr lang="en-US" baseline="0" dirty="0" smtClean="0"/>
              <a:t>Generally a coarse file with large cutting teeth should be used on soft materials such as plastic, brass, and aluminum. </a:t>
            </a:r>
          </a:p>
          <a:p>
            <a:r>
              <a:rPr lang="en-US" baseline="0" dirty="0" smtClean="0"/>
              <a:t>Fine files with small cutting teeth are needed to produce a smooth surface and to cut harder materials, like cast iron or steel.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46</a:t>
            </a:fld>
            <a:endParaRPr lang="en-US"/>
          </a:p>
        </p:txBody>
      </p:sp>
    </p:spTree>
    <p:extLst>
      <p:ext uri="{BB962C8B-B14F-4D97-AF65-F5344CB8AC3E}">
        <p14:creationId xmlns:p14="http://schemas.microsoft.com/office/powerpoint/2010/main" val="16800139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Rules to remember when using files:</a:t>
            </a:r>
          </a:p>
          <a:p>
            <a:pPr marL="228600" indent="-228600">
              <a:buAutoNum type="arabicPeriod"/>
            </a:pPr>
            <a:r>
              <a:rPr lang="en-US" dirty="0" smtClean="0"/>
              <a:t>Never use</a:t>
            </a:r>
            <a:r>
              <a:rPr lang="en-US" baseline="0" dirty="0" smtClean="0"/>
              <a:t> a file without a handle securely attached. If the file is used without a handle, the pointed tang can puncture your hand or wrist.</a:t>
            </a:r>
          </a:p>
          <a:p>
            <a:pPr marL="228600" indent="-228600">
              <a:buAutoNum type="arabicPeriod"/>
            </a:pPr>
            <a:r>
              <a:rPr lang="en-US" baseline="0" dirty="0" smtClean="0"/>
              <a:t>To prevent undue file wear, apply pressure only on the forward stroke. Lift the file on the backstroke.</a:t>
            </a:r>
          </a:p>
          <a:p>
            <a:pPr marL="228600" indent="-228600">
              <a:buAutoNum type="arabicPeriod"/>
            </a:pPr>
            <a:r>
              <a:rPr lang="en-US" baseline="0" dirty="0" smtClean="0"/>
              <a:t>When filing, place on hand on the handle and the other on the file tip. Hold the file firmly and do not press too hard.</a:t>
            </a:r>
          </a:p>
          <a:p>
            <a:pPr marL="228600" indent="-228600">
              <a:buAutoNum type="arabicPeriod"/>
            </a:pPr>
            <a:r>
              <a:rPr lang="en-US" baseline="0" dirty="0" smtClean="0"/>
              <a:t>Do not file too rapidly. One file stroke every second is fast enough. Count to yourself and time your strokes at 50-60 strokes per minute. </a:t>
            </a:r>
          </a:p>
          <a:p>
            <a:pPr marL="228600" indent="-228600">
              <a:buAutoNum type="arabicPeriod"/>
            </a:pPr>
            <a:r>
              <a:rPr lang="en-US" baseline="0" dirty="0" smtClean="0"/>
              <a:t>Never hammer or pry with a file. A file is very brittle and will break easily. Bits of the file can fly into your face or eyes. </a:t>
            </a:r>
          </a:p>
          <a:p>
            <a:pPr marL="228600" indent="-228600">
              <a:buAutoNum type="arabicPeriod"/>
            </a:pPr>
            <a:r>
              <a:rPr lang="en-US" baseline="0" dirty="0" smtClean="0"/>
              <a:t>If a file becomes clogged, clean it with a file card or a stiff wire brush.</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47</a:t>
            </a:fld>
            <a:endParaRPr lang="en-US"/>
          </a:p>
        </p:txBody>
      </p:sp>
    </p:spTree>
    <p:extLst>
      <p:ext uri="{BB962C8B-B14F-4D97-AF65-F5344CB8AC3E}">
        <p14:creationId xmlns:p14="http://schemas.microsoft.com/office/powerpoint/2010/main" val="6965962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five</a:t>
            </a:r>
            <a:r>
              <a:rPr lang="en-US" baseline="0" dirty="0" smtClean="0"/>
              <a:t> main types of files that we will see:</a:t>
            </a:r>
          </a:p>
          <a:p>
            <a:pPr marL="228600" indent="-228600">
              <a:buAutoNum type="arabicPeriod"/>
            </a:pPr>
            <a:r>
              <a:rPr lang="en-US" baseline="0" dirty="0" smtClean="0"/>
              <a:t>flat, single-cut</a:t>
            </a:r>
          </a:p>
          <a:p>
            <a:pPr marL="228600" indent="-228600">
              <a:buAutoNum type="arabicPeriod"/>
            </a:pPr>
            <a:r>
              <a:rPr lang="en-US" baseline="0" dirty="0" smtClean="0"/>
              <a:t>Flat, double-cut</a:t>
            </a:r>
          </a:p>
          <a:p>
            <a:pPr marL="228600" indent="-228600">
              <a:buAutoNum type="arabicPeriod"/>
            </a:pPr>
            <a:r>
              <a:rPr lang="en-US" baseline="0" dirty="0" smtClean="0"/>
              <a:t>Half-round </a:t>
            </a:r>
          </a:p>
          <a:p>
            <a:pPr marL="228600" indent="-228600">
              <a:buAutoNum type="arabicPeriod"/>
            </a:pPr>
            <a:r>
              <a:rPr lang="en-US" baseline="0" dirty="0" smtClean="0"/>
              <a:t>Three-corner</a:t>
            </a:r>
          </a:p>
          <a:p>
            <a:pPr marL="228600" indent="-228600">
              <a:buAutoNum type="arabicPeriod"/>
            </a:pPr>
            <a:r>
              <a:rPr lang="en-US" baseline="0" dirty="0" smtClean="0"/>
              <a:t>Round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48</a:t>
            </a:fld>
            <a:endParaRPr lang="en-US"/>
          </a:p>
        </p:txBody>
      </p:sp>
    </p:spTree>
    <p:extLst>
      <p:ext uri="{BB962C8B-B14F-4D97-AF65-F5344CB8AC3E}">
        <p14:creationId xmlns:p14="http://schemas.microsoft.com/office/powerpoint/2010/main" val="32054032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Hacksaws</a:t>
            </a:r>
            <a:r>
              <a:rPr lang="en-US" baseline="0" dirty="0" smtClean="0"/>
              <a:t> are the primary saw used by an automotive technician.</a:t>
            </a:r>
          </a:p>
          <a:p>
            <a:pPr lvl="3"/>
            <a:r>
              <a:rPr lang="en-US" sz="1200" kern="1200" dirty="0" smtClean="0">
                <a:solidFill>
                  <a:schemeClr val="tx1"/>
                </a:solidFill>
                <a:effectLst/>
                <a:latin typeface="+mn-lt"/>
                <a:ea typeface="+mn-ea"/>
                <a:cs typeface="+mn-cs"/>
              </a:rPr>
              <a:t>Used to cut metal objects</a:t>
            </a:r>
          </a:p>
          <a:p>
            <a:pPr lvl="3"/>
            <a:r>
              <a:rPr lang="en-US" sz="1200" kern="1200" dirty="0" smtClean="0">
                <a:solidFill>
                  <a:schemeClr val="tx1"/>
                </a:solidFill>
                <a:effectLst/>
                <a:latin typeface="+mn-lt"/>
                <a:ea typeface="+mn-ea"/>
                <a:cs typeface="+mn-cs"/>
              </a:rPr>
              <a:t>Blades of various lengths can be mounted in the saw’s adjustable frame </a:t>
            </a:r>
          </a:p>
          <a:p>
            <a:pPr lvl="3"/>
            <a:r>
              <a:rPr lang="en-US" sz="1200" kern="1200" dirty="0" smtClean="0">
                <a:solidFill>
                  <a:schemeClr val="tx1"/>
                </a:solidFill>
                <a:effectLst/>
                <a:latin typeface="+mn-lt"/>
                <a:ea typeface="+mn-ea"/>
                <a:cs typeface="+mn-cs"/>
              </a:rPr>
              <a:t>The blade teeth should point away from the handle and the blade should be fastened tightly in the frame. </a:t>
            </a:r>
          </a:p>
          <a:p>
            <a:pPr lvl="3"/>
            <a:r>
              <a:rPr lang="en-US" sz="1200" kern="1200" dirty="0" smtClean="0">
                <a:solidFill>
                  <a:schemeClr val="tx1"/>
                </a:solidFill>
                <a:effectLst/>
                <a:latin typeface="+mn-lt"/>
                <a:ea typeface="+mn-ea"/>
                <a:cs typeface="+mn-cs"/>
              </a:rPr>
              <a:t>When selecting a blade, a rule of thumb to follow is at least two saw teeth should contact the material being cut at any given time. </a:t>
            </a:r>
          </a:p>
          <a:p>
            <a:pPr lvl="4"/>
            <a:r>
              <a:rPr lang="en-US" sz="1200" kern="1200" dirty="0" smtClean="0">
                <a:solidFill>
                  <a:schemeClr val="tx1"/>
                </a:solidFill>
                <a:effectLst/>
                <a:latin typeface="+mn-lt"/>
                <a:ea typeface="+mn-ea"/>
                <a:cs typeface="+mn-cs"/>
              </a:rPr>
              <a:t>This prevents the teeth from catching on the material and potentially breaking.</a:t>
            </a:r>
          </a:p>
          <a:p>
            <a:pPr lvl="3"/>
            <a:r>
              <a:rPr lang="en-US" sz="1200" kern="1200" dirty="0" smtClean="0">
                <a:solidFill>
                  <a:schemeClr val="tx1"/>
                </a:solidFill>
                <a:effectLst/>
                <a:latin typeface="+mn-lt"/>
                <a:ea typeface="+mn-ea"/>
                <a:cs typeface="+mn-cs"/>
              </a:rPr>
              <a:t>When cutting, place one hand on the hacksaw handle and the other on the end of the frame.</a:t>
            </a:r>
          </a:p>
          <a:p>
            <a:pPr lvl="4"/>
            <a:r>
              <a:rPr lang="en-US" sz="1200" kern="1200" dirty="0" smtClean="0">
                <a:solidFill>
                  <a:schemeClr val="tx1"/>
                </a:solidFill>
                <a:effectLst/>
                <a:latin typeface="+mn-lt"/>
                <a:ea typeface="+mn-ea"/>
                <a:cs typeface="+mn-cs"/>
              </a:rPr>
              <a:t>Press down lightly on the forward stroke and release pressure on the backstroke </a:t>
            </a:r>
          </a:p>
          <a:p>
            <a:pPr lvl="4"/>
            <a:r>
              <a:rPr lang="en-US" sz="1200" kern="1200" dirty="0" smtClean="0">
                <a:solidFill>
                  <a:schemeClr val="tx1"/>
                </a:solidFill>
                <a:effectLst/>
                <a:latin typeface="+mn-lt"/>
                <a:ea typeface="+mn-ea"/>
                <a:cs typeface="+mn-cs"/>
              </a:rPr>
              <a:t>Use 50-60 strokes per minute</a:t>
            </a:r>
          </a:p>
          <a:p>
            <a:pPr lvl="4"/>
            <a:r>
              <a:rPr lang="en-US" sz="1200" kern="1200" dirty="0" smtClean="0">
                <a:solidFill>
                  <a:schemeClr val="tx1"/>
                </a:solidFill>
                <a:effectLst/>
                <a:latin typeface="+mn-lt"/>
                <a:ea typeface="+mn-ea"/>
                <a:cs typeface="+mn-cs"/>
              </a:rPr>
              <a:t>If cuts are made faster than this, the blade will quickly overheat, soften and become dull</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50</a:t>
            </a:fld>
            <a:endParaRPr lang="en-US"/>
          </a:p>
        </p:txBody>
      </p:sp>
    </p:spTree>
    <p:extLst>
      <p:ext uri="{BB962C8B-B14F-4D97-AF65-F5344CB8AC3E}">
        <p14:creationId xmlns:p14="http://schemas.microsoft.com/office/powerpoint/2010/main" val="10203755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Vise is the most common</a:t>
            </a:r>
            <a:r>
              <a:rPr lang="en-US" baseline="0" dirty="0" smtClean="0"/>
              <a:t> holding tool used for bigger projects.</a:t>
            </a:r>
          </a:p>
          <a:p>
            <a:r>
              <a:rPr lang="en-US" dirty="0" smtClean="0"/>
              <a:t>Used to hold parts during cutting, drilling, hammering, and pressing operations</a:t>
            </a:r>
          </a:p>
          <a:p>
            <a:r>
              <a:rPr lang="en-US" dirty="0" smtClean="0"/>
              <a:t>It is mounted on a workbench </a:t>
            </a:r>
          </a:p>
          <a:p>
            <a:r>
              <a:rPr lang="en-US" dirty="0" smtClean="0"/>
              <a:t>Vise caps</a:t>
            </a:r>
          </a:p>
          <a:p>
            <a:r>
              <a:rPr lang="en-US" dirty="0" smtClean="0"/>
              <a:t>	Are used to prevent damage when mounting precision or delicate parts in a vise</a:t>
            </a:r>
          </a:p>
          <a:p>
            <a:r>
              <a:rPr lang="en-US" dirty="0" smtClean="0"/>
              <a:t>	Vise caps are soft metal jaw covers. They will not only protect the part but will provide a more secure grip</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52</a:t>
            </a:fld>
            <a:endParaRPr lang="en-US"/>
          </a:p>
        </p:txBody>
      </p:sp>
    </p:spTree>
    <p:extLst>
      <p:ext uri="{BB962C8B-B14F-4D97-AF65-F5344CB8AC3E}">
        <p14:creationId xmlns:p14="http://schemas.microsoft.com/office/powerpoint/2010/main" val="10673066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Vise rules </a:t>
            </a:r>
          </a:p>
          <a:p>
            <a:r>
              <a:rPr lang="en-US" dirty="0" smtClean="0"/>
              <a:t>1.</a:t>
            </a:r>
            <a:r>
              <a:rPr lang="en-US" baseline="0" dirty="0" smtClean="0"/>
              <a:t> </a:t>
            </a:r>
            <a:r>
              <a:rPr lang="en-US" dirty="0" smtClean="0"/>
              <a:t>Never hammer on a vise handle to tighten or loosen the vise. Use the weight of your body to turn the vise handle</a:t>
            </a:r>
          </a:p>
          <a:p>
            <a:r>
              <a:rPr lang="en-US" dirty="0" smtClean="0"/>
              <a:t>2. Keep the moving parts of the vise clean and oiled</a:t>
            </a:r>
          </a:p>
          <a:p>
            <a:r>
              <a:rPr lang="en-US" dirty="0" smtClean="0"/>
              <a:t>3. Wear safety glasses when using a vise. Tremendous clamping force can be exerted and parts may break and fly out</a:t>
            </a:r>
          </a:p>
          <a:p>
            <a:r>
              <a:rPr lang="en-US" dirty="0" smtClean="0"/>
              <a:t>4. Be careful not to damage parts in the jaws of the vise</a:t>
            </a:r>
          </a:p>
          <a:p>
            <a:r>
              <a:rPr lang="en-US" dirty="0" smtClean="0"/>
              <a:t>5. Use vise caps when a precision part is held in a vise. This will prevent part damage. </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53</a:t>
            </a:fld>
            <a:endParaRPr lang="en-US"/>
          </a:p>
        </p:txBody>
      </p:sp>
    </p:spTree>
    <p:extLst>
      <p:ext uri="{BB962C8B-B14F-4D97-AF65-F5344CB8AC3E}">
        <p14:creationId xmlns:p14="http://schemas.microsoft.com/office/powerpoint/2010/main" val="10673066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portable holding</a:t>
            </a:r>
            <a:r>
              <a:rPr lang="en-US" baseline="0" dirty="0" smtClean="0"/>
              <a:t> tool is known as a C-Clamp.</a:t>
            </a:r>
          </a:p>
          <a:p>
            <a:r>
              <a:rPr lang="en-US" baseline="0" dirty="0" smtClean="0"/>
              <a:t>These hold parts on a work surface when drilling, filing, cutting, welding or doing other operations.</a:t>
            </a:r>
          </a:p>
          <a:p>
            <a:r>
              <a:rPr lang="en-US" baseline="0" dirty="0" smtClean="0"/>
              <a:t>There are various sizes depending on the scale of project that you are doing.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54</a:t>
            </a:fld>
            <a:endParaRPr lang="en-US"/>
          </a:p>
        </p:txBody>
      </p:sp>
    </p:spTree>
    <p:extLst>
      <p:ext uri="{BB962C8B-B14F-4D97-AF65-F5344CB8AC3E}">
        <p14:creationId xmlns:p14="http://schemas.microsoft.com/office/powerpoint/2010/main" val="2693973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standard tool storage used by technicians is the toolbox.</a:t>
            </a:r>
          </a:p>
          <a:p>
            <a:r>
              <a:rPr lang="en-US" baseline="0" dirty="0" smtClean="0"/>
              <a:t>A toolbox is designed to protect a technician’s tool and keep them all in one place.</a:t>
            </a:r>
          </a:p>
          <a:p>
            <a:r>
              <a:rPr lang="en-US" baseline="0" dirty="0" smtClean="0"/>
              <a:t>A standard toolbox has three main parts:</a:t>
            </a:r>
          </a:p>
          <a:p>
            <a:pPr marL="228600" indent="-228600">
              <a:buAutoNum type="arabicPeriod"/>
            </a:pPr>
            <a:r>
              <a:rPr lang="en-US" baseline="0" dirty="0" smtClean="0"/>
              <a:t>large, lower roll around cabinet – holds bulky, heavy tools such as large power tools</a:t>
            </a:r>
          </a:p>
          <a:p>
            <a:pPr marL="228600" indent="-228600">
              <a:buAutoNum type="arabicPeriod"/>
            </a:pPr>
            <a:r>
              <a:rPr lang="en-US" baseline="0" dirty="0" smtClean="0"/>
              <a:t>Upper tool chest that sits on the roll around cabinet – holds commonly used tools so they are at eye level</a:t>
            </a:r>
          </a:p>
          <a:p>
            <a:pPr marL="228600" indent="-228600">
              <a:buAutoNum type="arabicPeriod"/>
            </a:pPr>
            <a:r>
              <a:rPr lang="en-US" baseline="0" dirty="0" smtClean="0"/>
              <a:t>A small carrying tray – holds frequently used tools that are carried to the job</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5</a:t>
            </a:fld>
            <a:endParaRPr lang="en-US"/>
          </a:p>
        </p:txBody>
      </p:sp>
    </p:spTree>
    <p:extLst>
      <p:ext uri="{BB962C8B-B14F-4D97-AF65-F5344CB8AC3E}">
        <p14:creationId xmlns:p14="http://schemas.microsoft.com/office/powerpoint/2010/main" val="11780006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Stands and Holding</a:t>
            </a:r>
            <a:r>
              <a:rPr lang="en-US" baseline="0" dirty="0" smtClean="0"/>
              <a:t> Fixtures are used to secure heavy or clumsy parts during repair.</a:t>
            </a:r>
          </a:p>
          <a:p>
            <a:r>
              <a:rPr lang="en-US" baseline="0" dirty="0" smtClean="0"/>
              <a:t>They make you work easier and safer when working with parts.</a:t>
            </a:r>
          </a:p>
          <a:p>
            <a:r>
              <a:rPr lang="en-US" baseline="0" dirty="0" smtClean="0"/>
              <a:t>Some examples are a cylinder head stand, transmission fixture, and rear axle holding stand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55</a:t>
            </a:fld>
            <a:endParaRPr lang="en-US"/>
          </a:p>
        </p:txBody>
      </p:sp>
    </p:spTree>
    <p:extLst>
      <p:ext uri="{BB962C8B-B14F-4D97-AF65-F5344CB8AC3E}">
        <p14:creationId xmlns:p14="http://schemas.microsoft.com/office/powerpoint/2010/main" val="11355002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Cleaning tools are important due</a:t>
            </a:r>
            <a:r>
              <a:rPr lang="en-US" baseline="0" dirty="0" smtClean="0"/>
              <a:t> to their ability to remove carbon, rust, dirt, grease, old gaskets, and dried oil from parts.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56</a:t>
            </a:fld>
            <a:endParaRPr lang="en-US"/>
          </a:p>
        </p:txBody>
      </p:sp>
    </p:spTree>
    <p:extLst>
      <p:ext uri="{BB962C8B-B14F-4D97-AF65-F5344CB8AC3E}">
        <p14:creationId xmlns:p14="http://schemas.microsoft.com/office/powerpoint/2010/main" val="9957465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Scrapers are sharp</a:t>
            </a:r>
            <a:r>
              <a:rPr lang="en-US" baseline="0" dirty="0" smtClean="0"/>
              <a:t> tools that are used to remove grease, gaskets, sludge, dried oil, and carbon on flat parts. </a:t>
            </a:r>
          </a:p>
          <a:p>
            <a:r>
              <a:rPr lang="en-US" baseline="0" dirty="0" smtClean="0"/>
              <a:t>Since these tools are so sharp, make sure to wear work gloves and keep your hands out of the way to avoid any serious injuries. </a:t>
            </a:r>
          </a:p>
          <a:p>
            <a:r>
              <a:rPr lang="en-US" baseline="0" dirty="0" smtClean="0"/>
              <a:t>The three main types of scrapers that we will see in this unit are razor blade scrapers, gasket scrapers or putty knives, and spring gasket scrapers.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57</a:t>
            </a:fld>
            <a:endParaRPr lang="en-US"/>
          </a:p>
        </p:txBody>
      </p:sp>
    </p:spTree>
    <p:extLst>
      <p:ext uri="{BB962C8B-B14F-4D97-AF65-F5344CB8AC3E}">
        <p14:creationId xmlns:p14="http://schemas.microsoft.com/office/powerpoint/2010/main" val="37646796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Brushes are the other</a:t>
            </a:r>
            <a:r>
              <a:rPr lang="en-US" baseline="0" dirty="0" smtClean="0"/>
              <a:t> cleaning tool that you will see around the shop area.</a:t>
            </a:r>
          </a:p>
          <a:p>
            <a:r>
              <a:rPr lang="en-US" baseline="0" dirty="0" smtClean="0"/>
              <a:t>They are used to remove light rust, paint and dirt on round or irregularly shaped parts in which a scraper can’t be used.</a:t>
            </a:r>
          </a:p>
          <a:p>
            <a:r>
              <a:rPr lang="en-US" baseline="0" dirty="0" smtClean="0"/>
              <a:t>They are slow to use and should be used only when heavy, flaky, chalky deposits are coming off of the curved surface of the part.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58</a:t>
            </a:fld>
            <a:endParaRPr lang="en-US"/>
          </a:p>
        </p:txBody>
      </p:sp>
    </p:spTree>
    <p:extLst>
      <p:ext uri="{BB962C8B-B14F-4D97-AF65-F5344CB8AC3E}">
        <p14:creationId xmlns:p14="http://schemas.microsoft.com/office/powerpoint/2010/main" val="41211031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Probe and pickup</a:t>
            </a:r>
            <a:r>
              <a:rPr lang="en-US" baseline="0" dirty="0" smtClean="0"/>
              <a:t> tools are needed when bolts, nuts or other small parts are dropped and cannot be reach by hand.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59</a:t>
            </a:fld>
            <a:endParaRPr lang="en-US"/>
          </a:p>
        </p:txBody>
      </p:sp>
    </p:spTree>
    <p:extLst>
      <p:ext uri="{BB962C8B-B14F-4D97-AF65-F5344CB8AC3E}">
        <p14:creationId xmlns:p14="http://schemas.microsoft.com/office/powerpoint/2010/main" val="40468958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most common pickup</a:t>
            </a:r>
            <a:r>
              <a:rPr lang="en-US" baseline="0" dirty="0" smtClean="0"/>
              <a:t> tool used is the magnetic pickup tool.</a:t>
            </a:r>
          </a:p>
          <a:p>
            <a:r>
              <a:rPr lang="en-US" baseline="0" dirty="0" smtClean="0"/>
              <a:t>The tool consists of a magnet hinged to the end of a rod. </a:t>
            </a:r>
          </a:p>
          <a:p>
            <a:r>
              <a:rPr lang="en-US" baseline="0" dirty="0" smtClean="0"/>
              <a:t>The rod can be shortened or lengthened and can also swivel to reach into any area.</a:t>
            </a:r>
          </a:p>
          <a:p>
            <a:r>
              <a:rPr lang="en-US" baseline="0" dirty="0" smtClean="0"/>
              <a:t>If a metal part is dropped, it will be attracted to  and stick to the magnet on the end of the tool.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60</a:t>
            </a:fld>
            <a:endParaRPr lang="en-US"/>
          </a:p>
        </p:txBody>
      </p:sp>
    </p:spTree>
    <p:extLst>
      <p:ext uri="{BB962C8B-B14F-4D97-AF65-F5344CB8AC3E}">
        <p14:creationId xmlns:p14="http://schemas.microsoft.com/office/powerpoint/2010/main" val="10812320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additional tools</a:t>
            </a:r>
            <a:r>
              <a:rPr lang="en-US" baseline="0" dirty="0" smtClean="0"/>
              <a:t> that we may use include the finger pickup tool and the mirror probe.</a:t>
            </a:r>
          </a:p>
          <a:p>
            <a:r>
              <a:rPr lang="en-US" baseline="0" dirty="0" smtClean="0"/>
              <a:t>The finger pickup tool is used to grasp tools that are nonmagnetic such as aluminum, plastic, and rubber.</a:t>
            </a:r>
          </a:p>
          <a:p>
            <a:r>
              <a:rPr lang="en-US" baseline="0" dirty="0" smtClean="0"/>
              <a:t>It consists of a small claw on the end of a rod. The claw is contracted by movements of your finger on a trigger.</a:t>
            </a:r>
          </a:p>
          <a:p>
            <a:r>
              <a:rPr lang="en-US" baseline="0" dirty="0" smtClean="0"/>
              <a:t>A mirror probe allows you to look around corners or behind parts for items that have dropped or leaks that may have occurred.</a:t>
            </a:r>
          </a:p>
          <a:p>
            <a:r>
              <a:rPr lang="en-US" baseline="0" dirty="0" smtClean="0"/>
              <a:t>The mirror probe consists of a mirror angled on the end of a rod.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61</a:t>
            </a:fld>
            <a:endParaRPr lang="en-US"/>
          </a:p>
        </p:txBody>
      </p:sp>
    </p:spTree>
    <p:extLst>
      <p:ext uri="{BB962C8B-B14F-4D97-AF65-F5344CB8AC3E}">
        <p14:creationId xmlns:p14="http://schemas.microsoft.com/office/powerpoint/2010/main" val="11600763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Cutting tools are important in the shop. </a:t>
            </a:r>
          </a:p>
          <a:p>
            <a:r>
              <a:rPr lang="en-US" dirty="0" smtClean="0"/>
              <a:t>They</a:t>
            </a:r>
            <a:r>
              <a:rPr lang="en-US" baseline="0" dirty="0" smtClean="0"/>
              <a:t> are needed to open part boxes, cut off insulation, and do similar tasks.</a:t>
            </a:r>
          </a:p>
          <a:p>
            <a:r>
              <a:rPr lang="en-US" baseline="0" dirty="0" smtClean="0"/>
              <a:t>Razor blades are the most common cutting tool but you can also see x </a:t>
            </a:r>
            <a:r>
              <a:rPr lang="en-US" baseline="0" dirty="0" err="1" smtClean="0"/>
              <a:t>acto</a:t>
            </a:r>
            <a:r>
              <a:rPr lang="en-US" baseline="0" dirty="0" smtClean="0"/>
              <a:t> knives.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63</a:t>
            </a:fld>
            <a:endParaRPr lang="en-US"/>
          </a:p>
        </p:txBody>
      </p:sp>
    </p:spTree>
    <p:extLst>
      <p:ext uri="{BB962C8B-B14F-4D97-AF65-F5344CB8AC3E}">
        <p14:creationId xmlns:p14="http://schemas.microsoft.com/office/powerpoint/2010/main" val="18288976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pry bar is just a simple steel</a:t>
            </a:r>
            <a:r>
              <a:rPr lang="en-US" baseline="0" dirty="0" smtClean="0"/>
              <a:t> bar. </a:t>
            </a:r>
          </a:p>
          <a:p>
            <a:r>
              <a:rPr lang="en-US" baseline="0" dirty="0" smtClean="0"/>
              <a:t>It is very helpful during assembly, disassembly and adjustment operations in which parts need to be lifted, pried open or popped loose.</a:t>
            </a:r>
          </a:p>
          <a:p>
            <a:r>
              <a:rPr lang="en-US" baseline="0" dirty="0" smtClean="0"/>
              <a:t>Since this bar is so strong, you need to be careful not to damage any part of the vehicle.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65</a:t>
            </a:fld>
            <a:endParaRPr lang="en-US"/>
          </a:p>
        </p:txBody>
      </p:sp>
    </p:spTree>
    <p:extLst>
      <p:ext uri="{BB962C8B-B14F-4D97-AF65-F5344CB8AC3E}">
        <p14:creationId xmlns:p14="http://schemas.microsoft.com/office/powerpoint/2010/main" val="21841888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Insulated tools</a:t>
            </a:r>
            <a:r>
              <a:rPr lang="en-US" baseline="0" dirty="0" smtClean="0"/>
              <a:t> are designed to help protect against electric shock and electrocution when working on high-voltage circuits or 1000+ volts.</a:t>
            </a:r>
          </a:p>
          <a:p>
            <a:r>
              <a:rPr lang="en-US" baseline="0" dirty="0" smtClean="0"/>
              <a:t>These are usually used for hybrid electric drive train service.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66</a:t>
            </a:fld>
            <a:endParaRPr lang="en-US"/>
          </a:p>
        </p:txBody>
      </p:sp>
    </p:spTree>
    <p:extLst>
      <p:ext uri="{BB962C8B-B14F-4D97-AF65-F5344CB8AC3E}">
        <p14:creationId xmlns:p14="http://schemas.microsoft.com/office/powerpoint/2010/main" val="3083152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following slides are a list of all tools that you need to know while working in the lab. You need to follow any rules and regulations that accompany these tools.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6</a:t>
            </a:fld>
            <a:endParaRPr lang="en-US"/>
          </a:p>
        </p:txBody>
      </p:sp>
    </p:spTree>
    <p:extLst>
      <p:ext uri="{BB962C8B-B14F-4D97-AF65-F5344CB8AC3E}">
        <p14:creationId xmlns:p14="http://schemas.microsoft.com/office/powerpoint/2010/main" val="21271063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main insulated</a:t>
            </a:r>
            <a:r>
              <a:rPr lang="en-US" baseline="0" dirty="0" smtClean="0"/>
              <a:t> tools that are used by the technician are:</a:t>
            </a:r>
          </a:p>
          <a:p>
            <a:pPr marL="228600" indent="-228600">
              <a:buAutoNum type="arabicPeriod"/>
            </a:pPr>
            <a:r>
              <a:rPr lang="en-US" baseline="0" dirty="0" smtClean="0"/>
              <a:t>Insulated wrench – conventional steel coated with synthetic plastic to prevent electric current from accidentally flowing through the wrench and your body</a:t>
            </a:r>
          </a:p>
          <a:p>
            <a:pPr marL="228600" indent="-228600">
              <a:buAutoNum type="arabicPeriod"/>
            </a:pPr>
            <a:r>
              <a:rPr lang="en-US" baseline="0" dirty="0" smtClean="0"/>
              <a:t>Electrician’s pliers – have a gripping and cutting surface for working with wiring but have insulated handles</a:t>
            </a:r>
          </a:p>
          <a:p>
            <a:pPr marL="228600" indent="-228600">
              <a:buAutoNum type="arabicPeriod"/>
            </a:pPr>
            <a:r>
              <a:rPr lang="en-US" baseline="0" dirty="0" smtClean="0"/>
              <a:t>Plastic pliers – made of solid insulating material for the highest protection when working with high-voltage hybrid electric drive train circuits.</a:t>
            </a:r>
          </a:p>
          <a:p>
            <a:pPr marL="228600" indent="-228600">
              <a:buAutoNum type="arabicPeriod"/>
            </a:pPr>
            <a:r>
              <a:rPr lang="en-US" baseline="0" dirty="0" smtClean="0"/>
              <a:t>Graphite screwdrivers – have a plastic handle and a plastic shank, while only the tip of the tool is made of conductive, hardened steel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67</a:t>
            </a:fld>
            <a:endParaRPr lang="en-US"/>
          </a:p>
        </p:txBody>
      </p:sp>
    </p:spTree>
    <p:extLst>
      <p:ext uri="{BB962C8B-B14F-4D97-AF65-F5344CB8AC3E}">
        <p14:creationId xmlns:p14="http://schemas.microsoft.com/office/powerpoint/2010/main" val="23980729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compressed</a:t>
            </a:r>
            <a:r>
              <a:rPr lang="en-US" baseline="0" dirty="0" smtClean="0"/>
              <a:t> air-system is a necessity in all automotive shops.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68</a:t>
            </a:fld>
            <a:endParaRPr lang="en-US"/>
          </a:p>
        </p:txBody>
      </p:sp>
    </p:spTree>
    <p:extLst>
      <p:ext uri="{BB962C8B-B14F-4D97-AF65-F5344CB8AC3E}">
        <p14:creationId xmlns:p14="http://schemas.microsoft.com/office/powerpoint/2010/main" val="15496032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Air compressor</a:t>
            </a:r>
          </a:p>
          <a:p>
            <a:pPr marL="171450" indent="-171450">
              <a:buFont typeface="Arial" panose="020B0604020202020204" pitchFamily="34" charset="0"/>
              <a:buChar char="•"/>
            </a:pPr>
            <a:r>
              <a:rPr lang="en-US" dirty="0" smtClean="0"/>
              <a:t>Source of compressed air </a:t>
            </a:r>
          </a:p>
          <a:p>
            <a:pPr marL="171450" indent="-171450">
              <a:buFont typeface="Arial" panose="020B0604020202020204" pitchFamily="34" charset="0"/>
              <a:buChar char="•"/>
            </a:pPr>
            <a:r>
              <a:rPr lang="en-US" dirty="0" smtClean="0"/>
              <a:t>Normally has an electric motor that spins an air pump. The air pump forces air into a large, metal storage tank.</a:t>
            </a:r>
          </a:p>
          <a:p>
            <a:pPr marL="171450" indent="-171450">
              <a:buFont typeface="Arial" panose="020B0604020202020204" pitchFamily="34" charset="0"/>
              <a:buChar char="•"/>
            </a:pPr>
            <a:r>
              <a:rPr lang="en-US" dirty="0" smtClean="0"/>
              <a:t>The air compressor turns on and off automatically to maintain a preset pressure in the system.</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70</a:t>
            </a:fld>
            <a:endParaRPr lang="en-US"/>
          </a:p>
        </p:txBody>
      </p:sp>
    </p:spTree>
    <p:extLst>
      <p:ext uri="{BB962C8B-B14F-4D97-AF65-F5344CB8AC3E}">
        <p14:creationId xmlns:p14="http://schemas.microsoft.com/office/powerpoint/2010/main" val="20702883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Air lines and Hoses</a:t>
            </a:r>
          </a:p>
          <a:p>
            <a:pPr marL="171450" indent="-171450">
              <a:buFont typeface="Arial" panose="020B0604020202020204" pitchFamily="34" charset="0"/>
              <a:buChar char="•"/>
            </a:pPr>
            <a:r>
              <a:rPr lang="en-US" dirty="0" smtClean="0"/>
              <a:t>Metal airlines feed out from the air compressor’s tank </a:t>
            </a:r>
          </a:p>
          <a:p>
            <a:pPr marL="171450" indent="-171450">
              <a:buFont typeface="Arial" panose="020B0604020202020204" pitchFamily="34" charset="0"/>
              <a:buChar char="•"/>
            </a:pPr>
            <a:r>
              <a:rPr lang="en-US" dirty="0" smtClean="0"/>
              <a:t>Flexible high-pressure air hoses are connected to the metal lines. </a:t>
            </a:r>
          </a:p>
          <a:p>
            <a:pPr marL="628650" lvl="1" indent="-171450">
              <a:buFont typeface="Arial" panose="020B0604020202020204" pitchFamily="34" charset="0"/>
              <a:buChar char="•"/>
            </a:pPr>
            <a:r>
              <a:rPr lang="en-US" dirty="0" smtClean="0"/>
              <a:t>These hoses allow the technician to take a source of air pressure to the vehicle being repaired</a:t>
            </a:r>
          </a:p>
          <a:p>
            <a:pPr marL="171450" indent="-171450">
              <a:buFont typeface="Arial" panose="020B0604020202020204" pitchFamily="34" charset="0"/>
              <a:buChar char="•"/>
            </a:pPr>
            <a:r>
              <a:rPr lang="en-US" dirty="0" smtClean="0"/>
              <a:t>Quick-disconnect couplings are used to connect air hoses and air tools to the compressed air system without using a wrench.</a:t>
            </a:r>
          </a:p>
          <a:p>
            <a:pPr marL="628650" lvl="1" indent="-171450">
              <a:buFont typeface="Arial" panose="020B0604020202020204" pitchFamily="34" charset="0"/>
              <a:buChar char="•"/>
            </a:pPr>
            <a:r>
              <a:rPr lang="en-US" dirty="0" smtClean="0"/>
              <a:t>To join or separate a quick-disconnect coupling, pull back on the coupling’s outer sleeve with your finger pressure</a:t>
            </a:r>
          </a:p>
          <a:p>
            <a:pPr marL="628650" lvl="1" indent="-171450">
              <a:buFont typeface="Arial" panose="020B0604020202020204" pitchFamily="34" charset="0"/>
              <a:buChar char="•"/>
            </a:pPr>
            <a:r>
              <a:rPr lang="en-US" dirty="0" smtClean="0"/>
              <a:t>With the sleeve pulled back, you can push the coupling together or pull it apart. </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71</a:t>
            </a:fld>
            <a:endParaRPr lang="en-US"/>
          </a:p>
        </p:txBody>
      </p:sp>
    </p:spTree>
    <p:extLst>
      <p:ext uri="{BB962C8B-B14F-4D97-AF65-F5344CB8AC3E}">
        <p14:creationId xmlns:p14="http://schemas.microsoft.com/office/powerpoint/2010/main" val="36467218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Pressure regulator</a:t>
            </a:r>
          </a:p>
          <a:p>
            <a:pPr marL="171450" indent="-171450">
              <a:buFont typeface="Arial" panose="020B0604020202020204" pitchFamily="34" charset="0"/>
              <a:buChar char="•"/>
            </a:pPr>
            <a:r>
              <a:rPr lang="en-US" dirty="0" smtClean="0"/>
              <a:t>Used to set a specific pressure in the compressed-air system </a:t>
            </a:r>
          </a:p>
          <a:p>
            <a:pPr marL="171450" indent="-171450">
              <a:buFont typeface="Arial" panose="020B0604020202020204" pitchFamily="34" charset="0"/>
              <a:buChar char="•"/>
            </a:pPr>
            <a:r>
              <a:rPr lang="en-US" dirty="0" smtClean="0"/>
              <a:t>It’s called the shop pressure and is usually set between 100 and 150 pounds per square inch (psi)</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72</a:t>
            </a:fld>
            <a:endParaRPr lang="en-US"/>
          </a:p>
        </p:txBody>
      </p:sp>
    </p:spTree>
    <p:extLst>
      <p:ext uri="{BB962C8B-B14F-4D97-AF65-F5344CB8AC3E}">
        <p14:creationId xmlns:p14="http://schemas.microsoft.com/office/powerpoint/2010/main" val="35967179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filter and the lubricator</a:t>
            </a:r>
            <a:r>
              <a:rPr lang="en-US" baseline="0" dirty="0" smtClean="0"/>
              <a:t> are both in place to increase the life of the air tools.</a:t>
            </a:r>
          </a:p>
          <a:p>
            <a:r>
              <a:rPr lang="en-US" baseline="0" dirty="0" smtClean="0"/>
              <a:t>The filter removes water from the compressed system. </a:t>
            </a:r>
          </a:p>
          <a:p>
            <a:r>
              <a:rPr lang="en-US" baseline="0" dirty="0" smtClean="0"/>
              <a:t>The lubricator introduces oil into the air stream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73</a:t>
            </a:fld>
            <a:endParaRPr lang="en-US"/>
          </a:p>
        </p:txBody>
      </p:sp>
    </p:spTree>
    <p:extLst>
      <p:ext uri="{BB962C8B-B14F-4D97-AF65-F5344CB8AC3E}">
        <p14:creationId xmlns:p14="http://schemas.microsoft.com/office/powerpoint/2010/main" val="29467363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Air tools are</a:t>
            </a:r>
            <a:r>
              <a:rPr lang="en-US" baseline="0" dirty="0" smtClean="0"/>
              <a:t> powered by a compressed-air system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74</a:t>
            </a:fld>
            <a:endParaRPr lang="en-US"/>
          </a:p>
        </p:txBody>
      </p:sp>
    </p:spTree>
    <p:extLst>
      <p:ext uri="{BB962C8B-B14F-4D97-AF65-F5344CB8AC3E}">
        <p14:creationId xmlns:p14="http://schemas.microsoft.com/office/powerpoint/2010/main" val="25679626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few steps that you need to follow when using any air tools </a:t>
            </a:r>
          </a:p>
          <a:p>
            <a:r>
              <a:rPr lang="en-US" dirty="0" smtClean="0"/>
              <a:t>Always lubricate the tool before and after use</a:t>
            </a:r>
          </a:p>
          <a:p>
            <a:r>
              <a:rPr lang="en-US" dirty="0" smtClean="0"/>
              <a:t>While pressing the air tool’s trigger, squirt a few drops of air tool oil into the tools air inlet fitting</a:t>
            </a:r>
          </a:p>
          <a:p>
            <a:r>
              <a:rPr lang="en-US" dirty="0" smtClean="0"/>
              <a:t>This helps protect the internal parts of the tool</a:t>
            </a:r>
          </a:p>
          <a:p>
            <a:r>
              <a:rPr lang="en-US" dirty="0" smtClean="0"/>
              <a:t>Hold a rag around the air outlet and run the oiled tool briefly to circulate the lubricant through the air motor</a:t>
            </a:r>
          </a:p>
          <a:p>
            <a:r>
              <a:rPr lang="en-US" dirty="0" smtClean="0"/>
              <a:t>Excess oil will be sprayed into your shop rag</a:t>
            </a:r>
          </a:p>
          <a:p>
            <a:r>
              <a:rPr lang="en-US" dirty="0" smtClean="0"/>
              <a:t>Wipe the tool clean before use or storage</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75</a:t>
            </a:fld>
            <a:endParaRPr lang="en-US"/>
          </a:p>
        </p:txBody>
      </p:sp>
    </p:spTree>
    <p:extLst>
      <p:ext uri="{BB962C8B-B14F-4D97-AF65-F5344CB8AC3E}">
        <p14:creationId xmlns:p14="http://schemas.microsoft.com/office/powerpoint/2010/main" val="6968997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Impact wrench</a:t>
            </a:r>
          </a:p>
          <a:p>
            <a:pPr marL="171450" indent="-171450">
              <a:buFont typeface="Arial" panose="020B0604020202020204" pitchFamily="34" charset="0"/>
              <a:buChar char="•"/>
            </a:pPr>
            <a:r>
              <a:rPr lang="en-US" dirty="0" smtClean="0"/>
              <a:t>Heavy-duty air wrenches that produce a great deal of torque to remove or install fasteners</a:t>
            </a:r>
          </a:p>
          <a:p>
            <a:pPr marL="171450" indent="-171450">
              <a:buFont typeface="Arial" panose="020B0604020202020204" pitchFamily="34" charset="0"/>
              <a:buChar char="•"/>
            </a:pPr>
            <a:r>
              <a:rPr lang="en-US" dirty="0" smtClean="0"/>
              <a:t>They use an air motor to produce a striking, or hammering, force that rotates the driving head</a:t>
            </a:r>
          </a:p>
          <a:p>
            <a:pPr marL="171450" indent="-171450">
              <a:buFont typeface="Arial" panose="020B0604020202020204" pitchFamily="34" charset="0"/>
              <a:buChar char="•"/>
            </a:pPr>
            <a:r>
              <a:rPr lang="en-US" dirty="0" smtClean="0"/>
              <a:t>The driving head holds a special impact socket </a:t>
            </a:r>
          </a:p>
          <a:p>
            <a:pPr marL="171450" indent="-171450">
              <a:buFont typeface="Arial" panose="020B0604020202020204" pitchFamily="34" charset="0"/>
              <a:buChar char="•"/>
            </a:pPr>
            <a:r>
              <a:rPr lang="en-US" dirty="0" smtClean="0"/>
              <a:t>Drive Sizes</a:t>
            </a:r>
          </a:p>
          <a:p>
            <a:pPr marL="628650" lvl="1" indent="-171450">
              <a:buFont typeface="Arial" panose="020B0604020202020204" pitchFamily="34" charset="0"/>
              <a:buChar char="•"/>
            </a:pPr>
            <a:r>
              <a:rPr lang="en-US" dirty="0" smtClean="0"/>
              <a:t>¼”</a:t>
            </a:r>
          </a:p>
          <a:p>
            <a:pPr marL="1085850" lvl="2" indent="-171450">
              <a:buFont typeface="Arial" panose="020B0604020202020204" pitchFamily="34" charset="0"/>
              <a:buChar char="•"/>
            </a:pPr>
            <a:r>
              <a:rPr lang="en-US" dirty="0" smtClean="0"/>
              <a:t>Tiny machine screws in the interior or on trim pieces of the vehicle</a:t>
            </a:r>
          </a:p>
          <a:p>
            <a:pPr marL="628650" lvl="1" indent="-171450">
              <a:buFont typeface="Arial" panose="020B0604020202020204" pitchFamily="34" charset="0"/>
              <a:buChar char="•"/>
            </a:pPr>
            <a:r>
              <a:rPr lang="en-US" dirty="0" smtClean="0"/>
              <a:t>3/8”</a:t>
            </a:r>
          </a:p>
          <a:p>
            <a:pPr marL="1085850" lvl="2" indent="-171450">
              <a:buFont typeface="Arial" panose="020B0604020202020204" pitchFamily="34" charset="0"/>
              <a:buChar char="•"/>
            </a:pPr>
            <a:r>
              <a:rPr lang="en-US" dirty="0" smtClean="0"/>
              <a:t>Ideal for small fasteners such as ¼” – 9/16” bolts </a:t>
            </a:r>
          </a:p>
          <a:p>
            <a:pPr marL="628650" lvl="1" indent="-171450">
              <a:buFont typeface="Arial" panose="020B0604020202020204" pitchFamily="34" charset="0"/>
              <a:buChar char="•"/>
            </a:pPr>
            <a:r>
              <a:rPr lang="en-US" dirty="0" smtClean="0"/>
              <a:t>½”</a:t>
            </a:r>
          </a:p>
          <a:p>
            <a:pPr marL="1085850" lvl="2" indent="-171450">
              <a:buFont typeface="Arial" panose="020B0604020202020204" pitchFamily="34" charset="0"/>
              <a:buChar char="•"/>
            </a:pPr>
            <a:r>
              <a:rPr lang="en-US" dirty="0" smtClean="0"/>
              <a:t>For general purpose use with medium to large fasteners such as ½” to 1” bolts and wheel lug nuts</a:t>
            </a:r>
          </a:p>
          <a:p>
            <a:pPr marL="628650" lvl="1" indent="-171450">
              <a:buFont typeface="Arial" panose="020B0604020202020204" pitchFamily="34" charset="0"/>
              <a:buChar char="•"/>
            </a:pPr>
            <a:r>
              <a:rPr lang="en-US" dirty="0" smtClean="0"/>
              <a:t>¾” </a:t>
            </a:r>
          </a:p>
          <a:p>
            <a:pPr marL="1085850" lvl="2" indent="-171450">
              <a:buFont typeface="Arial" panose="020B0604020202020204" pitchFamily="34" charset="0"/>
              <a:buChar char="•"/>
            </a:pPr>
            <a:r>
              <a:rPr lang="en-US" dirty="0" smtClean="0"/>
              <a:t>For extremely large fasteners found on trucks</a:t>
            </a:r>
          </a:p>
          <a:p>
            <a:pPr marL="171450" indent="-171450">
              <a:buFont typeface="Arial" panose="020B0604020202020204" pitchFamily="34" charset="0"/>
              <a:buChar char="•"/>
            </a:pPr>
            <a:r>
              <a:rPr lang="en-US" dirty="0" smtClean="0"/>
              <a:t>A button or switch on the impact wrench controls the direction of rotation, usually clockwise to tighten and counterclockwise to loosen. </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76</a:t>
            </a:fld>
            <a:endParaRPr lang="en-US"/>
          </a:p>
        </p:txBody>
      </p:sp>
    </p:spTree>
    <p:extLst>
      <p:ext uri="{BB962C8B-B14F-4D97-AF65-F5344CB8AC3E}">
        <p14:creationId xmlns:p14="http://schemas.microsoft.com/office/powerpoint/2010/main" val="41843300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Air</a:t>
            </a:r>
            <a:r>
              <a:rPr lang="en-US" baseline="0" dirty="0" smtClean="0"/>
              <a:t> ratchets </a:t>
            </a:r>
            <a:endParaRPr lang="en-US" dirty="0" smtClean="0"/>
          </a:p>
          <a:p>
            <a:pPr marL="171450" indent="-171450">
              <a:buFont typeface="Arial" panose="020B0604020202020204" pitchFamily="34" charset="0"/>
              <a:buChar char="•"/>
            </a:pPr>
            <a:r>
              <a:rPr lang="en-US" dirty="0" smtClean="0"/>
              <a:t>A special air wrench designed to quickly install or remove fasteners </a:t>
            </a:r>
          </a:p>
          <a:p>
            <a:pPr marL="171450" indent="-171450">
              <a:buFont typeface="Arial" panose="020B0604020202020204" pitchFamily="34" charset="0"/>
              <a:buChar char="•"/>
            </a:pPr>
            <a:r>
              <a:rPr lang="en-US" dirty="0" smtClean="0"/>
              <a:t>Used for working in limited spaces but it does not have very much turning power</a:t>
            </a:r>
          </a:p>
          <a:p>
            <a:pPr marL="171450" indent="-171450">
              <a:buFont typeface="Arial" panose="020B0604020202020204" pitchFamily="34" charset="0"/>
              <a:buChar char="•"/>
            </a:pPr>
            <a:r>
              <a:rPr lang="en-US" dirty="0" smtClean="0"/>
              <a:t>Final tightening and initial loosening most often has to be done with a hand tool </a:t>
            </a:r>
          </a:p>
          <a:p>
            <a:pPr marL="171450" indent="-171450">
              <a:buFont typeface="Arial" panose="020B0604020202020204" pitchFamily="34" charset="0"/>
              <a:buChar char="•"/>
            </a:pPr>
            <a:r>
              <a:rPr lang="en-US" dirty="0" smtClean="0"/>
              <a:t>Drive sizes</a:t>
            </a:r>
          </a:p>
          <a:p>
            <a:pPr marL="628650" lvl="1" indent="-171450">
              <a:buFont typeface="Arial" panose="020B0604020202020204" pitchFamily="34" charset="0"/>
              <a:buChar char="•"/>
            </a:pPr>
            <a:r>
              <a:rPr lang="en-US" dirty="0" smtClean="0"/>
              <a:t>¼”, 3/8”, ½” </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77</a:t>
            </a:fld>
            <a:endParaRPr lang="en-US"/>
          </a:p>
        </p:txBody>
      </p:sp>
    </p:spTree>
    <p:extLst>
      <p:ext uri="{BB962C8B-B14F-4D97-AF65-F5344CB8AC3E}">
        <p14:creationId xmlns:p14="http://schemas.microsoft.com/office/powerpoint/2010/main" val="1640479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tool we will learn</a:t>
            </a:r>
            <a:r>
              <a:rPr lang="en-US" baseline="0" dirty="0" smtClean="0"/>
              <a:t> about is the wrench</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7</a:t>
            </a:fld>
            <a:endParaRPr lang="en-US"/>
          </a:p>
        </p:txBody>
      </p:sp>
    </p:spTree>
    <p:extLst>
      <p:ext uri="{BB962C8B-B14F-4D97-AF65-F5344CB8AC3E}">
        <p14:creationId xmlns:p14="http://schemas.microsoft.com/office/powerpoint/2010/main" val="26478517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Impact sockets and extensions</a:t>
            </a:r>
          </a:p>
          <a:p>
            <a:pPr marL="171450" indent="-171450">
              <a:buFont typeface="Arial" panose="020B0604020202020204" pitchFamily="34" charset="0"/>
              <a:buChar char="•"/>
            </a:pPr>
            <a:r>
              <a:rPr lang="en-US" dirty="0" smtClean="0"/>
              <a:t>Must be used with air and electric wrenches</a:t>
            </a:r>
          </a:p>
          <a:p>
            <a:pPr marL="171450" indent="-171450">
              <a:buFont typeface="Arial" panose="020B0604020202020204" pitchFamily="34" charset="0"/>
              <a:buChar char="•"/>
            </a:pPr>
            <a:r>
              <a:rPr lang="en-US" dirty="0" smtClean="0"/>
              <a:t>Impact tools are case-hardened steel and are thicker and much stronger than conventional chrome-plated  sockets and extensions </a:t>
            </a:r>
          </a:p>
          <a:p>
            <a:pPr marL="171450" indent="-171450">
              <a:buFont typeface="Arial" panose="020B0604020202020204" pitchFamily="34" charset="0"/>
              <a:buChar char="•"/>
            </a:pPr>
            <a:r>
              <a:rPr lang="en-US" dirty="0" smtClean="0"/>
              <a:t>Have a flat black finish</a:t>
            </a:r>
          </a:p>
          <a:p>
            <a:pPr marL="171450" indent="-171450">
              <a:buFont typeface="Arial" panose="020B0604020202020204" pitchFamily="34" charset="0"/>
              <a:buChar char="•"/>
            </a:pPr>
            <a:r>
              <a:rPr lang="en-US" dirty="0" smtClean="0"/>
              <a:t>These sockets,</a:t>
            </a:r>
            <a:r>
              <a:rPr lang="en-US" baseline="0" dirty="0" smtClean="0"/>
              <a:t> just like conventional sockets, can use either metric or standard measurements. The size of the socket is etched into the side of the socket. </a:t>
            </a:r>
            <a:endParaRPr lang="en-US" dirty="0" smtClean="0"/>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78</a:t>
            </a:fld>
            <a:endParaRPr lang="en-US"/>
          </a:p>
        </p:txBody>
      </p:sp>
    </p:spTree>
    <p:extLst>
      <p:ext uri="{BB962C8B-B14F-4D97-AF65-F5344CB8AC3E}">
        <p14:creationId xmlns:p14="http://schemas.microsoft.com/office/powerpoint/2010/main" val="41872131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Air hammers are useful during various driving and</a:t>
            </a:r>
            <a:r>
              <a:rPr lang="en-US" baseline="0" dirty="0" smtClean="0"/>
              <a:t> cutting operations</a:t>
            </a:r>
          </a:p>
          <a:p>
            <a:r>
              <a:rPr lang="en-US" baseline="0" dirty="0" smtClean="0"/>
              <a:t>They are capable of producing about 1000-4000 impacts per minute.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79</a:t>
            </a:fld>
            <a:endParaRPr lang="en-US"/>
          </a:p>
        </p:txBody>
      </p:sp>
    </p:spTree>
    <p:extLst>
      <p:ext uri="{BB962C8B-B14F-4D97-AF65-F5344CB8AC3E}">
        <p14:creationId xmlns:p14="http://schemas.microsoft.com/office/powerpoint/2010/main" val="16705760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Blowgun</a:t>
            </a:r>
          </a:p>
          <a:p>
            <a:pPr marL="171450" indent="-171450">
              <a:buFont typeface="Arial" panose="020B0604020202020204" pitchFamily="34" charset="0"/>
              <a:buChar char="•"/>
            </a:pPr>
            <a:r>
              <a:rPr lang="en-US" dirty="0" smtClean="0"/>
              <a:t>Used to dry and clean parts washed in solvent</a:t>
            </a:r>
          </a:p>
          <a:p>
            <a:pPr marL="171450" indent="-171450">
              <a:buFont typeface="Arial" panose="020B0604020202020204" pitchFamily="34" charset="0"/>
              <a:buChar char="•"/>
            </a:pPr>
            <a:r>
              <a:rPr lang="en-US" dirty="0" smtClean="0"/>
              <a:t>Used to blow dust and loose dirt from parts before or during disassembly</a:t>
            </a:r>
          </a:p>
          <a:p>
            <a:pPr marL="171450" indent="-171450">
              <a:buFont typeface="Arial" panose="020B0604020202020204" pitchFamily="34" charset="0"/>
              <a:buChar char="•"/>
            </a:pPr>
            <a:r>
              <a:rPr lang="en-US" dirty="0" smtClean="0"/>
              <a:t>Always wear eye protection  and direct the blast away from yourself and others</a:t>
            </a:r>
          </a:p>
          <a:p>
            <a:pPr marL="171450" indent="-171450">
              <a:buFont typeface="Arial" panose="020B0604020202020204" pitchFamily="34" charset="0"/>
              <a:buChar char="•"/>
            </a:pPr>
            <a:r>
              <a:rPr lang="en-US" dirty="0" smtClean="0"/>
              <a:t>Do not blow clean brake and clutch parts because the dust from these parts contain asbestos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80</a:t>
            </a:fld>
            <a:endParaRPr lang="en-US"/>
          </a:p>
        </p:txBody>
      </p:sp>
    </p:spTree>
    <p:extLst>
      <p:ext uri="{BB962C8B-B14F-4D97-AF65-F5344CB8AC3E}">
        <p14:creationId xmlns:p14="http://schemas.microsoft.com/office/powerpoint/2010/main" val="31767763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solvent gun has the simple</a:t>
            </a:r>
            <a:r>
              <a:rPr lang="en-US" baseline="0" dirty="0" smtClean="0"/>
              <a:t> task of being used to wash parts that will not fit in the cleaning tank.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81</a:t>
            </a:fld>
            <a:endParaRPr lang="en-US"/>
          </a:p>
        </p:txBody>
      </p:sp>
    </p:spTree>
    <p:extLst>
      <p:ext uri="{BB962C8B-B14F-4D97-AF65-F5344CB8AC3E}">
        <p14:creationId xmlns:p14="http://schemas.microsoft.com/office/powerpoint/2010/main" val="16319974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Air Drills </a:t>
            </a:r>
          </a:p>
          <a:p>
            <a:r>
              <a:rPr lang="en-US" dirty="0" smtClean="0"/>
              <a:t>Used for many tasks because of its power output and speed adjustment capabilities</a:t>
            </a:r>
          </a:p>
          <a:p>
            <a:r>
              <a:rPr lang="en-US" dirty="0" smtClean="0"/>
              <a:t>With the use of attachments, air drills can drill holes, grind, polish and clean parts. </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82</a:t>
            </a:fld>
            <a:endParaRPr lang="en-US"/>
          </a:p>
        </p:txBody>
      </p:sp>
    </p:spTree>
    <p:extLst>
      <p:ext uri="{BB962C8B-B14F-4D97-AF65-F5344CB8AC3E}">
        <p14:creationId xmlns:p14="http://schemas.microsoft.com/office/powerpoint/2010/main" val="25085458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3"/>
            <a:r>
              <a:rPr lang="en-US" sz="1200" kern="1200" dirty="0" smtClean="0">
                <a:solidFill>
                  <a:schemeClr val="tx1"/>
                </a:solidFill>
                <a:effectLst/>
                <a:latin typeface="+mn-lt"/>
                <a:ea typeface="+mn-ea"/>
                <a:cs typeface="+mn-cs"/>
              </a:rPr>
              <a:t>Rotary brush</a:t>
            </a:r>
          </a:p>
          <a:p>
            <a:pPr lvl="4"/>
            <a:r>
              <a:rPr lang="en-US" sz="1200" kern="1200" dirty="0" smtClean="0">
                <a:solidFill>
                  <a:schemeClr val="tx1"/>
                </a:solidFill>
                <a:effectLst/>
                <a:latin typeface="+mn-lt"/>
                <a:ea typeface="+mn-ea"/>
                <a:cs typeface="+mn-cs"/>
              </a:rPr>
              <a:t>Used in an air drill for rapid cleaning of parts</a:t>
            </a:r>
          </a:p>
          <a:p>
            <a:pPr lvl="4"/>
            <a:r>
              <a:rPr lang="en-US" sz="1200" kern="1200" dirty="0" smtClean="0">
                <a:solidFill>
                  <a:schemeClr val="tx1"/>
                </a:solidFill>
                <a:effectLst/>
                <a:latin typeface="+mn-lt"/>
                <a:ea typeface="+mn-ea"/>
                <a:cs typeface="+mn-cs"/>
              </a:rPr>
              <a:t>Can quickly remove old gasket material, carbon deposits, and rust with a minimum amount of effort</a:t>
            </a:r>
          </a:p>
          <a:p>
            <a:pPr lvl="3"/>
            <a:r>
              <a:rPr lang="en-US" sz="1200" kern="1200" dirty="0" smtClean="0">
                <a:solidFill>
                  <a:schemeClr val="tx1"/>
                </a:solidFill>
                <a:effectLst/>
                <a:latin typeface="+mn-lt"/>
                <a:ea typeface="+mn-ea"/>
                <a:cs typeface="+mn-cs"/>
              </a:rPr>
              <a:t>Abrasive pad</a:t>
            </a:r>
          </a:p>
          <a:p>
            <a:pPr lvl="4"/>
            <a:r>
              <a:rPr lang="en-US" sz="1200" kern="1200" dirty="0" smtClean="0">
                <a:solidFill>
                  <a:schemeClr val="tx1"/>
                </a:solidFill>
                <a:effectLst/>
                <a:latin typeface="+mn-lt"/>
                <a:ea typeface="+mn-ea"/>
                <a:cs typeface="+mn-cs"/>
              </a:rPr>
              <a:t>Cleaning tool used in an air drill</a:t>
            </a:r>
          </a:p>
          <a:p>
            <a:pPr lvl="4"/>
            <a:r>
              <a:rPr lang="en-US" sz="1200" kern="1200" dirty="0" smtClean="0">
                <a:solidFill>
                  <a:schemeClr val="tx1"/>
                </a:solidFill>
                <a:effectLst/>
                <a:latin typeface="+mn-lt"/>
                <a:ea typeface="+mn-ea"/>
                <a:cs typeface="+mn-cs"/>
              </a:rPr>
              <a:t>Used for removing old gasket material</a:t>
            </a:r>
          </a:p>
          <a:p>
            <a:pPr lvl="4"/>
            <a:r>
              <a:rPr lang="en-US" sz="1200" kern="1200" dirty="0" smtClean="0">
                <a:solidFill>
                  <a:schemeClr val="tx1"/>
                </a:solidFill>
                <a:effectLst/>
                <a:latin typeface="+mn-lt"/>
                <a:ea typeface="+mn-ea"/>
                <a:cs typeface="+mn-cs"/>
              </a:rPr>
              <a:t>Has the advantage of not scratching aluminum like a rotary brush can </a:t>
            </a:r>
          </a:p>
          <a:p>
            <a:pPr lvl="3"/>
            <a:r>
              <a:rPr lang="en-US" sz="1200" kern="1200" dirty="0" smtClean="0">
                <a:solidFill>
                  <a:schemeClr val="tx1"/>
                </a:solidFill>
                <a:effectLst/>
                <a:latin typeface="+mn-lt"/>
                <a:ea typeface="+mn-ea"/>
                <a:cs typeface="+mn-cs"/>
              </a:rPr>
              <a:t>Rotary File</a:t>
            </a:r>
          </a:p>
          <a:p>
            <a:pPr lvl="4"/>
            <a:r>
              <a:rPr lang="en-US" sz="1200" kern="1200" dirty="0" smtClean="0">
                <a:solidFill>
                  <a:schemeClr val="tx1"/>
                </a:solidFill>
                <a:effectLst/>
                <a:latin typeface="+mn-lt"/>
                <a:ea typeface="+mn-ea"/>
                <a:cs typeface="+mn-cs"/>
              </a:rPr>
              <a:t>Used in an air drill and is handy for removing metal burrs and nicks</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83</a:t>
            </a:fld>
            <a:endParaRPr lang="en-US"/>
          </a:p>
        </p:txBody>
      </p:sp>
    </p:spTree>
    <p:extLst>
      <p:ext uri="{BB962C8B-B14F-4D97-AF65-F5344CB8AC3E}">
        <p14:creationId xmlns:p14="http://schemas.microsoft.com/office/powerpoint/2010/main" val="19212238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3"/>
            <a:r>
              <a:rPr lang="en-US" sz="1200" kern="1200" dirty="0" smtClean="0">
                <a:solidFill>
                  <a:schemeClr val="tx1"/>
                </a:solidFill>
                <a:effectLst/>
                <a:latin typeface="+mn-lt"/>
                <a:ea typeface="+mn-ea"/>
                <a:cs typeface="+mn-cs"/>
              </a:rPr>
              <a:t>Used for grinding, cleaning or polishing operations</a:t>
            </a:r>
          </a:p>
          <a:p>
            <a:pPr lvl="3"/>
            <a:r>
              <a:rPr lang="en-US" sz="1200" kern="1200" dirty="0" smtClean="0">
                <a:solidFill>
                  <a:schemeClr val="tx1"/>
                </a:solidFill>
                <a:effectLst/>
                <a:latin typeface="+mn-lt"/>
                <a:ea typeface="+mn-ea"/>
                <a:cs typeface="+mn-cs"/>
              </a:rPr>
              <a:t>Has two wheels</a:t>
            </a:r>
          </a:p>
          <a:p>
            <a:pPr lvl="4"/>
            <a:r>
              <a:rPr lang="en-US" sz="1200" kern="1200" dirty="0" smtClean="0">
                <a:solidFill>
                  <a:schemeClr val="tx1"/>
                </a:solidFill>
                <a:effectLst/>
                <a:latin typeface="+mn-lt"/>
                <a:ea typeface="+mn-ea"/>
                <a:cs typeface="+mn-cs"/>
              </a:rPr>
              <a:t>Grinding wheel – used for sharpening and </a:t>
            </a:r>
            <a:r>
              <a:rPr lang="en-US" sz="1200" kern="1200" dirty="0" err="1" smtClean="0">
                <a:solidFill>
                  <a:schemeClr val="tx1"/>
                </a:solidFill>
                <a:effectLst/>
                <a:latin typeface="+mn-lt"/>
                <a:ea typeface="+mn-ea"/>
                <a:cs typeface="+mn-cs"/>
              </a:rPr>
              <a:t>deburring</a:t>
            </a:r>
            <a:r>
              <a:rPr lang="en-US" sz="1200" kern="1200" dirty="0" smtClean="0">
                <a:solidFill>
                  <a:schemeClr val="tx1"/>
                </a:solidFill>
                <a:effectLst/>
                <a:latin typeface="+mn-lt"/>
                <a:ea typeface="+mn-ea"/>
                <a:cs typeface="+mn-cs"/>
              </a:rPr>
              <a:t> metal tools, such as chisels and punches</a:t>
            </a:r>
          </a:p>
          <a:p>
            <a:pPr lvl="4"/>
            <a:r>
              <a:rPr lang="en-US" sz="1200" kern="1200" dirty="0" smtClean="0">
                <a:solidFill>
                  <a:schemeClr val="tx1"/>
                </a:solidFill>
                <a:effectLst/>
                <a:latin typeface="+mn-lt"/>
                <a:ea typeface="+mn-ea"/>
                <a:cs typeface="+mn-cs"/>
              </a:rPr>
              <a:t>Wire wheel – used for cleaning and polishing metal tools, such as scrapers and putty knives</a:t>
            </a:r>
          </a:p>
          <a:p>
            <a:pPr lvl="3"/>
            <a:r>
              <a:rPr lang="en-US" sz="1200" kern="1200" dirty="0" smtClean="0">
                <a:solidFill>
                  <a:schemeClr val="tx1"/>
                </a:solidFill>
                <a:effectLst/>
                <a:latin typeface="+mn-lt"/>
                <a:ea typeface="+mn-ea"/>
                <a:cs typeface="+mn-cs"/>
              </a:rPr>
              <a:t>Rules:</a:t>
            </a:r>
          </a:p>
          <a:p>
            <a:pPr lvl="4"/>
            <a:r>
              <a:rPr lang="en-US" sz="1200" kern="1200" dirty="0" smtClean="0">
                <a:solidFill>
                  <a:schemeClr val="tx1"/>
                </a:solidFill>
                <a:effectLst/>
                <a:latin typeface="+mn-lt"/>
                <a:ea typeface="+mn-ea"/>
                <a:cs typeface="+mn-cs"/>
              </a:rPr>
              <a:t>Always wear eye protection and keep your hands away from the wheel</a:t>
            </a:r>
          </a:p>
          <a:p>
            <a:pPr lvl="4"/>
            <a:r>
              <a:rPr lang="en-US" sz="1200" kern="1200" dirty="0" smtClean="0">
                <a:solidFill>
                  <a:schemeClr val="tx1"/>
                </a:solidFill>
                <a:effectLst/>
                <a:latin typeface="+mn-lt"/>
                <a:ea typeface="+mn-ea"/>
                <a:cs typeface="+mn-cs"/>
              </a:rPr>
              <a:t>Make sure the grinder shields are in place</a:t>
            </a:r>
          </a:p>
          <a:p>
            <a:pPr lvl="4"/>
            <a:r>
              <a:rPr lang="en-US" sz="1200" kern="1200" dirty="0" smtClean="0">
                <a:solidFill>
                  <a:schemeClr val="tx1"/>
                </a:solidFill>
                <a:effectLst/>
                <a:latin typeface="+mn-lt"/>
                <a:ea typeface="+mn-ea"/>
                <a:cs typeface="+mn-cs"/>
              </a:rPr>
              <a:t>Keep the tool rest adjusted close to the wheel. If the rest is not close to the wheel, the part being ground can catch in the grinder.</a:t>
            </a:r>
          </a:p>
          <a:p>
            <a:pPr lvl="4"/>
            <a:r>
              <a:rPr lang="en-US" sz="1200" kern="1200" dirty="0" smtClean="0">
                <a:solidFill>
                  <a:schemeClr val="tx1"/>
                </a:solidFill>
                <a:effectLst/>
                <a:latin typeface="+mn-lt"/>
                <a:ea typeface="+mn-ea"/>
                <a:cs typeface="+mn-cs"/>
              </a:rPr>
              <a:t>Do not use a wire wheel to clean soft metal parts, such as aluminum pistons or brass brushings. The abrasive action of the wheel can remove metal or scuff the part and ruin it. Instead use a solvent and a dull hand scraper on soft metal parts. </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85</a:t>
            </a:fld>
            <a:endParaRPr lang="en-US"/>
          </a:p>
        </p:txBody>
      </p:sp>
    </p:spTree>
    <p:extLst>
      <p:ext uri="{BB962C8B-B14F-4D97-AF65-F5344CB8AC3E}">
        <p14:creationId xmlns:p14="http://schemas.microsoft.com/office/powerpoint/2010/main" val="4957289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3"/>
            <a:r>
              <a:rPr lang="en-US" sz="1200" kern="1200" dirty="0" smtClean="0">
                <a:solidFill>
                  <a:schemeClr val="tx1"/>
                </a:solidFill>
                <a:effectLst/>
                <a:latin typeface="+mn-lt"/>
                <a:ea typeface="+mn-ea"/>
                <a:cs typeface="+mn-cs"/>
              </a:rPr>
              <a:t>Used to create holes in metal and plastic parts</a:t>
            </a:r>
          </a:p>
          <a:p>
            <a:pPr lvl="3"/>
            <a:r>
              <a:rPr lang="en-US" sz="1200" kern="1200" dirty="0" smtClean="0">
                <a:solidFill>
                  <a:schemeClr val="tx1"/>
                </a:solidFill>
                <a:effectLst/>
                <a:latin typeface="+mn-lt"/>
                <a:ea typeface="+mn-ea"/>
                <a:cs typeface="+mn-cs"/>
              </a:rPr>
              <a:t>Can be portable or mounted. </a:t>
            </a:r>
          </a:p>
          <a:p>
            <a:pPr lvl="3"/>
            <a:r>
              <a:rPr lang="en-US" sz="1200" kern="1200" dirty="0" smtClean="0">
                <a:solidFill>
                  <a:schemeClr val="tx1"/>
                </a:solidFill>
                <a:effectLst/>
                <a:latin typeface="+mn-lt"/>
                <a:ea typeface="+mn-ea"/>
                <a:cs typeface="+mn-cs"/>
              </a:rPr>
              <a:t>Bits</a:t>
            </a:r>
          </a:p>
          <a:p>
            <a:pPr lvl="4"/>
            <a:r>
              <a:rPr lang="en-US" sz="1200" kern="1200" dirty="0" smtClean="0">
                <a:solidFill>
                  <a:schemeClr val="tx1"/>
                </a:solidFill>
                <a:effectLst/>
                <a:latin typeface="+mn-lt"/>
                <a:ea typeface="+mn-ea"/>
                <a:cs typeface="+mn-cs"/>
              </a:rPr>
              <a:t>Used in drills to drill holes in metal and plastic parts</a:t>
            </a:r>
          </a:p>
          <a:p>
            <a:pPr lvl="4"/>
            <a:r>
              <a:rPr lang="en-US" sz="1200" kern="1200" dirty="0" smtClean="0">
                <a:solidFill>
                  <a:schemeClr val="tx1"/>
                </a:solidFill>
                <a:effectLst/>
                <a:latin typeface="+mn-lt"/>
                <a:ea typeface="+mn-ea"/>
                <a:cs typeface="+mn-cs"/>
              </a:rPr>
              <a:t>Mounted in the drill chuck</a:t>
            </a:r>
          </a:p>
          <a:p>
            <a:pPr lvl="4"/>
            <a:r>
              <a:rPr lang="en-US" sz="1200" kern="1200" dirty="0" smtClean="0">
                <a:solidFill>
                  <a:schemeClr val="tx1"/>
                </a:solidFill>
                <a:effectLst/>
                <a:latin typeface="+mn-lt"/>
                <a:ea typeface="+mn-ea"/>
                <a:cs typeface="+mn-cs"/>
              </a:rPr>
              <a:t>A special key called a chuck key is sometimes needed to tighten the drill bit in the chuck </a:t>
            </a:r>
          </a:p>
          <a:p>
            <a:pPr lvl="4"/>
            <a:r>
              <a:rPr lang="en-US" sz="1200" kern="1200" dirty="0" smtClean="0">
                <a:solidFill>
                  <a:schemeClr val="tx1"/>
                </a:solidFill>
                <a:effectLst/>
                <a:latin typeface="+mn-lt"/>
                <a:ea typeface="+mn-ea"/>
                <a:cs typeface="+mn-cs"/>
              </a:rPr>
              <a:t>Drill bits are commonly made of either carbon steel or high-speed steel </a:t>
            </a:r>
          </a:p>
          <a:p>
            <a:pPr lvl="4"/>
            <a:r>
              <a:rPr lang="en-US" sz="1200" kern="1200" dirty="0" smtClean="0">
                <a:solidFill>
                  <a:schemeClr val="tx1"/>
                </a:solidFill>
                <a:effectLst/>
                <a:latin typeface="+mn-lt"/>
                <a:ea typeface="+mn-ea"/>
                <a:cs typeface="+mn-cs"/>
              </a:rPr>
              <a:t>Bits can me standard or metric</a:t>
            </a:r>
            <a:r>
              <a:rPr lang="en-US" sz="1200" kern="1200" baseline="0" dirty="0" smtClean="0">
                <a:solidFill>
                  <a:schemeClr val="tx1"/>
                </a:solidFill>
                <a:effectLst/>
                <a:latin typeface="+mn-lt"/>
                <a:ea typeface="+mn-ea"/>
                <a:cs typeface="+mn-cs"/>
              </a:rPr>
              <a:t> measurement</a:t>
            </a:r>
          </a:p>
          <a:p>
            <a:pPr lvl="4"/>
            <a:r>
              <a:rPr lang="en-US" sz="1200" kern="1200" baseline="0" dirty="0" smtClean="0">
                <a:solidFill>
                  <a:schemeClr val="tx1"/>
                </a:solidFill>
                <a:effectLst/>
                <a:latin typeface="+mn-lt"/>
                <a:ea typeface="+mn-ea"/>
                <a:cs typeface="+mn-cs"/>
              </a:rPr>
              <a:t>The measurement is either denoted on the bit itself, or on the holder for the bit.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86</a:t>
            </a:fld>
            <a:endParaRPr lang="en-US"/>
          </a:p>
        </p:txBody>
      </p:sp>
    </p:spTree>
    <p:extLst>
      <p:ext uri="{BB962C8B-B14F-4D97-AF65-F5344CB8AC3E}">
        <p14:creationId xmlns:p14="http://schemas.microsoft.com/office/powerpoint/2010/main" val="18415780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3"/>
            <a:r>
              <a:rPr lang="en-US" sz="1200" kern="1200" dirty="0" smtClean="0">
                <a:solidFill>
                  <a:schemeClr val="tx1"/>
                </a:solidFill>
                <a:effectLst/>
                <a:latin typeface="+mn-lt"/>
                <a:ea typeface="+mn-ea"/>
                <a:cs typeface="+mn-cs"/>
              </a:rPr>
              <a:t>Portable electric drill</a:t>
            </a:r>
          </a:p>
          <a:p>
            <a:pPr lvl="4"/>
            <a:r>
              <a:rPr lang="en-US" sz="1200" kern="1200" dirty="0" smtClean="0">
                <a:solidFill>
                  <a:schemeClr val="tx1"/>
                </a:solidFill>
                <a:effectLst/>
                <a:latin typeface="+mn-lt"/>
                <a:ea typeface="+mn-ea"/>
                <a:cs typeface="+mn-cs"/>
              </a:rPr>
              <a:t>Hand-held drills</a:t>
            </a:r>
          </a:p>
          <a:p>
            <a:pPr lvl="4"/>
            <a:r>
              <a:rPr lang="en-US" sz="1200" kern="1200" dirty="0" smtClean="0">
                <a:solidFill>
                  <a:schemeClr val="tx1"/>
                </a:solidFill>
                <a:effectLst/>
                <a:latin typeface="+mn-lt"/>
                <a:ea typeface="+mn-ea"/>
                <a:cs typeface="+mn-cs"/>
              </a:rPr>
              <a:t>They come in different sizes</a:t>
            </a:r>
          </a:p>
          <a:p>
            <a:pPr lvl="4"/>
            <a:r>
              <a:rPr lang="en-US" sz="1200" kern="1200" dirty="0" smtClean="0">
                <a:solidFill>
                  <a:schemeClr val="tx1"/>
                </a:solidFill>
                <a:effectLst/>
                <a:latin typeface="+mn-lt"/>
                <a:ea typeface="+mn-ea"/>
                <a:cs typeface="+mn-cs"/>
              </a:rPr>
              <a:t>Electric drills with power cords are needed for difficult or high-torque operations</a:t>
            </a:r>
          </a:p>
          <a:p>
            <a:pPr lvl="5"/>
            <a:r>
              <a:rPr lang="en-US" sz="1200" kern="1200" dirty="0" smtClean="0">
                <a:solidFill>
                  <a:schemeClr val="tx1"/>
                </a:solidFill>
                <a:effectLst/>
                <a:latin typeface="+mn-lt"/>
                <a:ea typeface="+mn-ea"/>
                <a:cs typeface="+mn-cs"/>
              </a:rPr>
              <a:t>Commonly used sizes are ¼”, 3/8” and ½”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DCA8837-1FAC-4AA3-BD94-8D8E50C5A9F3}" type="slidenum">
              <a:rPr lang="en-US" smtClean="0"/>
              <a:t>87</a:t>
            </a:fld>
            <a:endParaRPr lang="en-US"/>
          </a:p>
        </p:txBody>
      </p:sp>
    </p:spTree>
    <p:extLst>
      <p:ext uri="{BB962C8B-B14F-4D97-AF65-F5344CB8AC3E}">
        <p14:creationId xmlns:p14="http://schemas.microsoft.com/office/powerpoint/2010/main" val="23053496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3"/>
            <a:r>
              <a:rPr lang="en-US" sz="1200" kern="1200" dirty="0" smtClean="0">
                <a:solidFill>
                  <a:schemeClr val="tx1"/>
                </a:solidFill>
                <a:effectLst/>
                <a:latin typeface="+mn-lt"/>
                <a:ea typeface="+mn-ea"/>
                <a:cs typeface="+mn-cs"/>
              </a:rPr>
              <a:t>Drill press </a:t>
            </a:r>
          </a:p>
          <a:p>
            <a:pPr lvl="4"/>
            <a:r>
              <a:rPr lang="en-US" sz="1200" kern="1200" dirty="0" smtClean="0">
                <a:solidFill>
                  <a:schemeClr val="tx1"/>
                </a:solidFill>
                <a:effectLst/>
                <a:latin typeface="+mn-lt"/>
                <a:ea typeface="+mn-ea"/>
                <a:cs typeface="+mn-cs"/>
              </a:rPr>
              <a:t>A large, floor- or bench-mounted drill needed for drilling large, deep or multiple holes in several parts</a:t>
            </a:r>
          </a:p>
          <a:p>
            <a:pPr lvl="4"/>
            <a:r>
              <a:rPr lang="en-US" sz="1200" kern="1200" dirty="0" smtClean="0">
                <a:solidFill>
                  <a:schemeClr val="tx1"/>
                </a:solidFill>
                <a:effectLst/>
                <a:latin typeface="+mn-lt"/>
                <a:ea typeface="+mn-ea"/>
                <a:cs typeface="+mn-cs"/>
              </a:rPr>
              <a:t>The drill press allows the bit to be pressed into the work with increased force</a:t>
            </a:r>
          </a:p>
          <a:p>
            <a:pPr lvl="4"/>
            <a:r>
              <a:rPr lang="en-US" sz="1200" kern="1200" dirty="0" smtClean="0">
                <a:solidFill>
                  <a:schemeClr val="tx1"/>
                </a:solidFill>
                <a:effectLst/>
                <a:latin typeface="+mn-lt"/>
                <a:ea typeface="+mn-ea"/>
                <a:cs typeface="+mn-cs"/>
              </a:rPr>
              <a:t>Larger drill bits can be used</a:t>
            </a:r>
          </a:p>
          <a:p>
            <a:pPr lvl="4"/>
            <a:r>
              <a:rPr lang="en-US" sz="1200" kern="1200" dirty="0" smtClean="0">
                <a:solidFill>
                  <a:schemeClr val="tx1"/>
                </a:solidFill>
                <a:effectLst/>
                <a:latin typeface="+mn-lt"/>
                <a:ea typeface="+mn-ea"/>
                <a:cs typeface="+mn-cs"/>
              </a:rPr>
              <a:t>Drill press rules</a:t>
            </a:r>
          </a:p>
          <a:p>
            <a:pPr lvl="5"/>
            <a:r>
              <a:rPr lang="en-US" sz="1200" kern="1200" dirty="0" smtClean="0">
                <a:solidFill>
                  <a:schemeClr val="tx1"/>
                </a:solidFill>
                <a:effectLst/>
                <a:latin typeface="+mn-lt"/>
                <a:ea typeface="+mn-ea"/>
                <a:cs typeface="+mn-cs"/>
              </a:rPr>
              <a:t>Remove the key from the chuck before turning on the drill press</a:t>
            </a:r>
          </a:p>
          <a:p>
            <a:pPr lvl="5"/>
            <a:r>
              <a:rPr lang="en-US" sz="1200" kern="1200" dirty="0" smtClean="0">
                <a:solidFill>
                  <a:schemeClr val="tx1"/>
                </a:solidFill>
                <a:effectLst/>
                <a:latin typeface="+mn-lt"/>
                <a:ea typeface="+mn-ea"/>
                <a:cs typeface="+mn-cs"/>
              </a:rPr>
              <a:t>Secure the part to be drill with C-clamps or other holding fixtures</a:t>
            </a:r>
          </a:p>
          <a:p>
            <a:pPr lvl="5"/>
            <a:r>
              <a:rPr lang="en-US" sz="1200" kern="1200" dirty="0" smtClean="0">
                <a:solidFill>
                  <a:schemeClr val="tx1"/>
                </a:solidFill>
                <a:effectLst/>
                <a:latin typeface="+mn-lt"/>
                <a:ea typeface="+mn-ea"/>
                <a:cs typeface="+mn-cs"/>
              </a:rPr>
              <a:t>Use a center punch to indent the part and start the hole</a:t>
            </a:r>
          </a:p>
          <a:p>
            <a:pPr lvl="5"/>
            <a:r>
              <a:rPr lang="en-US" sz="1200" kern="1200" dirty="0" smtClean="0">
                <a:solidFill>
                  <a:schemeClr val="tx1"/>
                </a:solidFill>
                <a:effectLst/>
                <a:latin typeface="+mn-lt"/>
                <a:ea typeface="+mn-ea"/>
                <a:cs typeface="+mn-cs"/>
              </a:rPr>
              <a:t>To prevent injury, release drilling pressure right before the bit breaks through the bottom of the part. A drill bit tends to catch when breaking through. This can cause the drill or the part to rotate dangerously </a:t>
            </a:r>
          </a:p>
          <a:p>
            <a:pPr lvl="5"/>
            <a:r>
              <a:rPr lang="en-US" sz="1200" kern="1200" dirty="0" smtClean="0">
                <a:solidFill>
                  <a:schemeClr val="tx1"/>
                </a:solidFill>
                <a:effectLst/>
                <a:latin typeface="+mn-lt"/>
                <a:ea typeface="+mn-ea"/>
                <a:cs typeface="+mn-cs"/>
              </a:rPr>
              <a:t>Oil the bit as needed. Oil pulls heat out of the bit and transfers it into the base metal being drilled. Without oil, a drill bit can overheat and lose its hardness before dulling quickly. </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88</a:t>
            </a:fld>
            <a:endParaRPr lang="en-US"/>
          </a:p>
        </p:txBody>
      </p:sp>
    </p:spTree>
    <p:extLst>
      <p:ext uri="{BB962C8B-B14F-4D97-AF65-F5344CB8AC3E}">
        <p14:creationId xmlns:p14="http://schemas.microsoft.com/office/powerpoint/2010/main" val="3743594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Rules to follow when working with wrenches:</a:t>
            </a:r>
          </a:p>
          <a:p>
            <a:pPr marL="228600" indent="-228600">
              <a:buAutoNum type="arabicPeriod"/>
            </a:pPr>
            <a:r>
              <a:rPr lang="en-US" baseline="0" dirty="0" smtClean="0"/>
              <a:t>Always select the right size wrench. It must fit the bolt head snuggly. A loose fitting wrench will round off the bolt head. </a:t>
            </a:r>
          </a:p>
          <a:p>
            <a:pPr marL="228600" indent="-228600">
              <a:buAutoNum type="arabicPeriod"/>
            </a:pPr>
            <a:r>
              <a:rPr lang="en-US" baseline="0" dirty="0" smtClean="0"/>
              <a:t>Never hammer on a standard wrench to break loose a bolt or large nut. Slug wrenches are used for that. </a:t>
            </a:r>
          </a:p>
          <a:p>
            <a:pPr marL="228600" indent="-228600">
              <a:buAutoNum type="arabicPeriod"/>
            </a:pPr>
            <a:r>
              <a:rPr lang="en-US" baseline="0" dirty="0" smtClean="0"/>
              <a:t>Always try to pull on the wrench. This is so if the wrench slips, you are less likely to hurt your hand. When you must push on a wrench, use the palm of your hand and keep your fingers open</a:t>
            </a:r>
          </a:p>
          <a:p>
            <a:pPr marL="228600" indent="-228600">
              <a:buAutoNum type="arabicPeriod"/>
            </a:pPr>
            <a:r>
              <a:rPr lang="en-US" baseline="0" dirty="0" smtClean="0"/>
              <a:t>Never use a steel bar or pipe to increase the length of a wrench for leverage. This can not only be dangerous for you, but it can also cause bending or breaking of the wrench. </a:t>
            </a:r>
          </a:p>
          <a:p>
            <a:pPr marL="228600" indent="-228600">
              <a:buAutoNum type="arabicPeriod"/>
            </a:pPr>
            <a:endParaRPr lang="en-US" baseline="0" dirty="0" smtClean="0"/>
          </a:p>
          <a:p>
            <a:pPr marL="228600" indent="-228600">
              <a:buAutoNum type="arabicPeriod"/>
            </a:pPr>
            <a:r>
              <a:rPr lang="en-US" baseline="0" dirty="0" smtClean="0"/>
              <a:t>Wrenches can use either metric or standard measurement, although standard measurements (inches) is more common. The measurement is denoted on the handle of the wrench.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8</a:t>
            </a:fld>
            <a:endParaRPr lang="en-US"/>
          </a:p>
        </p:txBody>
      </p:sp>
    </p:spTree>
    <p:extLst>
      <p:ext uri="{BB962C8B-B14F-4D97-AF65-F5344CB8AC3E}">
        <p14:creationId xmlns:p14="http://schemas.microsoft.com/office/powerpoint/2010/main" val="41752064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smtClean="0">
                <a:solidFill>
                  <a:schemeClr val="tx1"/>
                </a:solidFill>
                <a:effectLst/>
                <a:latin typeface="+mn-lt"/>
                <a:ea typeface="+mn-ea"/>
                <a:cs typeface="+mn-cs"/>
              </a:rPr>
              <a:t>Floor jack</a:t>
            </a:r>
          </a:p>
          <a:p>
            <a:pPr lvl="3"/>
            <a:r>
              <a:rPr lang="en-US" sz="1200" kern="1200" dirty="0" smtClean="0">
                <a:solidFill>
                  <a:schemeClr val="tx1"/>
                </a:solidFill>
                <a:effectLst/>
                <a:latin typeface="+mn-lt"/>
                <a:ea typeface="+mn-ea"/>
                <a:cs typeface="+mn-cs"/>
              </a:rPr>
              <a:t>Used to raise either the front, sides or rear of a vehicle</a:t>
            </a:r>
          </a:p>
          <a:p>
            <a:pPr lvl="3"/>
            <a:r>
              <a:rPr lang="en-US" sz="1200" kern="1200" dirty="0" smtClean="0">
                <a:solidFill>
                  <a:schemeClr val="tx1"/>
                </a:solidFill>
                <a:effectLst/>
                <a:latin typeface="+mn-lt"/>
                <a:ea typeface="+mn-ea"/>
                <a:cs typeface="+mn-cs"/>
              </a:rPr>
              <a:t>Place the jack saddle under a solid part of the car, such as the frame, suspension arm, or axle housing.</a:t>
            </a:r>
          </a:p>
          <a:p>
            <a:pPr lvl="3"/>
            <a:r>
              <a:rPr lang="en-US" sz="1200" kern="1200" dirty="0" smtClean="0">
                <a:solidFill>
                  <a:schemeClr val="tx1"/>
                </a:solidFill>
                <a:effectLst/>
                <a:latin typeface="+mn-lt"/>
                <a:ea typeface="+mn-ea"/>
                <a:cs typeface="+mn-cs"/>
              </a:rPr>
              <a:t>To raise the vehicle, turn the jack handle or knob clockwise and pump the handle.</a:t>
            </a:r>
          </a:p>
          <a:p>
            <a:pPr lvl="3"/>
            <a:r>
              <a:rPr lang="en-US" sz="1200" kern="1200" dirty="0" smtClean="0">
                <a:solidFill>
                  <a:schemeClr val="tx1"/>
                </a:solidFill>
                <a:effectLst/>
                <a:latin typeface="+mn-lt"/>
                <a:ea typeface="+mn-ea"/>
                <a:cs typeface="+mn-cs"/>
              </a:rPr>
              <a:t>To lower the vehicle, turn the handle or knob counterclockwise slowly to open the pressure-release valve </a:t>
            </a:r>
          </a:p>
          <a:p>
            <a:pPr lvl="3"/>
            <a:r>
              <a:rPr lang="en-US" sz="1200" kern="1200" dirty="0" smtClean="0">
                <a:solidFill>
                  <a:schemeClr val="tx1"/>
                </a:solidFill>
                <a:effectLst/>
                <a:latin typeface="+mn-lt"/>
                <a:ea typeface="+mn-ea"/>
                <a:cs typeface="+mn-cs"/>
              </a:rPr>
              <a:t>When raising the vehicle, place the transmission in neutral and release the parking break</a:t>
            </a:r>
          </a:p>
          <a:p>
            <a:pPr lvl="4"/>
            <a:r>
              <a:rPr lang="en-US" sz="1200" kern="1200" dirty="0" smtClean="0">
                <a:solidFill>
                  <a:schemeClr val="tx1"/>
                </a:solidFill>
                <a:effectLst/>
                <a:latin typeface="+mn-lt"/>
                <a:ea typeface="+mn-ea"/>
                <a:cs typeface="+mn-cs"/>
              </a:rPr>
              <a:t>This lets the vehicle roll, preventing it from pulling off of the jack</a:t>
            </a:r>
          </a:p>
          <a:p>
            <a:pPr lvl="3"/>
            <a:r>
              <a:rPr lang="en-US" sz="1200" kern="1200" dirty="0" smtClean="0">
                <a:solidFill>
                  <a:schemeClr val="tx1"/>
                </a:solidFill>
                <a:effectLst/>
                <a:latin typeface="+mn-lt"/>
                <a:ea typeface="+mn-ea"/>
                <a:cs typeface="+mn-cs"/>
              </a:rPr>
              <a:t>After raising, secure the vehicle on jack stands.</a:t>
            </a:r>
          </a:p>
          <a:p>
            <a:pPr lvl="4"/>
            <a:r>
              <a:rPr lang="en-US" sz="1200" kern="1200" dirty="0" smtClean="0">
                <a:solidFill>
                  <a:schemeClr val="tx1"/>
                </a:solidFill>
                <a:effectLst/>
                <a:latin typeface="+mn-lt"/>
                <a:ea typeface="+mn-ea"/>
                <a:cs typeface="+mn-cs"/>
              </a:rPr>
              <a:t>Place an automatic transmission in park and a manual transmission in gear. </a:t>
            </a:r>
          </a:p>
          <a:p>
            <a:pPr lvl="4"/>
            <a:r>
              <a:rPr lang="en-US" sz="1200" kern="1200" dirty="0" smtClean="0">
                <a:solidFill>
                  <a:schemeClr val="tx1"/>
                </a:solidFill>
                <a:effectLst/>
                <a:latin typeface="+mn-lt"/>
                <a:ea typeface="+mn-ea"/>
                <a:cs typeface="+mn-cs"/>
              </a:rPr>
              <a:t>Apply the emergency brake and block the wheels </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90</a:t>
            </a:fld>
            <a:endParaRPr lang="en-US"/>
          </a:p>
        </p:txBody>
      </p:sp>
    </p:spTree>
    <p:extLst>
      <p:ext uri="{BB962C8B-B14F-4D97-AF65-F5344CB8AC3E}">
        <p14:creationId xmlns:p14="http://schemas.microsoft.com/office/powerpoint/2010/main" val="37418755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smtClean="0">
                <a:solidFill>
                  <a:schemeClr val="tx1"/>
                </a:solidFill>
                <a:effectLst/>
                <a:latin typeface="+mn-lt"/>
                <a:ea typeface="+mn-ea"/>
                <a:cs typeface="+mn-cs"/>
              </a:rPr>
              <a:t>Transmission jack</a:t>
            </a:r>
          </a:p>
          <a:p>
            <a:pPr lvl="3"/>
            <a:r>
              <a:rPr lang="en-US" sz="1200" kern="1200" dirty="0" smtClean="0">
                <a:solidFill>
                  <a:schemeClr val="tx1"/>
                </a:solidFill>
                <a:effectLst/>
                <a:latin typeface="+mn-lt"/>
                <a:ea typeface="+mn-ea"/>
                <a:cs typeface="+mn-cs"/>
              </a:rPr>
              <a:t>Designed to hold transmissions and transaxles during removal or installation</a:t>
            </a:r>
          </a:p>
          <a:p>
            <a:pPr lvl="3"/>
            <a:r>
              <a:rPr lang="en-US" sz="1200" kern="1200" dirty="0" smtClean="0">
                <a:solidFill>
                  <a:schemeClr val="tx1"/>
                </a:solidFill>
                <a:effectLst/>
                <a:latin typeface="+mn-lt"/>
                <a:ea typeface="+mn-ea"/>
                <a:cs typeface="+mn-cs"/>
              </a:rPr>
              <a:t>There are two types</a:t>
            </a:r>
          </a:p>
          <a:p>
            <a:pPr lvl="4"/>
            <a:r>
              <a:rPr lang="en-US" sz="1200" kern="1200" dirty="0" smtClean="0">
                <a:solidFill>
                  <a:schemeClr val="tx1"/>
                </a:solidFill>
                <a:effectLst/>
                <a:latin typeface="+mn-lt"/>
                <a:ea typeface="+mn-ea"/>
                <a:cs typeface="+mn-cs"/>
              </a:rPr>
              <a:t>One is similar to a floor jack</a:t>
            </a:r>
          </a:p>
          <a:p>
            <a:pPr lvl="4"/>
            <a:r>
              <a:rPr lang="en-US" sz="1200" kern="1200" dirty="0" smtClean="0">
                <a:solidFill>
                  <a:schemeClr val="tx1"/>
                </a:solidFill>
                <a:effectLst/>
                <a:latin typeface="+mn-lt"/>
                <a:ea typeface="+mn-ea"/>
                <a:cs typeface="+mn-cs"/>
              </a:rPr>
              <a:t>The other is taller and designed to be used while the vehicle is raised on a lift</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91</a:t>
            </a:fld>
            <a:endParaRPr lang="en-US"/>
          </a:p>
        </p:txBody>
      </p:sp>
    </p:spTree>
    <p:extLst>
      <p:ext uri="{BB962C8B-B14F-4D97-AF65-F5344CB8AC3E}">
        <p14:creationId xmlns:p14="http://schemas.microsoft.com/office/powerpoint/2010/main" val="19812189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smtClean="0">
                <a:solidFill>
                  <a:schemeClr val="tx1"/>
                </a:solidFill>
                <a:effectLst/>
                <a:latin typeface="+mn-lt"/>
                <a:ea typeface="+mn-ea"/>
                <a:cs typeface="+mn-cs"/>
              </a:rPr>
              <a:t>Engine crane</a:t>
            </a:r>
          </a:p>
          <a:p>
            <a:pPr lvl="3"/>
            <a:r>
              <a:rPr lang="en-US" sz="1200" kern="1200" dirty="0" smtClean="0">
                <a:solidFill>
                  <a:schemeClr val="tx1"/>
                </a:solidFill>
                <a:effectLst/>
                <a:latin typeface="+mn-lt"/>
                <a:ea typeface="+mn-ea"/>
                <a:cs typeface="+mn-cs"/>
              </a:rPr>
              <a:t>Used to remove and install heavy engine assemblies</a:t>
            </a:r>
          </a:p>
          <a:p>
            <a:pPr lvl="3"/>
            <a:r>
              <a:rPr lang="en-US" sz="1200" kern="1200" dirty="0" smtClean="0">
                <a:solidFill>
                  <a:schemeClr val="tx1"/>
                </a:solidFill>
                <a:effectLst/>
                <a:latin typeface="+mn-lt"/>
                <a:ea typeface="+mn-ea"/>
                <a:cs typeface="+mn-cs"/>
              </a:rPr>
              <a:t>Has a hydraulic hand jack for raising engines and a pressure-release valve for lowering engines</a:t>
            </a:r>
          </a:p>
          <a:p>
            <a:pPr lvl="3"/>
            <a:r>
              <a:rPr lang="en-US" sz="1200" kern="1200" dirty="0" smtClean="0">
                <a:solidFill>
                  <a:schemeClr val="tx1"/>
                </a:solidFill>
                <a:effectLst/>
                <a:latin typeface="+mn-lt"/>
                <a:ea typeface="+mn-ea"/>
                <a:cs typeface="+mn-cs"/>
              </a:rPr>
              <a:t>Also handy for lifting intake manifolds, cylinder heads, engine blocks, transmissions, transaxles, and other heavy parts</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92</a:t>
            </a:fld>
            <a:endParaRPr lang="en-US"/>
          </a:p>
        </p:txBody>
      </p:sp>
    </p:spTree>
    <p:extLst>
      <p:ext uri="{BB962C8B-B14F-4D97-AF65-F5344CB8AC3E}">
        <p14:creationId xmlns:p14="http://schemas.microsoft.com/office/powerpoint/2010/main" val="120427761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smtClean="0">
                <a:solidFill>
                  <a:schemeClr val="tx1"/>
                </a:solidFill>
                <a:effectLst/>
                <a:latin typeface="+mn-lt"/>
                <a:ea typeface="+mn-ea"/>
                <a:cs typeface="+mn-cs"/>
              </a:rPr>
              <a:t>Hydraulic press</a:t>
            </a:r>
          </a:p>
          <a:p>
            <a:pPr lvl="3"/>
            <a:r>
              <a:rPr lang="en-US" sz="1200" kern="1200" dirty="0" smtClean="0">
                <a:solidFill>
                  <a:schemeClr val="tx1"/>
                </a:solidFill>
                <a:effectLst/>
                <a:latin typeface="+mn-lt"/>
                <a:ea typeface="+mn-ea"/>
                <a:cs typeface="+mn-cs"/>
              </a:rPr>
              <a:t>Used to install or remove gears, pulleys, bearings, seals and other parts requiring a high pushing force</a:t>
            </a:r>
          </a:p>
          <a:p>
            <a:pPr lvl="3"/>
            <a:r>
              <a:rPr lang="en-US" sz="1200" kern="1200" dirty="0" smtClean="0">
                <a:solidFill>
                  <a:schemeClr val="tx1"/>
                </a:solidFill>
                <a:effectLst/>
                <a:latin typeface="+mn-lt"/>
                <a:ea typeface="+mn-ea"/>
                <a:cs typeface="+mn-cs"/>
              </a:rPr>
              <a:t>A hydraulic ram extends as the pump handle is worked. </a:t>
            </a:r>
          </a:p>
          <a:p>
            <a:pPr lvl="3"/>
            <a:r>
              <a:rPr lang="en-US" sz="1200" kern="1200" dirty="0" smtClean="0">
                <a:solidFill>
                  <a:schemeClr val="tx1"/>
                </a:solidFill>
                <a:effectLst/>
                <a:latin typeface="+mn-lt"/>
                <a:ea typeface="+mn-ea"/>
                <a:cs typeface="+mn-cs"/>
              </a:rPr>
              <a:t>The ram presses the parts against a table </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93</a:t>
            </a:fld>
            <a:endParaRPr lang="en-US"/>
          </a:p>
        </p:txBody>
      </p:sp>
    </p:spTree>
    <p:extLst>
      <p:ext uri="{BB962C8B-B14F-4D97-AF65-F5344CB8AC3E}">
        <p14:creationId xmlns:p14="http://schemas.microsoft.com/office/powerpoint/2010/main" val="339730679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smtClean="0">
                <a:solidFill>
                  <a:schemeClr val="tx1"/>
                </a:solidFill>
                <a:effectLst/>
                <a:latin typeface="+mn-lt"/>
                <a:ea typeface="+mn-ea"/>
                <a:cs typeface="+mn-cs"/>
              </a:rPr>
              <a:t>Tire changer</a:t>
            </a:r>
          </a:p>
          <a:p>
            <a:pPr lvl="3"/>
            <a:r>
              <a:rPr lang="en-US" sz="1200" kern="1200" dirty="0" smtClean="0">
                <a:solidFill>
                  <a:schemeClr val="tx1"/>
                </a:solidFill>
                <a:effectLst/>
                <a:latin typeface="+mn-lt"/>
                <a:ea typeface="+mn-ea"/>
                <a:cs typeface="+mn-cs"/>
              </a:rPr>
              <a:t>Used to remove and replace tires on wheels</a:t>
            </a:r>
          </a:p>
          <a:p>
            <a:pPr lvl="3"/>
            <a:r>
              <a:rPr lang="en-US" sz="1200" kern="1200" dirty="0" smtClean="0">
                <a:solidFill>
                  <a:schemeClr val="tx1"/>
                </a:solidFill>
                <a:effectLst/>
                <a:latin typeface="+mn-lt"/>
                <a:ea typeface="+mn-ea"/>
                <a:cs typeface="+mn-cs"/>
              </a:rPr>
              <a:t>Some are pneumatic and other are hand held</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95</a:t>
            </a:fld>
            <a:endParaRPr lang="en-US"/>
          </a:p>
        </p:txBody>
      </p:sp>
    </p:spTree>
    <p:extLst>
      <p:ext uri="{BB962C8B-B14F-4D97-AF65-F5344CB8AC3E}">
        <p14:creationId xmlns:p14="http://schemas.microsoft.com/office/powerpoint/2010/main" val="216526526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smtClean="0">
                <a:solidFill>
                  <a:schemeClr val="tx1"/>
                </a:solidFill>
                <a:effectLst/>
                <a:latin typeface="+mn-lt"/>
                <a:ea typeface="+mn-ea"/>
                <a:cs typeface="+mn-cs"/>
              </a:rPr>
              <a:t>Jack stands</a:t>
            </a:r>
          </a:p>
          <a:p>
            <a:pPr lvl="3"/>
            <a:r>
              <a:rPr lang="en-US" sz="1200" kern="1200" dirty="0" smtClean="0">
                <a:solidFill>
                  <a:schemeClr val="tx1"/>
                </a:solidFill>
                <a:effectLst/>
                <a:latin typeface="+mn-lt"/>
                <a:ea typeface="+mn-ea"/>
                <a:cs typeface="+mn-cs"/>
              </a:rPr>
              <a:t>Supports a vehicle during repairs</a:t>
            </a:r>
          </a:p>
          <a:p>
            <a:pPr lvl="3"/>
            <a:r>
              <a:rPr lang="en-US" sz="1200" kern="1200" dirty="0" smtClean="0">
                <a:solidFill>
                  <a:schemeClr val="tx1"/>
                </a:solidFill>
                <a:effectLst/>
                <a:latin typeface="+mn-lt"/>
                <a:ea typeface="+mn-ea"/>
                <a:cs typeface="+mn-cs"/>
              </a:rPr>
              <a:t>After raising the vehicle with a jack, place stack stands under the vehicle</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96</a:t>
            </a:fld>
            <a:endParaRPr lang="en-US"/>
          </a:p>
        </p:txBody>
      </p:sp>
    </p:spTree>
    <p:extLst>
      <p:ext uri="{BB962C8B-B14F-4D97-AF65-F5344CB8AC3E}">
        <p14:creationId xmlns:p14="http://schemas.microsoft.com/office/powerpoint/2010/main" val="139324300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smtClean="0">
                <a:solidFill>
                  <a:schemeClr val="tx1"/>
                </a:solidFill>
                <a:effectLst/>
                <a:latin typeface="+mn-lt"/>
                <a:ea typeface="+mn-ea"/>
                <a:cs typeface="+mn-cs"/>
              </a:rPr>
              <a:t>Engine stands</a:t>
            </a:r>
          </a:p>
          <a:p>
            <a:pPr lvl="3"/>
            <a:r>
              <a:rPr lang="en-US" sz="1200" kern="1200" dirty="0" smtClean="0">
                <a:solidFill>
                  <a:schemeClr val="tx1"/>
                </a:solidFill>
                <a:effectLst/>
                <a:latin typeface="+mn-lt"/>
                <a:ea typeface="+mn-ea"/>
                <a:cs typeface="+mn-cs"/>
              </a:rPr>
              <a:t>Used to hold an engine assembly once it is removed from the vehicle for rebuilding or repair</a:t>
            </a:r>
          </a:p>
          <a:p>
            <a:pPr lvl="3"/>
            <a:r>
              <a:rPr lang="en-US" sz="1200" kern="1200" dirty="0" smtClean="0">
                <a:solidFill>
                  <a:schemeClr val="tx1"/>
                </a:solidFill>
                <a:effectLst/>
                <a:latin typeface="+mn-lt"/>
                <a:ea typeface="+mn-ea"/>
                <a:cs typeface="+mn-cs"/>
              </a:rPr>
              <a:t>The engine cylinder block bolts to the stand just as it would to the transmission or transaxle</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97</a:t>
            </a:fld>
            <a:endParaRPr lang="en-US"/>
          </a:p>
        </p:txBody>
      </p:sp>
    </p:spTree>
    <p:extLst>
      <p:ext uri="{BB962C8B-B14F-4D97-AF65-F5344CB8AC3E}">
        <p14:creationId xmlns:p14="http://schemas.microsoft.com/office/powerpoint/2010/main" val="187808417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smtClean="0">
                <a:solidFill>
                  <a:schemeClr val="tx1"/>
                </a:solidFill>
                <a:effectLst/>
                <a:latin typeface="+mn-lt"/>
                <a:ea typeface="+mn-ea"/>
                <a:cs typeface="+mn-cs"/>
              </a:rPr>
              <a:t>Cold-solvent tank</a:t>
            </a:r>
          </a:p>
          <a:p>
            <a:pPr lvl="3"/>
            <a:r>
              <a:rPr lang="en-US" sz="1200" kern="1200" dirty="0" smtClean="0">
                <a:solidFill>
                  <a:schemeClr val="tx1"/>
                </a:solidFill>
                <a:effectLst/>
                <a:latin typeface="+mn-lt"/>
                <a:ea typeface="+mn-ea"/>
                <a:cs typeface="+mn-cs"/>
              </a:rPr>
              <a:t>Contains a pump, reservoir, and solvent and it is used to remove grease and oil from parts</a:t>
            </a:r>
          </a:p>
          <a:p>
            <a:pPr lvl="3"/>
            <a:r>
              <a:rPr lang="en-US" sz="1200" kern="1200" dirty="0" smtClean="0">
                <a:solidFill>
                  <a:schemeClr val="tx1"/>
                </a:solidFill>
                <a:effectLst/>
                <a:latin typeface="+mn-lt"/>
                <a:ea typeface="+mn-ea"/>
                <a:cs typeface="+mn-cs"/>
              </a:rPr>
              <a:t>After removing all old gaskets and scraping off excess grease, you can scrub the parts clean in the solvent. </a:t>
            </a:r>
          </a:p>
          <a:p>
            <a:pPr lvl="3"/>
            <a:r>
              <a:rPr lang="en-US" sz="1200" kern="1200" dirty="0" smtClean="0">
                <a:solidFill>
                  <a:schemeClr val="tx1"/>
                </a:solidFill>
                <a:effectLst/>
                <a:latin typeface="+mn-lt"/>
                <a:ea typeface="+mn-ea"/>
                <a:cs typeface="+mn-cs"/>
              </a:rPr>
              <a:t>A blowgun is then normally used to dry the solvent</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98</a:t>
            </a:fld>
            <a:endParaRPr lang="en-US"/>
          </a:p>
        </p:txBody>
      </p:sp>
    </p:spTree>
    <p:extLst>
      <p:ext uri="{BB962C8B-B14F-4D97-AF65-F5344CB8AC3E}">
        <p14:creationId xmlns:p14="http://schemas.microsoft.com/office/powerpoint/2010/main" val="353119861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smtClean="0">
                <a:solidFill>
                  <a:schemeClr val="tx1"/>
                </a:solidFill>
                <a:effectLst/>
                <a:latin typeface="+mn-lt"/>
                <a:ea typeface="+mn-ea"/>
                <a:cs typeface="+mn-cs"/>
              </a:rPr>
              <a:t>High-pressure washer and steam cleaner</a:t>
            </a:r>
          </a:p>
          <a:p>
            <a:pPr lvl="3"/>
            <a:r>
              <a:rPr lang="en-US" sz="1200" kern="1200" dirty="0" smtClean="0">
                <a:solidFill>
                  <a:schemeClr val="tx1"/>
                </a:solidFill>
                <a:effectLst/>
                <a:latin typeface="+mn-lt"/>
                <a:ea typeface="+mn-ea"/>
                <a:cs typeface="+mn-cs"/>
              </a:rPr>
              <a:t>Can be used to remove heavy deposits of dirt, grease, and oil from the outside of large assemblies such as engine, transmissions and transaxles. </a:t>
            </a:r>
          </a:p>
          <a:p>
            <a:pPr lvl="3"/>
            <a:r>
              <a:rPr lang="en-US" sz="1200" kern="1200" dirty="0" smtClean="0">
                <a:solidFill>
                  <a:schemeClr val="tx1"/>
                </a:solidFill>
                <a:effectLst/>
                <a:latin typeface="+mn-lt"/>
                <a:ea typeface="+mn-ea"/>
                <a:cs typeface="+mn-cs"/>
              </a:rPr>
              <a:t>To keep the environment clean, wire brush the item to be cleaned and collet oil-soaked dirt before steaming or washing. </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99</a:t>
            </a:fld>
            <a:endParaRPr lang="en-US"/>
          </a:p>
        </p:txBody>
      </p:sp>
    </p:spTree>
    <p:extLst>
      <p:ext uri="{BB962C8B-B14F-4D97-AF65-F5344CB8AC3E}">
        <p14:creationId xmlns:p14="http://schemas.microsoft.com/office/powerpoint/2010/main" val="364305514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smtClean="0">
                <a:solidFill>
                  <a:schemeClr val="tx1"/>
                </a:solidFill>
                <a:effectLst/>
                <a:latin typeface="+mn-lt"/>
                <a:ea typeface="+mn-ea"/>
                <a:cs typeface="+mn-cs"/>
              </a:rPr>
              <a:t>Pressure blaster</a:t>
            </a:r>
          </a:p>
          <a:p>
            <a:pPr lvl="3"/>
            <a:r>
              <a:rPr lang="en-US" sz="1200" kern="1200" dirty="0" smtClean="0">
                <a:solidFill>
                  <a:schemeClr val="tx1"/>
                </a:solidFill>
                <a:effectLst/>
                <a:latin typeface="+mn-lt"/>
                <a:ea typeface="+mn-ea"/>
                <a:cs typeface="+mn-cs"/>
              </a:rPr>
              <a:t>Used to clean rust or corroded parts.</a:t>
            </a:r>
          </a:p>
          <a:p>
            <a:pPr lvl="3"/>
            <a:r>
              <a:rPr lang="en-US" sz="1200" kern="1200" dirty="0" smtClean="0">
                <a:solidFill>
                  <a:schemeClr val="tx1"/>
                </a:solidFill>
                <a:effectLst/>
                <a:latin typeface="+mn-lt"/>
                <a:ea typeface="+mn-ea"/>
                <a:cs typeface="+mn-cs"/>
              </a:rPr>
              <a:t>Enclosed cabinet that has rubber gloves that extend into the cabinet for sandblasting and for cleaning dry parts. </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100</a:t>
            </a:fld>
            <a:endParaRPr lang="en-US"/>
          </a:p>
        </p:txBody>
      </p:sp>
    </p:spTree>
    <p:extLst>
      <p:ext uri="{BB962C8B-B14F-4D97-AF65-F5344CB8AC3E}">
        <p14:creationId xmlns:p14="http://schemas.microsoft.com/office/powerpoint/2010/main" val="118454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a:t>
            </a:r>
            <a:r>
              <a:rPr lang="en-US" baseline="0" dirty="0" smtClean="0"/>
              <a:t> now move into different types of wrenches.</a:t>
            </a:r>
          </a:p>
          <a:p>
            <a:r>
              <a:rPr lang="en-US" baseline="0" dirty="0" smtClean="0"/>
              <a:t>The first we will talk about is the open-end wrenches.</a:t>
            </a:r>
          </a:p>
          <a:p>
            <a:r>
              <a:rPr lang="en-US" baseline="0" dirty="0" smtClean="0"/>
              <a:t>These wrenches have open jaws on both end with each end being a different size and angled at two different angles.</a:t>
            </a:r>
          </a:p>
          <a:p>
            <a:r>
              <a:rPr lang="en-US" baseline="0" dirty="0" smtClean="0"/>
              <a:t>The angles allow for the wrench to turn bolts and nuts with little swing space.</a:t>
            </a:r>
          </a:p>
          <a:p>
            <a:r>
              <a:rPr lang="en-US" baseline="0" dirty="0" smtClean="0"/>
              <a:t>These wrenches should not be used on extremely tight nuts or bolts. They have weak jaws and the jaws will flex outward and round off the bolt head. </a:t>
            </a:r>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9</a:t>
            </a:fld>
            <a:endParaRPr lang="en-US"/>
          </a:p>
        </p:txBody>
      </p:sp>
    </p:spTree>
    <p:extLst>
      <p:ext uri="{BB962C8B-B14F-4D97-AF65-F5344CB8AC3E}">
        <p14:creationId xmlns:p14="http://schemas.microsoft.com/office/powerpoint/2010/main" val="76920093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smtClean="0">
                <a:solidFill>
                  <a:schemeClr val="tx1"/>
                </a:solidFill>
                <a:effectLst/>
                <a:latin typeface="+mn-lt"/>
                <a:ea typeface="+mn-ea"/>
                <a:cs typeface="+mn-cs"/>
              </a:rPr>
              <a:t>Oxyacetylene torch</a:t>
            </a:r>
          </a:p>
          <a:p>
            <a:pPr lvl="3"/>
            <a:r>
              <a:rPr lang="en-US" sz="1200" kern="1200" dirty="0" smtClean="0">
                <a:solidFill>
                  <a:schemeClr val="tx1"/>
                </a:solidFill>
                <a:effectLst/>
                <a:latin typeface="+mn-lt"/>
                <a:ea typeface="+mn-ea"/>
                <a:cs typeface="+mn-cs"/>
              </a:rPr>
              <a:t>Used to heat, cut, weld or braze metal parts </a:t>
            </a:r>
          </a:p>
          <a:p>
            <a:pPr lvl="3"/>
            <a:r>
              <a:rPr lang="en-US" sz="1200" kern="1200" dirty="0" smtClean="0">
                <a:solidFill>
                  <a:schemeClr val="tx1"/>
                </a:solidFill>
                <a:effectLst/>
                <a:latin typeface="+mn-lt"/>
                <a:ea typeface="+mn-ea"/>
                <a:cs typeface="+mn-cs"/>
              </a:rPr>
              <a:t>Consists of an oxygen tank, an acetylene tank, pressure regulators, hoses and a hand-held torch </a:t>
            </a:r>
          </a:p>
          <a:p>
            <a:pPr lvl="3"/>
            <a:r>
              <a:rPr lang="en-US" sz="1200" kern="1200" dirty="0" smtClean="0">
                <a:solidFill>
                  <a:schemeClr val="tx1"/>
                </a:solidFill>
                <a:effectLst/>
                <a:latin typeface="+mn-lt"/>
                <a:ea typeface="+mn-ea"/>
                <a:cs typeface="+mn-cs"/>
              </a:rPr>
              <a:t>Service procedure</a:t>
            </a:r>
          </a:p>
          <a:p>
            <a:pPr lvl="4"/>
            <a:r>
              <a:rPr lang="en-US" sz="1200" kern="1200" dirty="0" smtClean="0">
                <a:solidFill>
                  <a:schemeClr val="tx1"/>
                </a:solidFill>
                <a:effectLst/>
                <a:latin typeface="+mn-lt"/>
                <a:ea typeface="+mn-ea"/>
                <a:cs typeface="+mn-cs"/>
              </a:rPr>
              <a:t>Put on all necessary protective gear, including welding helmet or tinted goggles, thick leather welding gloves, and a leather jacket</a:t>
            </a:r>
          </a:p>
          <a:p>
            <a:pPr lvl="4"/>
            <a:r>
              <a:rPr lang="en-US" sz="1200" kern="1200" dirty="0" smtClean="0">
                <a:solidFill>
                  <a:schemeClr val="tx1"/>
                </a:solidFill>
                <a:effectLst/>
                <a:latin typeface="+mn-lt"/>
                <a:ea typeface="+mn-ea"/>
                <a:cs typeface="+mn-cs"/>
              </a:rPr>
              <a:t>Inspect the oxyacetylene equipment for damage and make sure all cylinder, regulator, and torch valves are closes. Turn on the main gas valves on both tanks and check hoses for leaks</a:t>
            </a:r>
          </a:p>
          <a:p>
            <a:pPr lvl="4"/>
            <a:r>
              <a:rPr lang="en-US" sz="1200" kern="1200" dirty="0" smtClean="0">
                <a:solidFill>
                  <a:schemeClr val="tx1"/>
                </a:solidFill>
                <a:effectLst/>
                <a:latin typeface="+mn-lt"/>
                <a:ea typeface="+mn-ea"/>
                <a:cs typeface="+mn-cs"/>
              </a:rPr>
              <a:t>Light the cutting torch according to the manufacturer’s recommendations</a:t>
            </a:r>
          </a:p>
          <a:p>
            <a:pPr lvl="4"/>
            <a:r>
              <a:rPr lang="en-US" sz="1200" kern="1200" dirty="0" smtClean="0">
                <a:solidFill>
                  <a:schemeClr val="tx1"/>
                </a:solidFill>
                <a:effectLst/>
                <a:latin typeface="+mn-lt"/>
                <a:ea typeface="+mn-ea"/>
                <a:cs typeface="+mn-cs"/>
              </a:rPr>
              <a:t>With the torch held at a 90</a:t>
            </a:r>
            <a:r>
              <a:rPr lang="en-US" sz="1200" kern="1200" dirty="0" smtClean="0">
                <a:solidFill>
                  <a:schemeClr val="tx1"/>
                </a:solidFill>
                <a:effectLst/>
                <a:latin typeface="+mn-lt"/>
                <a:ea typeface="+mn-ea"/>
                <a:cs typeface="+mn-cs"/>
                <a:sym typeface="Symbol"/>
              </a:rPr>
              <a:t></a:t>
            </a:r>
            <a:r>
              <a:rPr lang="en-US" sz="1200" kern="1200" dirty="0" smtClean="0">
                <a:solidFill>
                  <a:schemeClr val="tx1"/>
                </a:solidFill>
                <a:effectLst/>
                <a:latin typeface="+mn-lt"/>
                <a:ea typeface="+mn-ea"/>
                <a:cs typeface="+mn-cs"/>
              </a:rPr>
              <a:t> angle to the work piece, concentrate the flame on the spot where the cut will begin.</a:t>
            </a:r>
          </a:p>
          <a:p>
            <a:pPr lvl="4"/>
            <a:r>
              <a:rPr lang="en-US" sz="1200" kern="1200" dirty="0" smtClean="0">
                <a:solidFill>
                  <a:schemeClr val="tx1"/>
                </a:solidFill>
                <a:effectLst/>
                <a:latin typeface="+mn-lt"/>
                <a:ea typeface="+mn-ea"/>
                <a:cs typeface="+mn-cs"/>
              </a:rPr>
              <a:t>When the spot becomes cherry red, depress the oxygen-cutting lever to begin the cut</a:t>
            </a:r>
          </a:p>
          <a:p>
            <a:pPr lvl="4"/>
            <a:r>
              <a:rPr lang="en-US" sz="1200" kern="1200" dirty="0" smtClean="0">
                <a:solidFill>
                  <a:schemeClr val="tx1"/>
                </a:solidFill>
                <a:effectLst/>
                <a:latin typeface="+mn-lt"/>
                <a:ea typeface="+mn-ea"/>
                <a:cs typeface="+mn-cs"/>
              </a:rPr>
              <a:t>Move the torch along the work piece slowly an steadily to make a continuous cut</a:t>
            </a:r>
          </a:p>
          <a:p>
            <a:pPr lvl="4"/>
            <a:r>
              <a:rPr lang="en-US" sz="1200" kern="1200" dirty="0" smtClean="0">
                <a:solidFill>
                  <a:schemeClr val="tx1"/>
                </a:solidFill>
                <a:effectLst/>
                <a:latin typeface="+mn-lt"/>
                <a:ea typeface="+mn-ea"/>
                <a:cs typeface="+mn-cs"/>
              </a:rPr>
              <a:t>As soon as the cut is complete, release the cutting lever and shut off the torch and main tank valves </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101</a:t>
            </a:fld>
            <a:endParaRPr lang="en-US"/>
          </a:p>
        </p:txBody>
      </p:sp>
    </p:spTree>
    <p:extLst>
      <p:ext uri="{BB962C8B-B14F-4D97-AF65-F5344CB8AC3E}">
        <p14:creationId xmlns:p14="http://schemas.microsoft.com/office/powerpoint/2010/main" val="1187299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smtClean="0">
                <a:solidFill>
                  <a:schemeClr val="tx1"/>
                </a:solidFill>
                <a:effectLst/>
                <a:latin typeface="+mn-lt"/>
                <a:ea typeface="+mn-ea"/>
                <a:cs typeface="+mn-cs"/>
              </a:rPr>
              <a:t>Welder</a:t>
            </a:r>
          </a:p>
          <a:p>
            <a:pPr lvl="3"/>
            <a:r>
              <a:rPr lang="en-US" sz="1200" kern="1200" dirty="0" smtClean="0">
                <a:solidFill>
                  <a:schemeClr val="tx1"/>
                </a:solidFill>
                <a:effectLst/>
                <a:latin typeface="+mn-lt"/>
                <a:ea typeface="+mn-ea"/>
                <a:cs typeface="+mn-cs"/>
              </a:rPr>
              <a:t>Uses a high electric current to create a high-powered electric arc to melt and fuse metal parts together</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103</a:t>
            </a:fld>
            <a:endParaRPr lang="en-US"/>
          </a:p>
        </p:txBody>
      </p:sp>
    </p:spTree>
    <p:extLst>
      <p:ext uri="{BB962C8B-B14F-4D97-AF65-F5344CB8AC3E}">
        <p14:creationId xmlns:p14="http://schemas.microsoft.com/office/powerpoint/2010/main" val="291672361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smtClean="0">
                <a:solidFill>
                  <a:schemeClr val="tx1"/>
                </a:solidFill>
                <a:effectLst/>
                <a:latin typeface="+mn-lt"/>
                <a:ea typeface="+mn-ea"/>
                <a:cs typeface="+mn-cs"/>
              </a:rPr>
              <a:t>Soldering gun</a:t>
            </a:r>
          </a:p>
          <a:p>
            <a:pPr lvl="3"/>
            <a:r>
              <a:rPr lang="en-US" sz="1200" kern="1200" dirty="0" smtClean="0">
                <a:solidFill>
                  <a:schemeClr val="tx1"/>
                </a:solidFill>
                <a:effectLst/>
                <a:latin typeface="+mn-lt"/>
                <a:ea typeface="+mn-ea"/>
                <a:cs typeface="+mn-cs"/>
              </a:rPr>
              <a:t>Used to join wires during electrical repairs</a:t>
            </a:r>
          </a:p>
          <a:p>
            <a:pPr lvl="3"/>
            <a:r>
              <a:rPr lang="en-US" sz="1200" kern="1200" dirty="0" smtClean="0">
                <a:solidFill>
                  <a:schemeClr val="tx1"/>
                </a:solidFill>
                <a:effectLst/>
                <a:latin typeface="+mn-lt"/>
                <a:ea typeface="+mn-ea"/>
                <a:cs typeface="+mn-cs"/>
              </a:rPr>
              <a:t>An electric current heats the tip of the iron or gun</a:t>
            </a:r>
          </a:p>
          <a:p>
            <a:pPr lvl="3"/>
            <a:r>
              <a:rPr lang="en-US" sz="1200" kern="1200" dirty="0" smtClean="0">
                <a:solidFill>
                  <a:schemeClr val="tx1"/>
                </a:solidFill>
                <a:effectLst/>
                <a:latin typeface="+mn-lt"/>
                <a:ea typeface="+mn-ea"/>
                <a:cs typeface="+mn-cs"/>
              </a:rPr>
              <a:t>The hot tip is used to heat the wires </a:t>
            </a:r>
          </a:p>
          <a:p>
            <a:pPr lvl="3"/>
            <a:r>
              <a:rPr lang="en-US" sz="1200" kern="1200" dirty="0" smtClean="0">
                <a:solidFill>
                  <a:schemeClr val="tx1"/>
                </a:solidFill>
                <a:effectLst/>
                <a:latin typeface="+mn-lt"/>
                <a:ea typeface="+mn-ea"/>
                <a:cs typeface="+mn-cs"/>
              </a:rPr>
              <a:t>Solder is applied to the hot wires and it melts</a:t>
            </a:r>
          </a:p>
          <a:p>
            <a:pPr lvl="3"/>
            <a:r>
              <a:rPr lang="en-US" sz="1200" kern="1200" dirty="0" smtClean="0">
                <a:solidFill>
                  <a:schemeClr val="tx1"/>
                </a:solidFill>
                <a:effectLst/>
                <a:latin typeface="+mn-lt"/>
                <a:ea typeface="+mn-ea"/>
                <a:cs typeface="+mn-cs"/>
              </a:rPr>
              <a:t>Solder is a lead-tin alloy that hardens into a strong, solid connection</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104</a:t>
            </a:fld>
            <a:endParaRPr lang="en-US"/>
          </a:p>
        </p:txBody>
      </p:sp>
    </p:spTree>
    <p:extLst>
      <p:ext uri="{BB962C8B-B14F-4D97-AF65-F5344CB8AC3E}">
        <p14:creationId xmlns:p14="http://schemas.microsoft.com/office/powerpoint/2010/main" val="294205912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smtClean="0">
                <a:solidFill>
                  <a:schemeClr val="tx1"/>
                </a:solidFill>
                <a:effectLst/>
                <a:latin typeface="+mn-lt"/>
                <a:ea typeface="+mn-ea"/>
                <a:cs typeface="+mn-cs"/>
              </a:rPr>
              <a:t>Battery charger</a:t>
            </a:r>
          </a:p>
          <a:p>
            <a:pPr lvl="3"/>
            <a:r>
              <a:rPr lang="en-US" sz="1200" kern="1200" dirty="0" smtClean="0">
                <a:solidFill>
                  <a:schemeClr val="tx1"/>
                </a:solidFill>
                <a:effectLst/>
                <a:latin typeface="+mn-lt"/>
                <a:ea typeface="+mn-ea"/>
                <a:cs typeface="+mn-cs"/>
              </a:rPr>
              <a:t>Used to re-energize a “dead” or discharged battery</a:t>
            </a:r>
          </a:p>
          <a:p>
            <a:pPr lvl="3"/>
            <a:r>
              <a:rPr lang="en-US" sz="1200" kern="1200" dirty="0" smtClean="0">
                <a:solidFill>
                  <a:schemeClr val="tx1"/>
                </a:solidFill>
                <a:effectLst/>
                <a:latin typeface="+mn-lt"/>
                <a:ea typeface="+mn-ea"/>
                <a:cs typeface="+mn-cs"/>
              </a:rPr>
              <a:t>It forces current back into the battery to recharge it</a:t>
            </a:r>
          </a:p>
          <a:p>
            <a:pPr lvl="3"/>
            <a:r>
              <a:rPr lang="en-US" sz="1200" kern="1200" dirty="0" smtClean="0">
                <a:solidFill>
                  <a:schemeClr val="tx1"/>
                </a:solidFill>
                <a:effectLst/>
                <a:latin typeface="+mn-lt"/>
                <a:ea typeface="+mn-ea"/>
                <a:cs typeface="+mn-cs"/>
              </a:rPr>
              <a:t>The red charger lead connects to the positive (+) battery terminal and the black charger lead connects to the negative (-) battery terminal.</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105</a:t>
            </a:fld>
            <a:endParaRPr lang="en-US"/>
          </a:p>
        </p:txBody>
      </p:sp>
    </p:spTree>
    <p:extLst>
      <p:ext uri="{BB962C8B-B14F-4D97-AF65-F5344CB8AC3E}">
        <p14:creationId xmlns:p14="http://schemas.microsoft.com/office/powerpoint/2010/main" val="39971000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smtClean="0">
                <a:solidFill>
                  <a:schemeClr val="tx1"/>
                </a:solidFill>
                <a:effectLst/>
                <a:latin typeface="+mn-lt"/>
                <a:ea typeface="+mn-ea"/>
                <a:cs typeface="+mn-cs"/>
              </a:rPr>
              <a:t>Drop light</a:t>
            </a:r>
          </a:p>
          <a:p>
            <a:pPr lvl="3"/>
            <a:r>
              <a:rPr lang="en-US" sz="1200" kern="1200" dirty="0" smtClean="0">
                <a:solidFill>
                  <a:schemeClr val="tx1"/>
                </a:solidFill>
                <a:effectLst/>
                <a:latin typeface="+mn-lt"/>
                <a:ea typeface="+mn-ea"/>
                <a:cs typeface="+mn-cs"/>
              </a:rPr>
              <a:t>Provides portable source of light</a:t>
            </a:r>
          </a:p>
          <a:p>
            <a:pPr lvl="3"/>
            <a:r>
              <a:rPr lang="en-US" sz="1200" kern="1200" dirty="0" smtClean="0">
                <a:solidFill>
                  <a:schemeClr val="tx1"/>
                </a:solidFill>
                <a:effectLst/>
                <a:latin typeface="+mn-lt"/>
                <a:ea typeface="+mn-ea"/>
                <a:cs typeface="+mn-cs"/>
              </a:rPr>
              <a:t>The light can be taken to the repair area under the vehicle or in the trunk, passenger compartment or engine compartment</a:t>
            </a:r>
          </a:p>
          <a:p>
            <a:pPr lvl="3"/>
            <a:r>
              <a:rPr lang="en-US" sz="1200" kern="1200" dirty="0" smtClean="0">
                <a:solidFill>
                  <a:schemeClr val="tx1"/>
                </a:solidFill>
                <a:effectLst/>
                <a:latin typeface="+mn-lt"/>
                <a:ea typeface="+mn-ea"/>
                <a:cs typeface="+mn-cs"/>
              </a:rPr>
              <a:t>They are accompanied by a hook so that they are able to be hung up for ease of use. </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106</a:t>
            </a:fld>
            <a:endParaRPr lang="en-US"/>
          </a:p>
        </p:txBody>
      </p:sp>
    </p:spTree>
    <p:extLst>
      <p:ext uri="{BB962C8B-B14F-4D97-AF65-F5344CB8AC3E}">
        <p14:creationId xmlns:p14="http://schemas.microsoft.com/office/powerpoint/2010/main" val="111320912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smtClean="0">
                <a:solidFill>
                  <a:schemeClr val="tx1"/>
                </a:solidFill>
                <a:effectLst/>
                <a:latin typeface="+mn-lt"/>
                <a:ea typeface="+mn-ea"/>
                <a:cs typeface="+mn-cs"/>
              </a:rPr>
              <a:t>Pullers</a:t>
            </a:r>
          </a:p>
          <a:p>
            <a:pPr lvl="3"/>
            <a:r>
              <a:rPr lang="en-US" sz="1200" kern="1200" dirty="0" smtClean="0">
                <a:solidFill>
                  <a:schemeClr val="tx1"/>
                </a:solidFill>
                <a:effectLst/>
                <a:latin typeface="+mn-lt"/>
                <a:ea typeface="+mn-ea"/>
                <a:cs typeface="+mn-cs"/>
              </a:rPr>
              <a:t>Used to remove seals, gears, pulleys, steering wheels, axles, and other pressed-on parts</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107</a:t>
            </a:fld>
            <a:endParaRPr lang="en-US"/>
          </a:p>
        </p:txBody>
      </p:sp>
    </p:spTree>
    <p:extLst>
      <p:ext uri="{BB962C8B-B14F-4D97-AF65-F5344CB8AC3E}">
        <p14:creationId xmlns:p14="http://schemas.microsoft.com/office/powerpoint/2010/main" val="37786422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smtClean="0">
                <a:solidFill>
                  <a:schemeClr val="tx1"/>
                </a:solidFill>
                <a:effectLst/>
                <a:latin typeface="+mn-lt"/>
                <a:ea typeface="+mn-ea"/>
                <a:cs typeface="+mn-cs"/>
              </a:rPr>
              <a:t>Creepers</a:t>
            </a:r>
          </a:p>
          <a:p>
            <a:pPr lvl="3"/>
            <a:r>
              <a:rPr lang="en-US" sz="1200" kern="1200" dirty="0" smtClean="0">
                <a:solidFill>
                  <a:schemeClr val="tx1"/>
                </a:solidFill>
                <a:effectLst/>
                <a:latin typeface="+mn-lt"/>
                <a:ea typeface="+mn-ea"/>
                <a:cs typeface="+mn-cs"/>
              </a:rPr>
              <a:t>Used when working under a car supported on jack stands.</a:t>
            </a:r>
          </a:p>
          <a:p>
            <a:pPr lvl="3"/>
            <a:r>
              <a:rPr lang="en-US" sz="1200" kern="1200" dirty="0" smtClean="0">
                <a:solidFill>
                  <a:schemeClr val="tx1"/>
                </a:solidFill>
                <a:effectLst/>
                <a:latin typeface="+mn-lt"/>
                <a:ea typeface="+mn-ea"/>
                <a:cs typeface="+mn-cs"/>
              </a:rPr>
              <a:t>It allows the technician to easily roll under vehicles without getting dirty</a:t>
            </a:r>
          </a:p>
          <a:p>
            <a:pPr lvl="3"/>
            <a:r>
              <a:rPr lang="en-US" sz="1200" kern="1200" dirty="0" smtClean="0">
                <a:solidFill>
                  <a:schemeClr val="tx1"/>
                </a:solidFill>
                <a:effectLst/>
                <a:latin typeface="+mn-lt"/>
                <a:ea typeface="+mn-ea"/>
                <a:cs typeface="+mn-cs"/>
              </a:rPr>
              <a:t>Stool Creeper</a:t>
            </a:r>
          </a:p>
          <a:p>
            <a:pPr lvl="4"/>
            <a:r>
              <a:rPr lang="en-US" sz="1200" kern="1200" dirty="0" smtClean="0">
                <a:solidFill>
                  <a:schemeClr val="tx1"/>
                </a:solidFill>
                <a:effectLst/>
                <a:latin typeface="+mn-lt"/>
                <a:ea typeface="+mn-ea"/>
                <a:cs typeface="+mn-cs"/>
              </a:rPr>
              <a:t>Allows the technician to be at eye level with tires and brake systems.</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108</a:t>
            </a:fld>
            <a:endParaRPr lang="en-US"/>
          </a:p>
        </p:txBody>
      </p:sp>
    </p:spTree>
    <p:extLst>
      <p:ext uri="{BB962C8B-B14F-4D97-AF65-F5344CB8AC3E}">
        <p14:creationId xmlns:p14="http://schemas.microsoft.com/office/powerpoint/2010/main" val="285754449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smtClean="0">
                <a:solidFill>
                  <a:schemeClr val="tx1"/>
                </a:solidFill>
                <a:effectLst/>
                <a:latin typeface="+mn-lt"/>
                <a:ea typeface="+mn-ea"/>
                <a:cs typeface="+mn-cs"/>
              </a:rPr>
              <a:t>Roll around cart </a:t>
            </a:r>
          </a:p>
          <a:p>
            <a:pPr lvl="3"/>
            <a:r>
              <a:rPr lang="en-US" sz="1200" kern="1200" dirty="0" smtClean="0">
                <a:solidFill>
                  <a:schemeClr val="tx1"/>
                </a:solidFill>
                <a:effectLst/>
                <a:latin typeface="+mn-lt"/>
                <a:ea typeface="+mn-ea"/>
                <a:cs typeface="+mn-cs"/>
              </a:rPr>
              <a:t>Used for taking a number of tools to the job</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109</a:t>
            </a:fld>
            <a:endParaRPr lang="en-US"/>
          </a:p>
        </p:txBody>
      </p:sp>
    </p:spTree>
    <p:extLst>
      <p:ext uri="{BB962C8B-B14F-4D97-AF65-F5344CB8AC3E}">
        <p14:creationId xmlns:p14="http://schemas.microsoft.com/office/powerpoint/2010/main" val="149187676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smtClean="0">
                <a:solidFill>
                  <a:schemeClr val="tx1"/>
                </a:solidFill>
                <a:effectLst/>
                <a:latin typeface="+mn-lt"/>
                <a:ea typeface="+mn-ea"/>
                <a:cs typeface="+mn-cs"/>
              </a:rPr>
              <a:t>Covers</a:t>
            </a:r>
          </a:p>
          <a:p>
            <a:pPr lvl="3"/>
            <a:r>
              <a:rPr lang="en-US" sz="1200" kern="1200" dirty="0" smtClean="0">
                <a:solidFill>
                  <a:schemeClr val="tx1"/>
                </a:solidFill>
                <a:effectLst/>
                <a:latin typeface="+mn-lt"/>
                <a:ea typeface="+mn-ea"/>
                <a:cs typeface="+mn-cs"/>
              </a:rPr>
              <a:t>Fender covers</a:t>
            </a:r>
          </a:p>
          <a:p>
            <a:pPr lvl="4"/>
            <a:r>
              <a:rPr lang="en-US" sz="1200" kern="1200" dirty="0" smtClean="0">
                <a:solidFill>
                  <a:schemeClr val="tx1"/>
                </a:solidFill>
                <a:effectLst/>
                <a:latin typeface="+mn-lt"/>
                <a:ea typeface="+mn-ea"/>
                <a:cs typeface="+mn-cs"/>
              </a:rPr>
              <a:t>Placed over the fenders, upper grille, or other body sections to prevent vehicle damage.</a:t>
            </a:r>
          </a:p>
          <a:p>
            <a:pPr lvl="4"/>
            <a:r>
              <a:rPr lang="en-US" sz="1200" kern="1200" dirty="0" smtClean="0">
                <a:solidFill>
                  <a:schemeClr val="tx1"/>
                </a:solidFill>
                <a:effectLst/>
                <a:latin typeface="+mn-lt"/>
                <a:ea typeface="+mn-ea"/>
                <a:cs typeface="+mn-cs"/>
              </a:rPr>
              <a:t>They protect the paint or finish from nicks, scratches and grease</a:t>
            </a:r>
          </a:p>
          <a:p>
            <a:pPr lvl="3"/>
            <a:r>
              <a:rPr lang="en-US" sz="1200" kern="1200" dirty="0" smtClean="0">
                <a:solidFill>
                  <a:schemeClr val="tx1"/>
                </a:solidFill>
                <a:effectLst/>
                <a:latin typeface="+mn-lt"/>
                <a:ea typeface="+mn-ea"/>
                <a:cs typeface="+mn-cs"/>
              </a:rPr>
              <a:t>Seat covers</a:t>
            </a:r>
          </a:p>
          <a:p>
            <a:pPr lvl="4"/>
            <a:r>
              <a:rPr lang="en-US" sz="1200" kern="1200" dirty="0" smtClean="0">
                <a:solidFill>
                  <a:schemeClr val="tx1"/>
                </a:solidFill>
                <a:effectLst/>
                <a:latin typeface="+mn-lt"/>
                <a:ea typeface="+mn-ea"/>
                <a:cs typeface="+mn-cs"/>
              </a:rPr>
              <a:t>Placed over seats to protect them from dirt, oil and grease that might be on your work clothes</a:t>
            </a:r>
          </a:p>
          <a:p>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110</a:t>
            </a:fld>
            <a:endParaRPr lang="en-US"/>
          </a:p>
        </p:txBody>
      </p:sp>
    </p:spTree>
    <p:extLst>
      <p:ext uri="{BB962C8B-B14F-4D97-AF65-F5344CB8AC3E}">
        <p14:creationId xmlns:p14="http://schemas.microsoft.com/office/powerpoint/2010/main" val="281079241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smtClean="0">
                <a:solidFill>
                  <a:schemeClr val="tx1"/>
                </a:solidFill>
                <a:effectLst/>
                <a:latin typeface="+mn-lt"/>
                <a:ea typeface="+mn-ea"/>
                <a:cs typeface="+mn-cs"/>
              </a:rPr>
              <a:t>Computer</a:t>
            </a:r>
          </a:p>
          <a:p>
            <a:pPr lvl="2"/>
            <a:r>
              <a:rPr lang="en-US" dirty="0" smtClean="0"/>
              <a:t>Used by some technicians to help with tasks including problem diagnosis, preprogramming of computer chips, bookkeeping and reference to service literature </a:t>
            </a:r>
          </a:p>
          <a:p>
            <a:pPr lvl="2"/>
            <a:endParaRPr lang="en-US" dirty="0"/>
          </a:p>
        </p:txBody>
      </p:sp>
      <p:sp>
        <p:nvSpPr>
          <p:cNvPr id="4" name="Slide Number Placeholder 3"/>
          <p:cNvSpPr>
            <a:spLocks noGrp="1"/>
          </p:cNvSpPr>
          <p:nvPr>
            <p:ph type="sldNum" sz="quarter" idx="10"/>
          </p:nvPr>
        </p:nvSpPr>
        <p:spPr/>
        <p:txBody>
          <a:bodyPr/>
          <a:lstStyle/>
          <a:p>
            <a:fld id="{CDCA8837-1FAC-4AA3-BD94-8D8E50C5A9F3}" type="slidenum">
              <a:rPr lang="en-US" smtClean="0"/>
              <a:t>111</a:t>
            </a:fld>
            <a:endParaRPr lang="en-US"/>
          </a:p>
        </p:txBody>
      </p:sp>
    </p:spTree>
    <p:extLst>
      <p:ext uri="{BB962C8B-B14F-4D97-AF65-F5344CB8AC3E}">
        <p14:creationId xmlns:p14="http://schemas.microsoft.com/office/powerpoint/2010/main" val="5545866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EF2948A-99BF-4AB5-9F07-AB9FEFDE46B8}" type="datetimeFigureOut">
              <a:rPr lang="en-US" smtClean="0"/>
              <a:t>3/10/2015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0D191B-97CF-4C1C-A07B-D096DC52E451}"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3400" y="6477000"/>
            <a:ext cx="762000" cy="3048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F2948A-99BF-4AB5-9F07-AB9FEFDE46B8}" type="datetimeFigureOut">
              <a:rPr lang="en-US" smtClean="0"/>
              <a:t>3/10/2015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0D191B-97CF-4C1C-A07B-D096DC52E45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F2948A-99BF-4AB5-9F07-AB9FEFDE46B8}" type="datetimeFigureOut">
              <a:rPr lang="en-US" smtClean="0"/>
              <a:t>3/10/2015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0D191B-97CF-4C1C-A07B-D096DC52E45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F2948A-99BF-4AB5-9F07-AB9FEFDE46B8}" type="datetimeFigureOut">
              <a:rPr lang="en-US" smtClean="0"/>
              <a:t>3/10/2015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0D191B-97CF-4C1C-A07B-D096DC52E45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F2948A-99BF-4AB5-9F07-AB9FEFDE46B8}" type="datetimeFigureOut">
              <a:rPr lang="en-US" smtClean="0"/>
              <a:t>3/10/2015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0D191B-97CF-4C1C-A07B-D096DC52E451}"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EF2948A-99BF-4AB5-9F07-AB9FEFDE46B8}" type="datetimeFigureOut">
              <a:rPr lang="en-US" smtClean="0"/>
              <a:t>3/10/2015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0D191B-97CF-4C1C-A07B-D096DC52E45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EF2948A-99BF-4AB5-9F07-AB9FEFDE46B8}" type="datetimeFigureOut">
              <a:rPr lang="en-US" smtClean="0"/>
              <a:t>3/10/2015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0D191B-97CF-4C1C-A07B-D096DC52E451}"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F2948A-99BF-4AB5-9F07-AB9FEFDE46B8}" type="datetimeFigureOut">
              <a:rPr lang="en-US" smtClean="0"/>
              <a:t>3/10/2015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0D191B-97CF-4C1C-A07B-D096DC52E45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F2948A-99BF-4AB5-9F07-AB9FEFDE46B8}" type="datetimeFigureOut">
              <a:rPr lang="en-US" smtClean="0"/>
              <a:t>3/10/2015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0D191B-97CF-4C1C-A07B-D096DC52E45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F2948A-99BF-4AB5-9F07-AB9FEFDE46B8}" type="datetimeFigureOut">
              <a:rPr lang="en-US" smtClean="0"/>
              <a:t>3/10/2015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0D191B-97CF-4C1C-A07B-D096DC52E451}"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F2948A-99BF-4AB5-9F07-AB9FEFDE46B8}" type="datetimeFigureOut">
              <a:rPr lang="en-US" smtClean="0"/>
              <a:t>3/10/2015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0D191B-97CF-4C1C-A07B-D096DC52E45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2EF2948A-99BF-4AB5-9F07-AB9FEFDE46B8}" type="datetimeFigureOut">
              <a:rPr lang="en-US" smtClean="0"/>
              <a:t>3/10/2015</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E40D191B-97CF-4C1C-A07B-D096DC52E451}" type="slidenum">
              <a:rPr lang="en-US" smtClean="0"/>
              <a:t>‹#›</a:t>
            </a:fld>
            <a:endParaRPr lang="en-US"/>
          </a:p>
        </p:txBody>
      </p:sp>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153400" y="6477000"/>
            <a:ext cx="762000" cy="304800"/>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9.mp3"/><Relationship Id="rId1" Type="http://schemas.microsoft.com/office/2007/relationships/media" Target="../media/media99.mp3"/><Relationship Id="rId6" Type="http://schemas.openxmlformats.org/officeDocument/2006/relationships/image" Target="../media/image3.png"/><Relationship Id="rId5" Type="http://schemas.openxmlformats.org/officeDocument/2006/relationships/image" Target="../media/image83.png"/><Relationship Id="rId4" Type="http://schemas.openxmlformats.org/officeDocument/2006/relationships/notesSlide" Target="../notesSlides/notesSlide89.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0.mp3"/><Relationship Id="rId1" Type="http://schemas.microsoft.com/office/2007/relationships/media" Target="../media/media100.mp3"/><Relationship Id="rId5" Type="http://schemas.openxmlformats.org/officeDocument/2006/relationships/image" Target="../media/image3.png"/><Relationship Id="rId4" Type="http://schemas.openxmlformats.org/officeDocument/2006/relationships/notesSlide" Target="../notesSlides/notesSlide90.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1.mp3"/><Relationship Id="rId1" Type="http://schemas.microsoft.com/office/2007/relationships/media" Target="../media/media101.mp3"/><Relationship Id="rId5" Type="http://schemas.openxmlformats.org/officeDocument/2006/relationships/image" Target="../media/image3.png"/><Relationship Id="rId4" Type="http://schemas.openxmlformats.org/officeDocument/2006/relationships/image" Target="../media/image84.png"/></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2.mp3"/><Relationship Id="rId1" Type="http://schemas.microsoft.com/office/2007/relationships/media" Target="../media/media102.mp3"/><Relationship Id="rId6" Type="http://schemas.openxmlformats.org/officeDocument/2006/relationships/image" Target="../media/image3.png"/><Relationship Id="rId5" Type="http://schemas.openxmlformats.org/officeDocument/2006/relationships/image" Target="../media/image85.png"/><Relationship Id="rId4" Type="http://schemas.openxmlformats.org/officeDocument/2006/relationships/notesSlide" Target="../notesSlides/notesSlide91.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3.mp3"/><Relationship Id="rId1" Type="http://schemas.microsoft.com/office/2007/relationships/media" Target="../media/media103.mp3"/><Relationship Id="rId6" Type="http://schemas.openxmlformats.org/officeDocument/2006/relationships/image" Target="../media/image3.png"/><Relationship Id="rId5" Type="http://schemas.openxmlformats.org/officeDocument/2006/relationships/image" Target="../media/image86.png"/><Relationship Id="rId4" Type="http://schemas.openxmlformats.org/officeDocument/2006/relationships/notesSlide" Target="../notesSlides/notesSlide92.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4.mp3"/><Relationship Id="rId1" Type="http://schemas.microsoft.com/office/2007/relationships/media" Target="../media/media104.mp3"/><Relationship Id="rId6" Type="http://schemas.openxmlformats.org/officeDocument/2006/relationships/image" Target="../media/image3.png"/><Relationship Id="rId5" Type="http://schemas.openxmlformats.org/officeDocument/2006/relationships/image" Target="../media/image87.png"/><Relationship Id="rId4" Type="http://schemas.openxmlformats.org/officeDocument/2006/relationships/notesSlide" Target="../notesSlides/notesSlide93.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5.mp3"/><Relationship Id="rId1" Type="http://schemas.microsoft.com/office/2007/relationships/media" Target="../media/media105.mp3"/><Relationship Id="rId6" Type="http://schemas.microsoft.com/office/2007/relationships/hdphoto" Target="../media/hdphoto8.wdp"/><Relationship Id="rId5" Type="http://schemas.openxmlformats.org/officeDocument/2006/relationships/image" Target="../media/image88.png"/><Relationship Id="rId4" Type="http://schemas.openxmlformats.org/officeDocument/2006/relationships/notesSlide" Target="../notesSlides/notesSlide94.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6.mp3"/><Relationship Id="rId1" Type="http://schemas.microsoft.com/office/2007/relationships/media" Target="../media/media106.mp3"/><Relationship Id="rId6" Type="http://schemas.openxmlformats.org/officeDocument/2006/relationships/image" Target="../media/image3.png"/><Relationship Id="rId5" Type="http://schemas.openxmlformats.org/officeDocument/2006/relationships/image" Target="../media/image89.png"/><Relationship Id="rId4" Type="http://schemas.openxmlformats.org/officeDocument/2006/relationships/notesSlide" Target="../notesSlides/notesSlide95.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7.mp3"/><Relationship Id="rId1" Type="http://schemas.microsoft.com/office/2007/relationships/media" Target="../media/media107.mp3"/><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notesSlide" Target="../notesSlides/notesSlide96.xml"/></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8.mp3"/><Relationship Id="rId1" Type="http://schemas.microsoft.com/office/2007/relationships/media" Target="../media/media108.mp3"/><Relationship Id="rId6" Type="http://schemas.openxmlformats.org/officeDocument/2006/relationships/image" Target="../media/image3.png"/><Relationship Id="rId5" Type="http://schemas.openxmlformats.org/officeDocument/2006/relationships/image" Target="../media/image92.png"/><Relationship Id="rId4" Type="http://schemas.openxmlformats.org/officeDocument/2006/relationships/notesSlide" Target="../notesSlides/notesSlide9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09.mp3"/><Relationship Id="rId1" Type="http://schemas.microsoft.com/office/2007/relationships/media" Target="../media/media109.mp3"/><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notesSlide" Target="../notesSlides/notesSlide98.xml"/></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0.mp3"/><Relationship Id="rId1" Type="http://schemas.microsoft.com/office/2007/relationships/media" Target="../media/media110.mp3"/><Relationship Id="rId6" Type="http://schemas.openxmlformats.org/officeDocument/2006/relationships/image" Target="../media/image3.png"/><Relationship Id="rId5" Type="http://schemas.openxmlformats.org/officeDocument/2006/relationships/image" Target="../media/image95.png"/><Relationship Id="rId4" Type="http://schemas.openxmlformats.org/officeDocument/2006/relationships/notesSlide" Target="../notesSlides/notesSlide99.xml"/></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1.mp3"/><Relationship Id="rId1" Type="http://schemas.microsoft.com/office/2007/relationships/media" Target="../media/media111.mp3"/><Relationship Id="rId4" Type="http://schemas.openxmlformats.org/officeDocument/2006/relationships/image" Target="../media/image3.png"/></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2.mp3"/><Relationship Id="rId1" Type="http://schemas.microsoft.com/office/2007/relationships/media" Target="../media/media112.mp3"/><Relationship Id="rId5" Type="http://schemas.openxmlformats.org/officeDocument/2006/relationships/image" Target="../media/image3.png"/><Relationship Id="rId4" Type="http://schemas.openxmlformats.org/officeDocument/2006/relationships/notesSlide" Target="../notesSlides/notesSlide100.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3.mp3"/><Relationship Id="rId1" Type="http://schemas.microsoft.com/office/2007/relationships/media" Target="../media/media113.mp3"/><Relationship Id="rId6" Type="http://schemas.openxmlformats.org/officeDocument/2006/relationships/image" Target="../media/image3.png"/><Relationship Id="rId5" Type="http://schemas.openxmlformats.org/officeDocument/2006/relationships/image" Target="../media/image96.png"/><Relationship Id="rId4" Type="http://schemas.openxmlformats.org/officeDocument/2006/relationships/notesSlide" Target="../notesSlides/notesSlide101.xml"/></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4.mp3"/><Relationship Id="rId1" Type="http://schemas.microsoft.com/office/2007/relationships/media" Target="../media/media114.mp3"/><Relationship Id="rId5" Type="http://schemas.openxmlformats.org/officeDocument/2006/relationships/image" Target="../media/image3.png"/><Relationship Id="rId4" Type="http://schemas.openxmlformats.org/officeDocument/2006/relationships/notesSlide" Target="../notesSlides/notesSlide102.xml"/></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5.mp3"/><Relationship Id="rId1" Type="http://schemas.microsoft.com/office/2007/relationships/media" Target="../media/media115.mp3"/><Relationship Id="rId5" Type="http://schemas.openxmlformats.org/officeDocument/2006/relationships/image" Target="../media/image3.png"/><Relationship Id="rId4" Type="http://schemas.openxmlformats.org/officeDocument/2006/relationships/image" Target="../media/image97.png"/></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6.mp3"/><Relationship Id="rId1" Type="http://schemas.microsoft.com/office/2007/relationships/media" Target="../media/media116.mp3"/><Relationship Id="rId5" Type="http://schemas.openxmlformats.org/officeDocument/2006/relationships/image" Target="../media/image3.png"/><Relationship Id="rId4" Type="http://schemas.openxmlformats.org/officeDocument/2006/relationships/notesSlide" Target="../notesSlides/notesSlide103.xml"/></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7.mp3"/><Relationship Id="rId1" Type="http://schemas.microsoft.com/office/2007/relationships/media" Target="../media/media117.mp3"/><Relationship Id="rId5" Type="http://schemas.openxmlformats.org/officeDocument/2006/relationships/image" Target="../media/image3.png"/><Relationship Id="rId4" Type="http://schemas.openxmlformats.org/officeDocument/2006/relationships/image" Target="../media/image98.png"/></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8.mp3"/><Relationship Id="rId1" Type="http://schemas.microsoft.com/office/2007/relationships/media" Target="../media/media118.mp3"/><Relationship Id="rId5" Type="http://schemas.openxmlformats.org/officeDocument/2006/relationships/image" Target="../media/image3.png"/><Relationship Id="rId4" Type="http://schemas.openxmlformats.org/officeDocument/2006/relationships/notesSlide" Target="../notesSlides/notesSlide10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9.mp3"/><Relationship Id="rId1" Type="http://schemas.microsoft.com/office/2007/relationships/media" Target="../media/media119.mp3"/><Relationship Id="rId5" Type="http://schemas.openxmlformats.org/officeDocument/2006/relationships/image" Target="../media/image3.png"/><Relationship Id="rId4" Type="http://schemas.openxmlformats.org/officeDocument/2006/relationships/notesSlide" Target="../notesSlides/notesSlide105.xml"/></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0.mp3"/><Relationship Id="rId1" Type="http://schemas.microsoft.com/office/2007/relationships/media" Target="../media/media120.mp3"/><Relationship Id="rId5" Type="http://schemas.openxmlformats.org/officeDocument/2006/relationships/image" Target="../media/image3.png"/><Relationship Id="rId4" Type="http://schemas.openxmlformats.org/officeDocument/2006/relationships/image" Target="../media/image99.png"/></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1.mp3"/><Relationship Id="rId1" Type="http://schemas.microsoft.com/office/2007/relationships/media" Target="../media/media121.mp3"/><Relationship Id="rId5" Type="http://schemas.openxmlformats.org/officeDocument/2006/relationships/image" Target="../media/image3.png"/><Relationship Id="rId4" Type="http://schemas.openxmlformats.org/officeDocument/2006/relationships/notesSlide" Target="../notesSlides/notesSlide106.xml"/></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2.mp3"/><Relationship Id="rId1" Type="http://schemas.microsoft.com/office/2007/relationships/media" Target="../media/media122.mp3"/><Relationship Id="rId5" Type="http://schemas.openxmlformats.org/officeDocument/2006/relationships/image" Target="../media/image3.png"/><Relationship Id="rId4" Type="http://schemas.openxmlformats.org/officeDocument/2006/relationships/image" Target="../media/image100.png"/></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3.mp3"/><Relationship Id="rId1" Type="http://schemas.microsoft.com/office/2007/relationships/media" Target="../media/media123.mp3"/><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notesSlide" Target="../notesSlides/notesSlide107.xml"/></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4.mp3"/><Relationship Id="rId1" Type="http://schemas.microsoft.com/office/2007/relationships/media" Target="../media/media124.mp3"/><Relationship Id="rId6" Type="http://schemas.openxmlformats.org/officeDocument/2006/relationships/image" Target="../media/image3.png"/><Relationship Id="rId5" Type="http://schemas.openxmlformats.org/officeDocument/2006/relationships/image" Target="../media/image103.png"/><Relationship Id="rId4" Type="http://schemas.openxmlformats.org/officeDocument/2006/relationships/notesSlide" Target="../notesSlides/notesSlide108.xml"/></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5.mp3"/><Relationship Id="rId1" Type="http://schemas.microsoft.com/office/2007/relationships/media" Target="../media/media125.mp3"/><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notesSlide" Target="../notesSlides/notesSlide109.xml"/></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6.mp3"/><Relationship Id="rId1" Type="http://schemas.microsoft.com/office/2007/relationships/media" Target="../media/media126.mp3"/><Relationship Id="rId6" Type="http://schemas.openxmlformats.org/officeDocument/2006/relationships/image" Target="../media/image3.png"/><Relationship Id="rId5" Type="http://schemas.openxmlformats.org/officeDocument/2006/relationships/image" Target="../media/image106.png"/><Relationship Id="rId4" Type="http://schemas.openxmlformats.org/officeDocument/2006/relationships/notesSlide" Target="../notesSlides/notesSlide110.xml"/></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7.mp3"/><Relationship Id="rId1" Type="http://schemas.microsoft.com/office/2007/relationships/media" Target="../media/media127.mp3"/><Relationship Id="rId6" Type="http://schemas.openxmlformats.org/officeDocument/2006/relationships/image" Target="../media/image3.png"/><Relationship Id="rId5" Type="http://schemas.openxmlformats.org/officeDocument/2006/relationships/image" Target="../media/image107.png"/><Relationship Id="rId4" Type="http://schemas.openxmlformats.org/officeDocument/2006/relationships/notesSlide" Target="../notesSlides/notesSlide111.xml"/></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8.mp3"/><Relationship Id="rId1" Type="http://schemas.microsoft.com/office/2007/relationships/media" Target="../media/media128.mp3"/><Relationship Id="rId6" Type="http://schemas.openxmlformats.org/officeDocument/2006/relationships/image" Target="../media/image3.png"/><Relationship Id="rId5" Type="http://schemas.openxmlformats.org/officeDocument/2006/relationships/image" Target="../media/image108.png"/><Relationship Id="rId4" Type="http://schemas.openxmlformats.org/officeDocument/2006/relationships/notesSlide" Target="../notesSlides/notesSlide1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3.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4.xml"/><Relationship Id="rId7" Type="http://schemas.microsoft.com/office/2007/relationships/hdphoto" Target="../media/hdphoto1.wdp"/><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5.png"/><Relationship Id="rId11" Type="http://schemas.openxmlformats.org/officeDocument/2006/relationships/image" Target="../media/image3.pn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notesSlide" Target="../notesSlides/notesSlide19.xml"/><Relationship Id="rId9"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23.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p3"/><Relationship Id="rId1" Type="http://schemas.microsoft.com/office/2007/relationships/media" Target="../media/media27.mp3"/><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30.mp3"/><Relationship Id="rId1" Type="http://schemas.microsoft.com/office/2007/relationships/media" Target="../media/media30.mp3"/><Relationship Id="rId6" Type="http://schemas.microsoft.com/office/2007/relationships/hdphoto" Target="../media/hdphoto3.wdp"/><Relationship Id="rId5" Type="http://schemas.openxmlformats.org/officeDocument/2006/relationships/image" Target="../media/image28.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31.mp3"/><Relationship Id="rId1" Type="http://schemas.microsoft.com/office/2007/relationships/media" Target="../media/media31.mp3"/><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32.mp3"/><Relationship Id="rId1" Type="http://schemas.microsoft.com/office/2007/relationships/media" Target="../media/media32.mp3"/><Relationship Id="rId6" Type="http://schemas.microsoft.com/office/2007/relationships/hdphoto" Target="../media/hdphoto5.wdp"/><Relationship Id="rId5" Type="http://schemas.openxmlformats.org/officeDocument/2006/relationships/image" Target="../media/image30.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37.mp3"/><Relationship Id="rId1" Type="http://schemas.microsoft.com/office/2007/relationships/media" Target="../media/media37.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38.mp3"/><Relationship Id="rId1" Type="http://schemas.microsoft.com/office/2007/relationships/media" Target="../media/media38.mp3"/><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0.mp3"/><Relationship Id="rId1" Type="http://schemas.microsoft.com/office/2007/relationships/media" Target="../media/media40.mp3"/><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3.png"/><Relationship Id="rId4"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image" Target="../media/image3.png"/><Relationship Id="rId5" Type="http://schemas.openxmlformats.org/officeDocument/2006/relationships/image" Target="../media/image41.png"/><Relationship Id="rId4"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p3"/><Relationship Id="rId1" Type="http://schemas.microsoft.com/office/2007/relationships/media" Target="../media/media43.mp3"/><Relationship Id="rId6" Type="http://schemas.openxmlformats.org/officeDocument/2006/relationships/image" Target="../media/image3.png"/><Relationship Id="rId5" Type="http://schemas.openxmlformats.org/officeDocument/2006/relationships/image" Target="../media/image42.png"/><Relationship Id="rId4"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4.mp3"/><Relationship Id="rId1" Type="http://schemas.microsoft.com/office/2007/relationships/media" Target="../media/media44.mp3"/><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3.png"/><Relationship Id="rId5" Type="http://schemas.openxmlformats.org/officeDocument/2006/relationships/image" Target="../media/image43.png"/><Relationship Id="rId4" Type="http://schemas.openxmlformats.org/officeDocument/2006/relationships/notesSlide" Target="../notesSlides/notesSlide43.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p3"/><Relationship Id="rId1" Type="http://schemas.microsoft.com/office/2007/relationships/media" Target="../media/media46.mp3"/><Relationship Id="rId5" Type="http://schemas.openxmlformats.org/officeDocument/2006/relationships/image" Target="../media/image3.png"/><Relationship Id="rId4" Type="http://schemas.openxmlformats.org/officeDocument/2006/relationships/notesSlide" Target="../notesSlides/notesSlide44.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7.mp3"/><Relationship Id="rId1" Type="http://schemas.microsoft.com/office/2007/relationships/media" Target="../media/media47.mp3"/><Relationship Id="rId6" Type="http://schemas.openxmlformats.org/officeDocument/2006/relationships/image" Target="../media/image3.png"/><Relationship Id="rId5" Type="http://schemas.openxmlformats.org/officeDocument/2006/relationships/image" Target="../media/image44.png"/><Relationship Id="rId4" Type="http://schemas.openxmlformats.org/officeDocument/2006/relationships/notesSlide" Target="../notesSlides/notesSlide45.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8.mp3"/><Relationship Id="rId1" Type="http://schemas.microsoft.com/office/2007/relationships/media" Target="../media/media48.mp3"/><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p3"/><Relationship Id="rId1" Type="http://schemas.microsoft.com/office/2007/relationships/media" Target="../media/media49.mp3"/><Relationship Id="rId6" Type="http://schemas.openxmlformats.org/officeDocument/2006/relationships/image" Target="../media/image3.png"/><Relationship Id="rId5" Type="http://schemas.openxmlformats.org/officeDocument/2006/relationships/image" Target="../media/image45.png"/><Relationship Id="rId4" Type="http://schemas.openxmlformats.org/officeDocument/2006/relationships/notesSlide" Target="../notesSlides/notesSlide46.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0.mp3"/><Relationship Id="rId1" Type="http://schemas.microsoft.com/office/2007/relationships/media" Target="../media/media50.mp3"/><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1.mp3"/><Relationship Id="rId1" Type="http://schemas.microsoft.com/office/2007/relationships/media" Target="../media/media51.mp3"/><Relationship Id="rId6" Type="http://schemas.openxmlformats.org/officeDocument/2006/relationships/image" Target="../media/image3.png"/><Relationship Id="rId5" Type="http://schemas.openxmlformats.org/officeDocument/2006/relationships/image" Target="../media/image46.png"/><Relationship Id="rId4"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p3"/><Relationship Id="rId1" Type="http://schemas.microsoft.com/office/2007/relationships/media" Target="../media/media52.mp3"/><Relationship Id="rId5" Type="http://schemas.openxmlformats.org/officeDocument/2006/relationships/image" Target="../media/image3.png"/><Relationship Id="rId4" Type="http://schemas.openxmlformats.org/officeDocument/2006/relationships/notesSlide" Target="../notesSlides/notesSlide48.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3.mp3"/><Relationship Id="rId1" Type="http://schemas.microsoft.com/office/2007/relationships/media" Target="../media/media53.mp3"/><Relationship Id="rId6" Type="http://schemas.openxmlformats.org/officeDocument/2006/relationships/image" Target="../media/image3.png"/><Relationship Id="rId5" Type="http://schemas.openxmlformats.org/officeDocument/2006/relationships/image" Target="../media/image47.png"/><Relationship Id="rId4" Type="http://schemas.openxmlformats.org/officeDocument/2006/relationships/notesSlide" Target="../notesSlides/notesSlide49.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4.mp3"/><Relationship Id="rId1" Type="http://schemas.microsoft.com/office/2007/relationships/media" Target="../media/media54.mp3"/><Relationship Id="rId6" Type="http://schemas.openxmlformats.org/officeDocument/2006/relationships/image" Target="../media/image3.png"/><Relationship Id="rId5" Type="http://schemas.openxmlformats.org/officeDocument/2006/relationships/image" Target="../media/image48.png"/><Relationship Id="rId4" Type="http://schemas.openxmlformats.org/officeDocument/2006/relationships/notesSlide" Target="../notesSlides/notesSlide50.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5.mp3"/><Relationship Id="rId1" Type="http://schemas.microsoft.com/office/2007/relationships/media" Target="../media/media55.mp3"/><Relationship Id="rId5" Type="http://schemas.openxmlformats.org/officeDocument/2006/relationships/image" Target="../media/image3.png"/><Relationship Id="rId4" Type="http://schemas.openxmlformats.org/officeDocument/2006/relationships/notesSlide" Target="../notesSlides/notesSlide51.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6.mp3"/><Relationship Id="rId1" Type="http://schemas.microsoft.com/office/2007/relationships/media" Target="../media/media56.mp3"/><Relationship Id="rId6" Type="http://schemas.openxmlformats.org/officeDocument/2006/relationships/image" Target="../media/image3.png"/><Relationship Id="rId5" Type="http://schemas.openxmlformats.org/officeDocument/2006/relationships/image" Target="../media/image49.png"/><Relationship Id="rId4" Type="http://schemas.openxmlformats.org/officeDocument/2006/relationships/notesSlide" Target="../notesSlides/notesSlide5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7.mp3"/><Relationship Id="rId1" Type="http://schemas.microsoft.com/office/2007/relationships/media" Target="../media/media57.mp3"/><Relationship Id="rId6" Type="http://schemas.openxmlformats.org/officeDocument/2006/relationships/image" Target="../media/image3.png"/><Relationship Id="rId5" Type="http://schemas.openxmlformats.org/officeDocument/2006/relationships/image" Target="../media/image50.png"/><Relationship Id="rId4" Type="http://schemas.openxmlformats.org/officeDocument/2006/relationships/notesSlide" Target="../notesSlides/notesSlide53.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8.mp3"/><Relationship Id="rId1" Type="http://schemas.microsoft.com/office/2007/relationships/media" Target="../media/media58.mp3"/><Relationship Id="rId5" Type="http://schemas.openxmlformats.org/officeDocument/2006/relationships/image" Target="../media/image3.png"/><Relationship Id="rId4"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9.mp3"/><Relationship Id="rId1" Type="http://schemas.microsoft.com/office/2007/relationships/media" Target="../media/media59.mp3"/><Relationship Id="rId6" Type="http://schemas.openxmlformats.org/officeDocument/2006/relationships/image" Target="../media/image3.png"/><Relationship Id="rId5" Type="http://schemas.openxmlformats.org/officeDocument/2006/relationships/image" Target="../media/image51.png"/><Relationship Id="rId4" Type="http://schemas.openxmlformats.org/officeDocument/2006/relationships/notesSlide" Target="../notesSlides/notesSlide55.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60.mp3"/><Relationship Id="rId1" Type="http://schemas.microsoft.com/office/2007/relationships/media" Target="../media/media60.mp3"/><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notesSlide" Target="../notesSlides/notesSlide56.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1.mp3"/><Relationship Id="rId1" Type="http://schemas.microsoft.com/office/2007/relationships/media" Target="../media/media61.mp3"/><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2.mp3"/><Relationship Id="rId1" Type="http://schemas.microsoft.com/office/2007/relationships/media" Target="../media/media62.mp3"/><Relationship Id="rId6" Type="http://schemas.openxmlformats.org/officeDocument/2006/relationships/image" Target="../media/image3.png"/><Relationship Id="rId5" Type="http://schemas.openxmlformats.org/officeDocument/2006/relationships/image" Target="../media/image54.png"/><Relationship Id="rId4" Type="http://schemas.openxmlformats.org/officeDocument/2006/relationships/notesSlide" Target="../notesSlides/notesSlide57.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3.mp3"/><Relationship Id="rId1" Type="http://schemas.microsoft.com/office/2007/relationships/media" Target="../media/media63.mp3"/><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4.mp3"/><Relationship Id="rId1" Type="http://schemas.microsoft.com/office/2007/relationships/media" Target="../media/media64.mp3"/><Relationship Id="rId6" Type="http://schemas.openxmlformats.org/officeDocument/2006/relationships/image" Target="../media/image3.png"/><Relationship Id="rId5" Type="http://schemas.openxmlformats.org/officeDocument/2006/relationships/image" Target="../media/image55.png"/><Relationship Id="rId4" Type="http://schemas.openxmlformats.org/officeDocument/2006/relationships/notesSlide" Target="../notesSlides/notesSlide58.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5.mp3"/><Relationship Id="rId1" Type="http://schemas.microsoft.com/office/2007/relationships/media" Target="../media/media65.mp3"/><Relationship Id="rId5" Type="http://schemas.openxmlformats.org/officeDocument/2006/relationships/image" Target="../media/image3.png"/><Relationship Id="rId4" Type="http://schemas.openxmlformats.org/officeDocument/2006/relationships/notesSlide" Target="../notesSlides/notesSlide59.xml"/></Relationships>
</file>

<file path=ppt/slides/_rels/slide6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58.png"/><Relationship Id="rId2" Type="http://schemas.openxmlformats.org/officeDocument/2006/relationships/audio" Target="../media/media66.mp3"/><Relationship Id="rId1" Type="http://schemas.microsoft.com/office/2007/relationships/media" Target="../media/media66.mp3"/><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notesSlide" Target="../notesSlides/notesSlide60.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7.mp3"/><Relationship Id="rId1" Type="http://schemas.microsoft.com/office/2007/relationships/media" Target="../media/media67.mp3"/><Relationship Id="rId5" Type="http://schemas.openxmlformats.org/officeDocument/2006/relationships/image" Target="../media/image3.png"/><Relationship Id="rId4" Type="http://schemas.openxmlformats.org/officeDocument/2006/relationships/notesSlide" Target="../notesSlides/notesSlide61.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8.mp3"/><Relationship Id="rId1" Type="http://schemas.microsoft.com/office/2007/relationships/media" Target="../media/media68.mp3"/><Relationship Id="rId6" Type="http://schemas.openxmlformats.org/officeDocument/2006/relationships/image" Target="../media/image3.png"/><Relationship Id="rId5" Type="http://schemas.microsoft.com/office/2007/relationships/hdphoto" Target="../media/hdphoto6.wdp"/><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mp3"/><Relationship Id="rId1" Type="http://schemas.microsoft.com/office/2007/relationships/media" Target="../media/media69.mp3"/><Relationship Id="rId6" Type="http://schemas.openxmlformats.org/officeDocument/2006/relationships/image" Target="../media/image3.png"/><Relationship Id="rId5" Type="http://schemas.openxmlformats.org/officeDocument/2006/relationships/image" Target="../media/image60.png"/><Relationship Id="rId4" Type="http://schemas.openxmlformats.org/officeDocument/2006/relationships/notesSlide" Target="../notesSlides/notesSlide62.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0.mp3"/><Relationship Id="rId1" Type="http://schemas.microsoft.com/office/2007/relationships/media" Target="../media/media70.mp3"/><Relationship Id="rId6" Type="http://schemas.openxmlformats.org/officeDocument/2006/relationships/image" Target="../media/image3.png"/><Relationship Id="rId5" Type="http://schemas.openxmlformats.org/officeDocument/2006/relationships/image" Target="../media/image60.png"/><Relationship Id="rId4" Type="http://schemas.openxmlformats.org/officeDocument/2006/relationships/notesSlide" Target="../notesSlides/notesSlide63.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1.mp3"/><Relationship Id="rId1" Type="http://schemas.microsoft.com/office/2007/relationships/media" Target="../media/media71.mp3"/><Relationship Id="rId6" Type="http://schemas.openxmlformats.org/officeDocument/2006/relationships/image" Target="../media/image3.png"/><Relationship Id="rId5" Type="http://schemas.openxmlformats.org/officeDocument/2006/relationships/image" Target="../media/image60.png"/><Relationship Id="rId4" Type="http://schemas.openxmlformats.org/officeDocument/2006/relationships/notesSlide" Target="../notesSlides/notesSlide64.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2.mp3"/><Relationship Id="rId1" Type="http://schemas.microsoft.com/office/2007/relationships/media" Target="../media/media72.mp3"/><Relationship Id="rId6" Type="http://schemas.openxmlformats.org/officeDocument/2006/relationships/image" Target="../media/image3.png"/><Relationship Id="rId5" Type="http://schemas.openxmlformats.org/officeDocument/2006/relationships/image" Target="../media/image60.png"/><Relationship Id="rId4" Type="http://schemas.openxmlformats.org/officeDocument/2006/relationships/notesSlide" Target="../notesSlides/notesSlide65.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3.mp3"/><Relationship Id="rId1" Type="http://schemas.microsoft.com/office/2007/relationships/media" Target="../media/media73.mp3"/><Relationship Id="rId5" Type="http://schemas.openxmlformats.org/officeDocument/2006/relationships/image" Target="../media/image3.png"/><Relationship Id="rId4" Type="http://schemas.openxmlformats.org/officeDocument/2006/relationships/notesSlide" Target="../notesSlides/notesSlide66.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4.mp3"/><Relationship Id="rId1" Type="http://schemas.microsoft.com/office/2007/relationships/media" Target="../media/media74.mp3"/><Relationship Id="rId5" Type="http://schemas.openxmlformats.org/officeDocument/2006/relationships/image" Target="../media/image3.png"/><Relationship Id="rId4" Type="http://schemas.openxmlformats.org/officeDocument/2006/relationships/notesSlide" Target="../notesSlides/notesSlide67.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5.mp3"/><Relationship Id="rId1" Type="http://schemas.microsoft.com/office/2007/relationships/media" Target="../media/media75.mp3"/><Relationship Id="rId6" Type="http://schemas.openxmlformats.org/officeDocument/2006/relationships/image" Target="../media/image3.png"/><Relationship Id="rId5" Type="http://schemas.openxmlformats.org/officeDocument/2006/relationships/image" Target="../media/image61.png"/><Relationship Id="rId4" Type="http://schemas.openxmlformats.org/officeDocument/2006/relationships/notesSlide" Target="../notesSlides/notesSlide68.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6.mp3"/><Relationship Id="rId1" Type="http://schemas.microsoft.com/office/2007/relationships/media" Target="../media/media76.mp3"/><Relationship Id="rId6" Type="http://schemas.openxmlformats.org/officeDocument/2006/relationships/image" Target="../media/image3.png"/><Relationship Id="rId5" Type="http://schemas.openxmlformats.org/officeDocument/2006/relationships/image" Target="../media/image62.png"/><Relationship Id="rId4" Type="http://schemas.openxmlformats.org/officeDocument/2006/relationships/notesSlide" Target="../notesSlides/notesSlide69.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7.mp3"/><Relationship Id="rId1" Type="http://schemas.microsoft.com/office/2007/relationships/media" Target="../media/media77.mp3"/><Relationship Id="rId6" Type="http://schemas.openxmlformats.org/officeDocument/2006/relationships/image" Target="../media/image3.png"/><Relationship Id="rId5" Type="http://schemas.openxmlformats.org/officeDocument/2006/relationships/image" Target="../media/image63.png"/><Relationship Id="rId4" Type="http://schemas.openxmlformats.org/officeDocument/2006/relationships/notesSlide" Target="../notesSlides/notesSlide70.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8.mp3"/><Relationship Id="rId1" Type="http://schemas.microsoft.com/office/2007/relationships/media" Target="../media/media78.mp3"/><Relationship Id="rId6" Type="http://schemas.openxmlformats.org/officeDocument/2006/relationships/image" Target="../media/image3.png"/><Relationship Id="rId5" Type="http://schemas.openxmlformats.org/officeDocument/2006/relationships/image" Target="../media/image64.png"/><Relationship Id="rId4" Type="http://schemas.openxmlformats.org/officeDocument/2006/relationships/notesSlide" Target="../notesSlides/notesSlide7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9.mp3"/><Relationship Id="rId1" Type="http://schemas.microsoft.com/office/2007/relationships/media" Target="../media/media79.mp3"/><Relationship Id="rId6" Type="http://schemas.openxmlformats.org/officeDocument/2006/relationships/image" Target="../media/image3.png"/><Relationship Id="rId5" Type="http://schemas.openxmlformats.org/officeDocument/2006/relationships/image" Target="../media/image65.png"/><Relationship Id="rId4" Type="http://schemas.openxmlformats.org/officeDocument/2006/relationships/notesSlide" Target="../notesSlides/notesSlide72.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0.mp3"/><Relationship Id="rId1" Type="http://schemas.microsoft.com/office/2007/relationships/media" Target="../media/media80.mp3"/><Relationship Id="rId6" Type="http://schemas.openxmlformats.org/officeDocument/2006/relationships/image" Target="../media/image3.png"/><Relationship Id="rId5" Type="http://schemas.openxmlformats.org/officeDocument/2006/relationships/image" Target="../media/image66.png"/><Relationship Id="rId4" Type="http://schemas.openxmlformats.org/officeDocument/2006/relationships/notesSlide" Target="../notesSlides/notesSlide73.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1.mp3"/><Relationship Id="rId1" Type="http://schemas.microsoft.com/office/2007/relationships/media" Target="../media/media81.mp3"/><Relationship Id="rId6" Type="http://schemas.openxmlformats.org/officeDocument/2006/relationships/image" Target="../media/image3.png"/><Relationship Id="rId5" Type="http://schemas.openxmlformats.org/officeDocument/2006/relationships/image" Target="../media/image67.png"/><Relationship Id="rId4" Type="http://schemas.openxmlformats.org/officeDocument/2006/relationships/notesSlide" Target="../notesSlides/notesSlide74.xml"/></Relationships>
</file>

<file path=ppt/slides/_rels/slide8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70.png"/><Relationship Id="rId2" Type="http://schemas.openxmlformats.org/officeDocument/2006/relationships/audio" Target="../media/media82.mp3"/><Relationship Id="rId1" Type="http://schemas.microsoft.com/office/2007/relationships/media" Target="../media/media82.mp3"/><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notesSlide" Target="../notesSlides/notesSlide75.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3.mp3"/><Relationship Id="rId1" Type="http://schemas.microsoft.com/office/2007/relationships/media" Target="../media/media83.mp3"/><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4.mp3"/><Relationship Id="rId1" Type="http://schemas.microsoft.com/office/2007/relationships/media" Target="../media/media84.mp3"/><Relationship Id="rId6" Type="http://schemas.openxmlformats.org/officeDocument/2006/relationships/image" Target="../media/image3.png"/><Relationship Id="rId5" Type="http://schemas.openxmlformats.org/officeDocument/2006/relationships/image" Target="../media/image71.jpeg"/><Relationship Id="rId4" Type="http://schemas.openxmlformats.org/officeDocument/2006/relationships/notesSlide" Target="../notesSlides/notesSlide76.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5.mp3"/><Relationship Id="rId1" Type="http://schemas.microsoft.com/office/2007/relationships/media" Target="../media/media85.mp3"/><Relationship Id="rId6" Type="http://schemas.openxmlformats.org/officeDocument/2006/relationships/image" Target="../media/image3.png"/><Relationship Id="rId5" Type="http://schemas.openxmlformats.org/officeDocument/2006/relationships/image" Target="../media/image72.png"/><Relationship Id="rId4" Type="http://schemas.openxmlformats.org/officeDocument/2006/relationships/notesSlide" Target="../notesSlides/notesSlide77.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6.mp3"/><Relationship Id="rId1" Type="http://schemas.microsoft.com/office/2007/relationships/media" Target="../media/media86.mp3"/><Relationship Id="rId6" Type="http://schemas.openxmlformats.org/officeDocument/2006/relationships/image" Target="../media/image3.png"/><Relationship Id="rId5" Type="http://schemas.openxmlformats.org/officeDocument/2006/relationships/image" Target="../media/image73.png"/><Relationship Id="rId4" Type="http://schemas.openxmlformats.org/officeDocument/2006/relationships/notesSlide" Target="../notesSlides/notesSlide78.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7.mp3"/><Relationship Id="rId1" Type="http://schemas.microsoft.com/office/2007/relationships/media" Target="../media/media87.mp3"/><Relationship Id="rId6" Type="http://schemas.openxmlformats.org/officeDocument/2006/relationships/image" Target="../media/image3.png"/><Relationship Id="rId5" Type="http://schemas.openxmlformats.org/officeDocument/2006/relationships/image" Target="../media/image74.jpeg"/><Relationship Id="rId4" Type="http://schemas.openxmlformats.org/officeDocument/2006/relationships/notesSlide" Target="../notesSlides/notesSlide79.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8.mp3"/><Relationship Id="rId1" Type="http://schemas.microsoft.com/office/2007/relationships/media" Target="../media/media88.mp3"/><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9.mp3"/><Relationship Id="rId1" Type="http://schemas.microsoft.com/office/2007/relationships/media" Target="../media/media89.mp3"/><Relationship Id="rId5" Type="http://schemas.openxmlformats.org/officeDocument/2006/relationships/image" Target="../media/image3.png"/><Relationship Id="rId4" Type="http://schemas.openxmlformats.org/officeDocument/2006/relationships/notesSlide" Target="../notesSlides/notesSlide80.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0.mp3"/><Relationship Id="rId1" Type="http://schemas.microsoft.com/office/2007/relationships/media" Target="../media/media90.mp3"/><Relationship Id="rId6" Type="http://schemas.openxmlformats.org/officeDocument/2006/relationships/image" Target="../media/image3.png"/><Relationship Id="rId5" Type="http://schemas.openxmlformats.org/officeDocument/2006/relationships/image" Target="../media/image75.png"/><Relationship Id="rId4" Type="http://schemas.openxmlformats.org/officeDocument/2006/relationships/notesSlide" Target="../notesSlides/notesSlide81.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1.mp3"/><Relationship Id="rId1" Type="http://schemas.microsoft.com/office/2007/relationships/media" Target="../media/media91.mp3"/><Relationship Id="rId6" Type="http://schemas.openxmlformats.org/officeDocument/2006/relationships/image" Target="../media/image3.png"/><Relationship Id="rId5" Type="http://schemas.openxmlformats.org/officeDocument/2006/relationships/image" Target="../media/image76.png"/><Relationship Id="rId4" Type="http://schemas.openxmlformats.org/officeDocument/2006/relationships/notesSlide" Target="../notesSlides/notesSlide82.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2.mp3"/><Relationship Id="rId1" Type="http://schemas.microsoft.com/office/2007/relationships/media" Target="../media/media92.mp3"/><Relationship Id="rId6" Type="http://schemas.openxmlformats.org/officeDocument/2006/relationships/image" Target="../media/image3.png"/><Relationship Id="rId5" Type="http://schemas.openxmlformats.org/officeDocument/2006/relationships/image" Target="../media/image77.png"/><Relationship Id="rId4" Type="http://schemas.openxmlformats.org/officeDocument/2006/relationships/notesSlide" Target="../notesSlides/notesSlide83.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3.mp3"/><Relationship Id="rId1" Type="http://schemas.microsoft.com/office/2007/relationships/media" Target="../media/media93.mp3"/><Relationship Id="rId4" Type="http://schemas.openxmlformats.org/officeDocument/2006/relationships/image" Target="../media/image3.pn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4.mp3"/><Relationship Id="rId1" Type="http://schemas.microsoft.com/office/2007/relationships/media" Target="../media/media94.mp3"/><Relationship Id="rId6" Type="http://schemas.openxmlformats.org/officeDocument/2006/relationships/image" Target="../media/image3.png"/><Relationship Id="rId5" Type="http://schemas.openxmlformats.org/officeDocument/2006/relationships/image" Target="../media/image78.png"/><Relationship Id="rId4" Type="http://schemas.openxmlformats.org/officeDocument/2006/relationships/notesSlide" Target="../notesSlides/notesSlide84.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5.mp3"/><Relationship Id="rId1" Type="http://schemas.microsoft.com/office/2007/relationships/media" Target="../media/media95.mp3"/><Relationship Id="rId6" Type="http://schemas.openxmlformats.org/officeDocument/2006/relationships/image" Target="../media/image3.png"/><Relationship Id="rId5" Type="http://schemas.openxmlformats.org/officeDocument/2006/relationships/image" Target="../media/image79.png"/><Relationship Id="rId4" Type="http://schemas.openxmlformats.org/officeDocument/2006/relationships/notesSlide" Target="../notesSlides/notesSlide85.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6.mp3"/><Relationship Id="rId1" Type="http://schemas.microsoft.com/office/2007/relationships/media" Target="../media/media96.mp3"/><Relationship Id="rId6" Type="http://schemas.openxmlformats.org/officeDocument/2006/relationships/image" Target="../media/image3.png"/><Relationship Id="rId5" Type="http://schemas.openxmlformats.org/officeDocument/2006/relationships/image" Target="../media/image80.png"/><Relationship Id="rId4" Type="http://schemas.openxmlformats.org/officeDocument/2006/relationships/notesSlide" Target="../notesSlides/notesSlide86.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7.mp3"/><Relationship Id="rId1" Type="http://schemas.microsoft.com/office/2007/relationships/media" Target="../media/media97.mp3"/><Relationship Id="rId6" Type="http://schemas.microsoft.com/office/2007/relationships/hdphoto" Target="../media/hdphoto7.wdp"/><Relationship Id="rId5" Type="http://schemas.openxmlformats.org/officeDocument/2006/relationships/image" Target="../media/image81.png"/><Relationship Id="rId4" Type="http://schemas.openxmlformats.org/officeDocument/2006/relationships/notesSlide" Target="../notesSlides/notesSlide87.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8.mp3"/><Relationship Id="rId1" Type="http://schemas.microsoft.com/office/2007/relationships/media" Target="../media/media98.mp3"/><Relationship Id="rId6" Type="http://schemas.openxmlformats.org/officeDocument/2006/relationships/image" Target="../media/image3.png"/><Relationship Id="rId5" Type="http://schemas.openxmlformats.org/officeDocument/2006/relationships/image" Target="../media/image82.png"/><Relationship Id="rId4" Type="http://schemas.openxmlformats.org/officeDocument/2006/relationships/notesSlide" Target="../notesSlides/notesSlide8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Tools and Supplies</a:t>
            </a:r>
            <a:endParaRPr lang="en-US" dirty="0"/>
          </a:p>
        </p:txBody>
      </p:sp>
      <p:sp>
        <p:nvSpPr>
          <p:cNvPr id="3" name="Subtitle 2"/>
          <p:cNvSpPr>
            <a:spLocks noGrp="1"/>
          </p:cNvSpPr>
          <p:nvPr>
            <p:ph type="subTitle" idx="1"/>
          </p:nvPr>
        </p:nvSpPr>
        <p:spPr/>
        <p:txBody>
          <a:bodyPr/>
          <a:lstStyle/>
          <a:p>
            <a:r>
              <a:rPr lang="en-US" dirty="0" smtClean="0"/>
              <a:t>Basic Maintenance and Light Repair</a:t>
            </a:r>
            <a:endParaRPr lang="en-US" dirty="0"/>
          </a:p>
        </p:txBody>
      </p:sp>
      <p:pic>
        <p:nvPicPr>
          <p:cNvPr id="5" name="Slide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 y="6172200"/>
            <a:ext cx="609600" cy="609600"/>
          </a:xfrm>
          <a:prstGeom prst="rect">
            <a:avLst/>
          </a:prstGeom>
        </p:spPr>
      </p:pic>
    </p:spTree>
    <p:extLst>
      <p:ext uri="{BB962C8B-B14F-4D97-AF65-F5344CB8AC3E}">
        <p14:creationId xmlns:p14="http://schemas.microsoft.com/office/powerpoint/2010/main" val="355816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rot="4897422">
            <a:off x="304800" y="2057400"/>
            <a:ext cx="4657725" cy="3740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Box-End Wrenches</a:t>
            </a:r>
            <a:endParaRPr lang="en-US" dirty="0"/>
          </a:p>
        </p:txBody>
      </p:sp>
      <p:sp>
        <p:nvSpPr>
          <p:cNvPr id="5" name="Content Placeholder 4"/>
          <p:cNvSpPr>
            <a:spLocks noGrp="1"/>
          </p:cNvSpPr>
          <p:nvPr>
            <p:ph sz="half" idx="2"/>
          </p:nvPr>
        </p:nvSpPr>
        <p:spPr/>
        <p:txBody>
          <a:bodyPr/>
          <a:lstStyle/>
          <a:p>
            <a:r>
              <a:rPr lang="en-US" dirty="0" smtClean="0"/>
              <a:t>Completely closed on both ends</a:t>
            </a:r>
          </a:p>
          <a:p>
            <a:r>
              <a:rPr lang="en-US" dirty="0" smtClean="0"/>
              <a:t>Less likely to round off a bolt head</a:t>
            </a:r>
          </a:p>
          <a:p>
            <a:r>
              <a:rPr lang="en-US" dirty="0" smtClean="0"/>
              <a:t>Two styles</a:t>
            </a:r>
          </a:p>
          <a:p>
            <a:pPr lvl="1"/>
            <a:r>
              <a:rPr lang="en-US" dirty="0" smtClean="0"/>
              <a:t>6-point opening</a:t>
            </a:r>
          </a:p>
          <a:p>
            <a:pPr lvl="1"/>
            <a:r>
              <a:rPr lang="en-US" dirty="0" smtClean="0"/>
              <a:t>12-point opening</a:t>
            </a:r>
            <a:endParaRPr lang="en-US" dirty="0"/>
          </a:p>
        </p:txBody>
      </p:sp>
      <p:pic>
        <p:nvPicPr>
          <p:cNvPr id="3" name="Slide 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80" y="6248400"/>
            <a:ext cx="609600" cy="609600"/>
          </a:xfrm>
          <a:prstGeom prst="rect">
            <a:avLst/>
          </a:prstGeom>
        </p:spPr>
      </p:pic>
    </p:spTree>
    <p:extLst>
      <p:ext uri="{BB962C8B-B14F-4D97-AF65-F5344CB8AC3E}">
        <p14:creationId xmlns:p14="http://schemas.microsoft.com/office/powerpoint/2010/main" val="184932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Pressure Blaster</a:t>
            </a:r>
            <a:endParaRPr lang="en-US" dirty="0"/>
          </a:p>
        </p:txBody>
      </p:sp>
      <p:sp>
        <p:nvSpPr>
          <p:cNvPr id="3" name="Content Placeholder 2"/>
          <p:cNvSpPr>
            <a:spLocks noGrp="1"/>
          </p:cNvSpPr>
          <p:nvPr>
            <p:ph sz="half" idx="1"/>
          </p:nvPr>
        </p:nvSpPr>
        <p:spPr/>
        <p:txBody>
          <a:bodyPr/>
          <a:lstStyle/>
          <a:p>
            <a:r>
              <a:rPr lang="en-US" dirty="0"/>
              <a:t>Used to clean rust or corroded parts.</a:t>
            </a:r>
          </a:p>
          <a:p>
            <a:r>
              <a:rPr lang="en-US" dirty="0"/>
              <a:t>Enclosed cabinet that has rubber gloves that extend into the cabinet for sandblasting and for cleaning dry parts. </a:t>
            </a:r>
          </a:p>
          <a:p>
            <a:endParaRPr lang="en-US" dirty="0"/>
          </a:p>
          <a:p>
            <a:endParaRPr lang="en-US" dirty="0"/>
          </a:p>
        </p:txBody>
      </p:sp>
      <p:pic>
        <p:nvPicPr>
          <p:cNvPr id="59394"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724400" y="1828800"/>
            <a:ext cx="3808412" cy="3808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lide 10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48400"/>
            <a:ext cx="609600" cy="609600"/>
          </a:xfrm>
          <a:prstGeom prst="rect">
            <a:avLst/>
          </a:prstGeom>
        </p:spPr>
      </p:pic>
    </p:spTree>
    <p:extLst>
      <p:ext uri="{BB962C8B-B14F-4D97-AF65-F5344CB8AC3E}">
        <p14:creationId xmlns:p14="http://schemas.microsoft.com/office/powerpoint/2010/main" val="380569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Oxyacetylene Torch</a:t>
            </a:r>
            <a:endParaRPr lang="en-US" dirty="0"/>
          </a:p>
        </p:txBody>
      </p:sp>
      <p:sp>
        <p:nvSpPr>
          <p:cNvPr id="3" name="Content Placeholder 2"/>
          <p:cNvSpPr>
            <a:spLocks noGrp="1"/>
          </p:cNvSpPr>
          <p:nvPr>
            <p:ph idx="1"/>
          </p:nvPr>
        </p:nvSpPr>
        <p:spPr/>
        <p:txBody>
          <a:bodyPr>
            <a:normAutofit fontScale="85000" lnSpcReduction="20000"/>
          </a:bodyPr>
          <a:lstStyle/>
          <a:p>
            <a:r>
              <a:rPr lang="en-US" dirty="0"/>
              <a:t>Used to heat, cut, weld or braze metal parts </a:t>
            </a:r>
          </a:p>
          <a:p>
            <a:r>
              <a:rPr lang="en-US" dirty="0"/>
              <a:t>Consists of an oxygen tank, an acetylene tank, pressure regulators, hoses and a hand-held torch </a:t>
            </a:r>
          </a:p>
          <a:p>
            <a:r>
              <a:rPr lang="en-US" dirty="0"/>
              <a:t>Service procedure</a:t>
            </a:r>
          </a:p>
          <a:p>
            <a:pPr lvl="1"/>
            <a:r>
              <a:rPr lang="en-US" dirty="0"/>
              <a:t>Put on all necessary protective gear, including welding helmet or tinted goggles, thick leather welding gloves, and a leather jacket</a:t>
            </a:r>
          </a:p>
          <a:p>
            <a:pPr lvl="1"/>
            <a:r>
              <a:rPr lang="en-US" dirty="0"/>
              <a:t>Inspect the oxyacetylene equipment for damage and make sure all cylinder, regulator, and torch valves are closes. Turn on the main gas valves on both tanks and check hoses for leaks</a:t>
            </a:r>
          </a:p>
          <a:p>
            <a:pPr lvl="1"/>
            <a:r>
              <a:rPr lang="en-US" dirty="0"/>
              <a:t>Light the cutting torch according to the manufacturer’s recommendations</a:t>
            </a:r>
          </a:p>
          <a:p>
            <a:pPr lvl="1"/>
            <a:r>
              <a:rPr lang="en-US" dirty="0"/>
              <a:t>With the torch held at a </a:t>
            </a:r>
            <a:r>
              <a:rPr lang="en-US" dirty="0" smtClean="0"/>
              <a:t>90</a:t>
            </a:r>
            <a:r>
              <a:rPr lang="en-US" dirty="0" smtClean="0">
                <a:sym typeface="Symbol"/>
              </a:rPr>
              <a:t></a:t>
            </a:r>
            <a:r>
              <a:rPr lang="en-US" dirty="0" smtClean="0"/>
              <a:t> </a:t>
            </a:r>
            <a:r>
              <a:rPr lang="en-US" dirty="0"/>
              <a:t>angle to the work piece, concentrate the flame on the spot where the cut will begin.</a:t>
            </a:r>
          </a:p>
          <a:p>
            <a:pPr lvl="1"/>
            <a:r>
              <a:rPr lang="en-US" dirty="0"/>
              <a:t>When the spot becomes cherry red, depress the oxygen-cutting lever to begin the cut</a:t>
            </a:r>
          </a:p>
          <a:p>
            <a:pPr lvl="1"/>
            <a:r>
              <a:rPr lang="en-US" dirty="0"/>
              <a:t>Move the torch along the work piece slowly an steadily to make a continuous cut</a:t>
            </a:r>
          </a:p>
          <a:p>
            <a:pPr lvl="1"/>
            <a:r>
              <a:rPr lang="en-US" dirty="0"/>
              <a:t>As soon as the cut is complete, release the cutting lever and shut off the torch and main tank valves </a:t>
            </a:r>
          </a:p>
          <a:p>
            <a:endParaRPr lang="en-US" dirty="0"/>
          </a:p>
        </p:txBody>
      </p:sp>
      <p:pic>
        <p:nvPicPr>
          <p:cNvPr id="4" name="Slide 1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640" y="6243320"/>
            <a:ext cx="609600" cy="609600"/>
          </a:xfrm>
          <a:prstGeom prst="rect">
            <a:avLst/>
          </a:prstGeom>
        </p:spPr>
      </p:pic>
    </p:spTree>
    <p:extLst>
      <p:ext uri="{BB962C8B-B14F-4D97-AF65-F5344CB8AC3E}">
        <p14:creationId xmlns:p14="http://schemas.microsoft.com/office/powerpoint/2010/main" val="210618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7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81000" y="1066800"/>
            <a:ext cx="8658368" cy="4395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Slide 10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 y="6202680"/>
            <a:ext cx="609600" cy="609600"/>
          </a:xfrm>
          <a:prstGeom prst="rect">
            <a:avLst/>
          </a:prstGeom>
        </p:spPr>
      </p:pic>
    </p:spTree>
    <p:extLst>
      <p:ext uri="{BB962C8B-B14F-4D97-AF65-F5344CB8AC3E}">
        <p14:creationId xmlns:p14="http://schemas.microsoft.com/office/powerpoint/2010/main" val="76898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Welder</a:t>
            </a:r>
            <a:endParaRPr lang="en-US" dirty="0"/>
          </a:p>
        </p:txBody>
      </p:sp>
      <p:pic>
        <p:nvPicPr>
          <p:cNvPr id="61442"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3581400" y="2362200"/>
            <a:ext cx="5200473" cy="3820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sz="half" idx="1"/>
          </p:nvPr>
        </p:nvSpPr>
        <p:spPr/>
        <p:txBody>
          <a:bodyPr/>
          <a:lstStyle/>
          <a:p>
            <a:r>
              <a:rPr lang="en-US" dirty="0"/>
              <a:t>Uses a high electric current to create a high-powered electric arc to melt and fuse metal parts together</a:t>
            </a:r>
          </a:p>
          <a:p>
            <a:endParaRPr lang="en-US" dirty="0"/>
          </a:p>
        </p:txBody>
      </p:sp>
      <p:pic>
        <p:nvPicPr>
          <p:cNvPr id="4" name="Slide 10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48400"/>
            <a:ext cx="609600" cy="609600"/>
          </a:xfrm>
          <a:prstGeom prst="rect">
            <a:avLst/>
          </a:prstGeom>
        </p:spPr>
      </p:pic>
    </p:spTree>
    <p:extLst>
      <p:ext uri="{BB962C8B-B14F-4D97-AF65-F5344CB8AC3E}">
        <p14:creationId xmlns:p14="http://schemas.microsoft.com/office/powerpoint/2010/main" val="390299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Soldering Gun</a:t>
            </a:r>
            <a:endParaRPr lang="en-US" dirty="0"/>
          </a:p>
        </p:txBody>
      </p:sp>
      <p:sp>
        <p:nvSpPr>
          <p:cNvPr id="3" name="Content Placeholder 2"/>
          <p:cNvSpPr>
            <a:spLocks noGrp="1"/>
          </p:cNvSpPr>
          <p:nvPr>
            <p:ph idx="1"/>
          </p:nvPr>
        </p:nvSpPr>
        <p:spPr/>
        <p:txBody>
          <a:bodyPr/>
          <a:lstStyle/>
          <a:p>
            <a:r>
              <a:rPr lang="en-US" dirty="0"/>
              <a:t>Used to join wires during electrical repairs</a:t>
            </a:r>
          </a:p>
          <a:p>
            <a:r>
              <a:rPr lang="en-US" dirty="0"/>
              <a:t>An electric current heats the tip of the iron or gun</a:t>
            </a:r>
          </a:p>
          <a:p>
            <a:r>
              <a:rPr lang="en-US" dirty="0"/>
              <a:t>The hot tip is used to heat the wires </a:t>
            </a:r>
          </a:p>
          <a:p>
            <a:r>
              <a:rPr lang="en-US" dirty="0"/>
              <a:t>Solder is applied to the hot </a:t>
            </a:r>
            <a:r>
              <a:rPr lang="en-US" dirty="0" smtClean="0"/>
              <a:t/>
            </a:r>
            <a:br>
              <a:rPr lang="en-US" dirty="0" smtClean="0"/>
            </a:br>
            <a:r>
              <a:rPr lang="en-US" dirty="0" smtClean="0"/>
              <a:t>wires </a:t>
            </a:r>
            <a:r>
              <a:rPr lang="en-US" dirty="0"/>
              <a:t>and it melts</a:t>
            </a:r>
          </a:p>
          <a:p>
            <a:r>
              <a:rPr lang="en-US" dirty="0"/>
              <a:t>Solder is a lead-tin alloy that </a:t>
            </a:r>
            <a:r>
              <a:rPr lang="en-US" dirty="0" smtClean="0"/>
              <a:t/>
            </a:r>
            <a:br>
              <a:rPr lang="en-US" dirty="0" smtClean="0"/>
            </a:br>
            <a:r>
              <a:rPr lang="en-US" dirty="0" smtClean="0"/>
              <a:t>hardens </a:t>
            </a:r>
            <a:r>
              <a:rPr lang="en-US" dirty="0"/>
              <a:t>into a strong, solid </a:t>
            </a:r>
            <a:r>
              <a:rPr lang="en-US" dirty="0" smtClean="0"/>
              <a:t/>
            </a:r>
            <a:br>
              <a:rPr lang="en-US" dirty="0" smtClean="0"/>
            </a:br>
            <a:r>
              <a:rPr lang="en-US" dirty="0" smtClean="0"/>
              <a:t>connection</a:t>
            </a:r>
            <a:endParaRPr lang="en-US" dirty="0"/>
          </a:p>
          <a:p>
            <a:endParaRPr lang="en-US" dirty="0"/>
          </a:p>
        </p:txBody>
      </p:sp>
      <p:pic>
        <p:nvPicPr>
          <p:cNvPr id="6246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8000"/>
          <a:stretch/>
        </p:blipFill>
        <p:spPr bwMode="auto">
          <a:xfrm>
            <a:off x="4800600" y="2595880"/>
            <a:ext cx="38100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lide 10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600" y="6101080"/>
            <a:ext cx="609600" cy="609600"/>
          </a:xfrm>
          <a:prstGeom prst="rect">
            <a:avLst/>
          </a:prstGeom>
        </p:spPr>
      </p:pic>
    </p:spTree>
    <p:extLst>
      <p:ext uri="{BB962C8B-B14F-4D97-AF65-F5344CB8AC3E}">
        <p14:creationId xmlns:p14="http://schemas.microsoft.com/office/powerpoint/2010/main" val="264924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Battery Charger</a:t>
            </a:r>
            <a:endParaRPr lang="en-US" dirty="0"/>
          </a:p>
        </p:txBody>
      </p:sp>
      <p:sp>
        <p:nvSpPr>
          <p:cNvPr id="3" name="Content Placeholder 2"/>
          <p:cNvSpPr>
            <a:spLocks noGrp="1"/>
          </p:cNvSpPr>
          <p:nvPr>
            <p:ph idx="1"/>
          </p:nvPr>
        </p:nvSpPr>
        <p:spPr/>
        <p:txBody>
          <a:bodyPr/>
          <a:lstStyle/>
          <a:p>
            <a:r>
              <a:rPr lang="en-US" dirty="0"/>
              <a:t>Used to re-energize a “dead” or discharged battery</a:t>
            </a:r>
          </a:p>
          <a:p>
            <a:r>
              <a:rPr lang="en-US" dirty="0"/>
              <a:t>It forces current back into the battery to recharge it</a:t>
            </a:r>
          </a:p>
          <a:p>
            <a:r>
              <a:rPr lang="en-US" dirty="0"/>
              <a:t>The red charger lead connects </a:t>
            </a:r>
            <a:r>
              <a:rPr lang="en-US" dirty="0" smtClean="0"/>
              <a:t/>
            </a:r>
            <a:br>
              <a:rPr lang="en-US" dirty="0" smtClean="0"/>
            </a:br>
            <a:r>
              <a:rPr lang="en-US" dirty="0" smtClean="0"/>
              <a:t>to </a:t>
            </a:r>
            <a:r>
              <a:rPr lang="en-US" dirty="0"/>
              <a:t>the positive (+) battery </a:t>
            </a:r>
            <a:r>
              <a:rPr lang="en-US" dirty="0" smtClean="0"/>
              <a:t/>
            </a:r>
            <a:br>
              <a:rPr lang="en-US" dirty="0" smtClean="0"/>
            </a:br>
            <a:r>
              <a:rPr lang="en-US" dirty="0" smtClean="0"/>
              <a:t>terminal </a:t>
            </a:r>
            <a:r>
              <a:rPr lang="en-US" dirty="0"/>
              <a:t>and the black charger </a:t>
            </a:r>
            <a:r>
              <a:rPr lang="en-US" dirty="0" smtClean="0"/>
              <a:t/>
            </a:r>
            <a:br>
              <a:rPr lang="en-US" dirty="0" smtClean="0"/>
            </a:br>
            <a:r>
              <a:rPr lang="en-US" dirty="0" smtClean="0"/>
              <a:t>lead </a:t>
            </a:r>
            <a:r>
              <a:rPr lang="en-US" dirty="0"/>
              <a:t>connects to the negative </a:t>
            </a:r>
            <a:r>
              <a:rPr lang="en-US" dirty="0" smtClean="0"/>
              <a:t/>
            </a:r>
            <a:br>
              <a:rPr lang="en-US" dirty="0" smtClean="0"/>
            </a:br>
            <a:r>
              <a:rPr lang="en-US" dirty="0" smtClean="0"/>
              <a:t>(-) </a:t>
            </a:r>
            <a:r>
              <a:rPr lang="en-US" dirty="0"/>
              <a:t>battery terminal.</a:t>
            </a:r>
          </a:p>
          <a:p>
            <a:endParaRPr lang="en-US" dirty="0"/>
          </a:p>
        </p:txBody>
      </p:sp>
      <p:pic>
        <p:nvPicPr>
          <p:cNvPr id="6349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530" t="7959" r="19388" b="7353"/>
          <a:stretch/>
        </p:blipFill>
        <p:spPr bwMode="auto">
          <a:xfrm>
            <a:off x="5562600" y="2590800"/>
            <a:ext cx="3080657" cy="4071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lide 10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48400"/>
            <a:ext cx="609600" cy="609600"/>
          </a:xfrm>
          <a:prstGeom prst="rect">
            <a:avLst/>
          </a:prstGeom>
        </p:spPr>
      </p:pic>
    </p:spTree>
    <p:extLst>
      <p:ext uri="{BB962C8B-B14F-4D97-AF65-F5344CB8AC3E}">
        <p14:creationId xmlns:p14="http://schemas.microsoft.com/office/powerpoint/2010/main" val="25553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Drop Light</a:t>
            </a:r>
            <a:endParaRPr lang="en-US" dirty="0"/>
          </a:p>
        </p:txBody>
      </p:sp>
      <p:sp>
        <p:nvSpPr>
          <p:cNvPr id="3" name="Content Placeholder 2"/>
          <p:cNvSpPr>
            <a:spLocks noGrp="1"/>
          </p:cNvSpPr>
          <p:nvPr>
            <p:ph idx="1"/>
          </p:nvPr>
        </p:nvSpPr>
        <p:spPr/>
        <p:txBody>
          <a:bodyPr/>
          <a:lstStyle/>
          <a:p>
            <a:r>
              <a:rPr lang="en-US" dirty="0"/>
              <a:t>Provides portable source of light</a:t>
            </a:r>
          </a:p>
          <a:p>
            <a:r>
              <a:rPr lang="en-US" dirty="0"/>
              <a:t>The light can be taken to the repair area under the vehicle or in the trunk, passenger compartment or engine compartment</a:t>
            </a:r>
          </a:p>
          <a:p>
            <a:r>
              <a:rPr lang="en-US" dirty="0"/>
              <a:t>They are accompanied by a hook so that they are able to be hung up for ease of use. </a:t>
            </a:r>
          </a:p>
          <a:p>
            <a:endParaRPr lang="en-US" dirty="0"/>
          </a:p>
        </p:txBody>
      </p:sp>
      <p:pic>
        <p:nvPicPr>
          <p:cNvPr id="64514"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929" l="1000" r="99000"/>
                    </a14:imgEffect>
                  </a14:imgLayer>
                </a14:imgProps>
              </a:ext>
              <a:ext uri="{28A0092B-C50C-407E-A947-70E740481C1C}">
                <a14:useLocalDpi xmlns:a14="http://schemas.microsoft.com/office/drawing/2010/main" val="0"/>
              </a:ext>
            </a:extLst>
          </a:blip>
          <a:srcRect/>
          <a:stretch>
            <a:fillRect/>
          </a:stretch>
        </p:blipFill>
        <p:spPr bwMode="auto">
          <a:xfrm rot="19892291">
            <a:off x="2665602" y="3426183"/>
            <a:ext cx="3755074" cy="350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lide 10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248400"/>
            <a:ext cx="609600" cy="609600"/>
          </a:xfrm>
          <a:prstGeom prst="rect">
            <a:avLst/>
          </a:prstGeom>
        </p:spPr>
      </p:pic>
    </p:spTree>
    <p:extLst>
      <p:ext uri="{BB962C8B-B14F-4D97-AF65-F5344CB8AC3E}">
        <p14:creationId xmlns:p14="http://schemas.microsoft.com/office/powerpoint/2010/main" val="78309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3352800" y="3429000"/>
            <a:ext cx="5257800" cy="3024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Pullers</a:t>
            </a:r>
            <a:endParaRPr lang="en-US" dirty="0"/>
          </a:p>
        </p:txBody>
      </p:sp>
      <p:sp>
        <p:nvSpPr>
          <p:cNvPr id="3" name="Content Placeholder 2"/>
          <p:cNvSpPr>
            <a:spLocks noGrp="1"/>
          </p:cNvSpPr>
          <p:nvPr>
            <p:ph sz="half" idx="1"/>
          </p:nvPr>
        </p:nvSpPr>
        <p:spPr/>
        <p:txBody>
          <a:bodyPr/>
          <a:lstStyle/>
          <a:p>
            <a:r>
              <a:rPr lang="en-US" dirty="0"/>
              <a:t>Used to remove seals, gears, pulleys, steering wheels, axles, and other pressed-on parts</a:t>
            </a:r>
          </a:p>
          <a:p>
            <a:endParaRPr lang="en-US" dirty="0"/>
          </a:p>
        </p:txBody>
      </p:sp>
      <p:pic>
        <p:nvPicPr>
          <p:cNvPr id="4" name="Slide 10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48400"/>
            <a:ext cx="609600" cy="609600"/>
          </a:xfrm>
          <a:prstGeom prst="rect">
            <a:avLst/>
          </a:prstGeom>
        </p:spPr>
      </p:pic>
    </p:spTree>
    <p:extLst>
      <p:ext uri="{BB962C8B-B14F-4D97-AF65-F5344CB8AC3E}">
        <p14:creationId xmlns:p14="http://schemas.microsoft.com/office/powerpoint/2010/main" val="58029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Creepers</a:t>
            </a:r>
            <a:endParaRPr lang="en-US" dirty="0"/>
          </a:p>
        </p:txBody>
      </p:sp>
      <p:sp>
        <p:nvSpPr>
          <p:cNvPr id="3" name="Content Placeholder 2"/>
          <p:cNvSpPr>
            <a:spLocks noGrp="1"/>
          </p:cNvSpPr>
          <p:nvPr>
            <p:ph idx="1"/>
          </p:nvPr>
        </p:nvSpPr>
        <p:spPr/>
        <p:txBody>
          <a:bodyPr/>
          <a:lstStyle/>
          <a:p>
            <a:r>
              <a:rPr lang="en-US" dirty="0"/>
              <a:t>Used when working under a car supported on jack stands.</a:t>
            </a:r>
          </a:p>
          <a:p>
            <a:r>
              <a:rPr lang="en-US" dirty="0"/>
              <a:t>It allows the technician to easily roll under vehicles without getting dirty</a:t>
            </a:r>
          </a:p>
          <a:p>
            <a:r>
              <a:rPr lang="en-US" dirty="0"/>
              <a:t>Stool Creeper</a:t>
            </a:r>
          </a:p>
          <a:p>
            <a:pPr lvl="1"/>
            <a:r>
              <a:rPr lang="en-US" dirty="0" smtClean="0"/>
              <a:t>Allows </a:t>
            </a:r>
            <a:r>
              <a:rPr lang="en-US" dirty="0"/>
              <a:t>the technician to be at eye level with tires and brake systems.</a:t>
            </a:r>
          </a:p>
          <a:p>
            <a:endParaRPr lang="en-US" dirty="0"/>
          </a:p>
        </p:txBody>
      </p:sp>
      <p:pic>
        <p:nvPicPr>
          <p:cNvPr id="6656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700" r="3035" b="17113"/>
          <a:stretch/>
        </p:blipFill>
        <p:spPr bwMode="auto">
          <a:xfrm>
            <a:off x="3543300" y="3800987"/>
            <a:ext cx="4544060" cy="2726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56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4114800"/>
            <a:ext cx="2628900"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lide 10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223000"/>
            <a:ext cx="609600" cy="609600"/>
          </a:xfrm>
          <a:prstGeom prst="rect">
            <a:avLst/>
          </a:prstGeom>
        </p:spPr>
      </p:pic>
    </p:spTree>
    <p:extLst>
      <p:ext uri="{BB962C8B-B14F-4D97-AF65-F5344CB8AC3E}">
        <p14:creationId xmlns:p14="http://schemas.microsoft.com/office/powerpoint/2010/main" val="62334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114800" y="1600200"/>
            <a:ext cx="44958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Roll Around Cart</a:t>
            </a:r>
            <a:endParaRPr lang="en-US" dirty="0"/>
          </a:p>
        </p:txBody>
      </p:sp>
      <p:sp>
        <p:nvSpPr>
          <p:cNvPr id="3" name="Content Placeholder 2"/>
          <p:cNvSpPr>
            <a:spLocks noGrp="1"/>
          </p:cNvSpPr>
          <p:nvPr>
            <p:ph sz="half" idx="1"/>
          </p:nvPr>
        </p:nvSpPr>
        <p:spPr/>
        <p:txBody>
          <a:bodyPr/>
          <a:lstStyle/>
          <a:p>
            <a:r>
              <a:rPr lang="en-US" dirty="0"/>
              <a:t>Used for taking a number of tools to the job</a:t>
            </a:r>
          </a:p>
          <a:p>
            <a:endParaRPr lang="en-US" dirty="0"/>
          </a:p>
        </p:txBody>
      </p:sp>
      <p:pic>
        <p:nvPicPr>
          <p:cNvPr id="4" name="Slide 10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320" y="6248400"/>
            <a:ext cx="609600" cy="609600"/>
          </a:xfrm>
          <a:prstGeom prst="rect">
            <a:avLst/>
          </a:prstGeom>
        </p:spPr>
      </p:pic>
    </p:spTree>
    <p:extLst>
      <p:ext uri="{BB962C8B-B14F-4D97-AF65-F5344CB8AC3E}">
        <p14:creationId xmlns:p14="http://schemas.microsoft.com/office/powerpoint/2010/main" val="2226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3276600" y="1600200"/>
            <a:ext cx="48768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Combination Wrenches</a:t>
            </a:r>
            <a:endParaRPr lang="en-US" dirty="0"/>
          </a:p>
        </p:txBody>
      </p:sp>
      <p:sp>
        <p:nvSpPr>
          <p:cNvPr id="4" name="Content Placeholder 3"/>
          <p:cNvSpPr>
            <a:spLocks noGrp="1"/>
          </p:cNvSpPr>
          <p:nvPr>
            <p:ph sz="half" idx="1"/>
          </p:nvPr>
        </p:nvSpPr>
        <p:spPr/>
        <p:txBody>
          <a:bodyPr/>
          <a:lstStyle/>
          <a:p>
            <a:r>
              <a:rPr lang="en-US" dirty="0" smtClean="0"/>
              <a:t>One end is box-end, the other is open-end</a:t>
            </a:r>
          </a:p>
          <a:p>
            <a:r>
              <a:rPr lang="en-US" dirty="0" smtClean="0"/>
              <a:t>Both ends are the same size</a:t>
            </a:r>
            <a:endParaRPr lang="en-US" dirty="0"/>
          </a:p>
        </p:txBody>
      </p:sp>
      <p:pic>
        <p:nvPicPr>
          <p:cNvPr id="3" name="Slide 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920" y="6182360"/>
            <a:ext cx="609600" cy="609600"/>
          </a:xfrm>
          <a:prstGeom prst="rect">
            <a:avLst/>
          </a:prstGeom>
        </p:spPr>
      </p:pic>
    </p:spTree>
    <p:extLst>
      <p:ext uri="{BB962C8B-B14F-4D97-AF65-F5344CB8AC3E}">
        <p14:creationId xmlns:p14="http://schemas.microsoft.com/office/powerpoint/2010/main" val="377668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Covers</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a:t>Fender covers</a:t>
            </a:r>
          </a:p>
          <a:p>
            <a:pPr lvl="1"/>
            <a:r>
              <a:rPr lang="en-US" dirty="0"/>
              <a:t>Placed over the fenders, upper grille, or other body sections to prevent vehicle damage.</a:t>
            </a:r>
          </a:p>
          <a:p>
            <a:pPr lvl="1"/>
            <a:r>
              <a:rPr lang="en-US" dirty="0"/>
              <a:t>They protect the paint or finish from nicks, scratches and grease</a:t>
            </a:r>
          </a:p>
          <a:p>
            <a:r>
              <a:rPr lang="en-US" dirty="0"/>
              <a:t>Seat covers</a:t>
            </a:r>
          </a:p>
          <a:p>
            <a:pPr lvl="1"/>
            <a:r>
              <a:rPr lang="en-US" dirty="0"/>
              <a:t>Placed over seats to protect them from dirt, oil and grease that might be on your work clothes</a:t>
            </a:r>
          </a:p>
          <a:p>
            <a:endParaRPr lang="en-US" dirty="0"/>
          </a:p>
        </p:txBody>
      </p:sp>
      <p:pic>
        <p:nvPicPr>
          <p:cNvPr id="68610"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648200" y="914400"/>
            <a:ext cx="4038600" cy="2517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3657600"/>
            <a:ext cx="2438400" cy="2819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lide 1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243320"/>
            <a:ext cx="609600" cy="609600"/>
          </a:xfrm>
          <a:prstGeom prst="rect">
            <a:avLst/>
          </a:prstGeom>
        </p:spPr>
      </p:pic>
    </p:spTree>
    <p:extLst>
      <p:ext uri="{BB962C8B-B14F-4D97-AF65-F5344CB8AC3E}">
        <p14:creationId xmlns:p14="http://schemas.microsoft.com/office/powerpoint/2010/main" val="25964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a:t>
            </a:r>
            <a:endParaRPr lang="en-US" dirty="0"/>
          </a:p>
        </p:txBody>
      </p:sp>
      <p:sp>
        <p:nvSpPr>
          <p:cNvPr id="3" name="Content Placeholder 2"/>
          <p:cNvSpPr>
            <a:spLocks noGrp="1"/>
          </p:cNvSpPr>
          <p:nvPr>
            <p:ph idx="1"/>
          </p:nvPr>
        </p:nvSpPr>
        <p:spPr/>
        <p:txBody>
          <a:bodyPr/>
          <a:lstStyle/>
          <a:p>
            <a:endParaRPr lang="en-US" dirty="0"/>
          </a:p>
          <a:p>
            <a:r>
              <a:rPr lang="en-US" dirty="0"/>
              <a:t>Used by some technicians to help with tasks including problem diagnosis, preprogramming of computer chips, bookkeeping and reference to service literature </a:t>
            </a:r>
          </a:p>
          <a:p>
            <a:endParaRPr lang="en-US"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3581400"/>
            <a:ext cx="4267200" cy="268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lide 1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 y="6248400"/>
            <a:ext cx="609600" cy="609600"/>
          </a:xfrm>
          <a:prstGeom prst="rect">
            <a:avLst/>
          </a:prstGeom>
        </p:spPr>
      </p:pic>
    </p:spTree>
    <p:extLst>
      <p:ext uri="{BB962C8B-B14F-4D97-AF65-F5344CB8AC3E}">
        <p14:creationId xmlns:p14="http://schemas.microsoft.com/office/powerpoint/2010/main" val="345135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Tools </a:t>
            </a:r>
            <a:endParaRPr lang="en-US" dirty="0"/>
          </a:p>
        </p:txBody>
      </p:sp>
      <p:sp>
        <p:nvSpPr>
          <p:cNvPr id="3" name="Text Placeholder 2"/>
          <p:cNvSpPr>
            <a:spLocks noGrp="1"/>
          </p:cNvSpPr>
          <p:nvPr>
            <p:ph type="body" idx="1"/>
          </p:nvPr>
        </p:nvSpPr>
        <p:spPr/>
        <p:txBody>
          <a:bodyPr/>
          <a:lstStyle/>
          <a:p>
            <a:endParaRPr lang="en-US"/>
          </a:p>
        </p:txBody>
      </p:sp>
      <p:pic>
        <p:nvPicPr>
          <p:cNvPr id="4" name="Slide 1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280" y="6243320"/>
            <a:ext cx="609600" cy="609600"/>
          </a:xfrm>
          <a:prstGeom prst="rect">
            <a:avLst/>
          </a:prstGeom>
        </p:spPr>
      </p:pic>
    </p:spTree>
    <p:extLst>
      <p:ext uri="{BB962C8B-B14F-4D97-AF65-F5344CB8AC3E}">
        <p14:creationId xmlns:p14="http://schemas.microsoft.com/office/powerpoint/2010/main" val="335376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Rules </a:t>
            </a:r>
            <a:endParaRPr lang="en-US" dirty="0"/>
          </a:p>
        </p:txBody>
      </p:sp>
      <p:sp>
        <p:nvSpPr>
          <p:cNvPr id="3" name="Content Placeholder 2"/>
          <p:cNvSpPr>
            <a:spLocks noGrp="1"/>
          </p:cNvSpPr>
          <p:nvPr>
            <p:ph idx="1"/>
          </p:nvPr>
        </p:nvSpPr>
        <p:spPr/>
        <p:txBody>
          <a:bodyPr>
            <a:normAutofit lnSpcReduction="10000"/>
          </a:bodyPr>
          <a:lstStyle/>
          <a:p>
            <a:r>
              <a:rPr lang="en-US" dirty="0"/>
              <a:t>Never drop or overtighten a micrometer or caliper</a:t>
            </a:r>
          </a:p>
          <a:p>
            <a:r>
              <a:rPr lang="en-US" dirty="0"/>
              <a:t>Store micrometers, digital calipers, and other measuring tools where they cannot be damaged</a:t>
            </a:r>
          </a:p>
          <a:p>
            <a:r>
              <a:rPr lang="en-US" dirty="0"/>
              <a:t>Grasp the micrometer frame in your palm </a:t>
            </a:r>
            <a:r>
              <a:rPr lang="en-US" dirty="0" smtClean="0"/>
              <a:t>and turn the thimble with your thumb and finger</a:t>
            </a:r>
          </a:p>
          <a:p>
            <a:r>
              <a:rPr lang="en-US" dirty="0" smtClean="0"/>
              <a:t>Hold the micrometer or caliper squarely with the work or false readings can result</a:t>
            </a:r>
          </a:p>
          <a:p>
            <a:r>
              <a:rPr lang="en-US" dirty="0" smtClean="0"/>
              <a:t>Rock or swivel the micrometer as it is touched on round parts</a:t>
            </a:r>
          </a:p>
          <a:p>
            <a:r>
              <a:rPr lang="en-US" dirty="0" smtClean="0"/>
              <a:t>Place a thin film of oil on the micrometer or caliper surfaces during storage</a:t>
            </a:r>
          </a:p>
          <a:p>
            <a:r>
              <a:rPr lang="en-US" dirty="0" smtClean="0"/>
              <a:t>Always check the accuracy of a micrometer or caliper if it is dropped or struck, or after a long period of use </a:t>
            </a:r>
            <a:endParaRPr lang="en-US" dirty="0"/>
          </a:p>
          <a:p>
            <a:endParaRPr lang="en-US" dirty="0"/>
          </a:p>
        </p:txBody>
      </p:sp>
      <p:pic>
        <p:nvPicPr>
          <p:cNvPr id="4" name="Slide 1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248400"/>
            <a:ext cx="609600" cy="609600"/>
          </a:xfrm>
          <a:prstGeom prst="rect">
            <a:avLst/>
          </a:prstGeom>
        </p:spPr>
      </p:pic>
    </p:spTree>
    <p:extLst>
      <p:ext uri="{BB962C8B-B14F-4D97-AF65-F5344CB8AC3E}">
        <p14:creationId xmlns:p14="http://schemas.microsoft.com/office/powerpoint/2010/main" val="30690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3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Scale </a:t>
            </a:r>
            <a:endParaRPr lang="en-US" dirty="0"/>
          </a:p>
        </p:txBody>
      </p:sp>
      <p:sp>
        <p:nvSpPr>
          <p:cNvPr id="3" name="Content Placeholder 2"/>
          <p:cNvSpPr>
            <a:spLocks noGrp="1"/>
          </p:cNvSpPr>
          <p:nvPr>
            <p:ph idx="1"/>
          </p:nvPr>
        </p:nvSpPr>
        <p:spPr/>
        <p:txBody>
          <a:bodyPr/>
          <a:lstStyle/>
          <a:p>
            <a:r>
              <a:rPr lang="en-US" dirty="0" smtClean="0"/>
              <a:t>Used to make low-precision linear measurements</a:t>
            </a:r>
          </a:p>
          <a:p>
            <a:r>
              <a:rPr lang="en-US" dirty="0" smtClean="0"/>
              <a:t>It’s accurate to about 1/64” in most instances</a:t>
            </a:r>
          </a:p>
          <a:p>
            <a:r>
              <a:rPr lang="en-US" dirty="0" smtClean="0"/>
              <a:t>Types</a:t>
            </a:r>
          </a:p>
          <a:p>
            <a:pPr lvl="1"/>
            <a:r>
              <a:rPr lang="en-US" dirty="0" smtClean="0"/>
              <a:t>Customary rule</a:t>
            </a:r>
          </a:p>
          <a:p>
            <a:pPr lvl="1"/>
            <a:r>
              <a:rPr lang="en-US" dirty="0" smtClean="0"/>
              <a:t>Pocket rule</a:t>
            </a:r>
          </a:p>
          <a:p>
            <a:pPr lvl="1"/>
            <a:r>
              <a:rPr lang="en-US" dirty="0" smtClean="0"/>
              <a:t>Metric rule</a:t>
            </a:r>
          </a:p>
          <a:p>
            <a:pPr lvl="1"/>
            <a:r>
              <a:rPr lang="en-US" dirty="0" smtClean="0"/>
              <a:t>Combination square</a:t>
            </a:r>
          </a:p>
          <a:p>
            <a:pPr lvl="1"/>
            <a:r>
              <a:rPr lang="en-US" dirty="0" smtClean="0"/>
              <a:t>Tape measure </a:t>
            </a:r>
          </a:p>
          <a:p>
            <a:pPr lvl="1"/>
            <a:r>
              <a:rPr lang="en-US" dirty="0" smtClean="0"/>
              <a:t>Yardstick </a:t>
            </a:r>
            <a:endParaRPr lang="en-US" dirty="0"/>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2590800"/>
            <a:ext cx="3967162" cy="3967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lide 1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48400"/>
            <a:ext cx="609600" cy="609600"/>
          </a:xfrm>
          <a:prstGeom prst="rect">
            <a:avLst/>
          </a:prstGeom>
        </p:spPr>
      </p:pic>
    </p:spTree>
    <p:extLst>
      <p:ext uri="{BB962C8B-B14F-4D97-AF65-F5344CB8AC3E}">
        <p14:creationId xmlns:p14="http://schemas.microsoft.com/office/powerpoint/2010/main" val="172936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8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Caliper</a:t>
            </a:r>
            <a:endParaRPr lang="en-US" dirty="0"/>
          </a:p>
        </p:txBody>
      </p:sp>
      <p:sp>
        <p:nvSpPr>
          <p:cNvPr id="3" name="Content Placeholder 2"/>
          <p:cNvSpPr>
            <a:spLocks noGrp="1"/>
          </p:cNvSpPr>
          <p:nvPr>
            <p:ph idx="1"/>
          </p:nvPr>
        </p:nvSpPr>
        <p:spPr/>
        <p:txBody>
          <a:bodyPr/>
          <a:lstStyle/>
          <a:p>
            <a:r>
              <a:rPr lang="en-US" dirty="0" smtClean="0"/>
              <a:t>Outside caliper</a:t>
            </a:r>
          </a:p>
          <a:p>
            <a:pPr lvl="1"/>
            <a:r>
              <a:rPr lang="en-US" dirty="0" smtClean="0"/>
              <a:t>Used to make external measurements</a:t>
            </a:r>
          </a:p>
          <a:p>
            <a:pPr lvl="1"/>
            <a:r>
              <a:rPr lang="en-US" dirty="0" smtClean="0"/>
              <a:t>Fitted over the outside of parts and adjusted so each tip touches the part </a:t>
            </a:r>
          </a:p>
          <a:p>
            <a:pPr lvl="1"/>
            <a:r>
              <a:rPr lang="en-US" dirty="0" smtClean="0"/>
              <a:t>Tips on the caliper are then held up to a ruler for measurement</a:t>
            </a:r>
          </a:p>
          <a:p>
            <a:r>
              <a:rPr lang="en-US" dirty="0" smtClean="0"/>
              <a:t>Inside caliper</a:t>
            </a:r>
          </a:p>
          <a:p>
            <a:pPr lvl="1"/>
            <a:r>
              <a:rPr lang="en-US" dirty="0" smtClean="0"/>
              <a:t>Designed for internal measurements in holes and other openings</a:t>
            </a:r>
          </a:p>
          <a:p>
            <a:pPr lvl="1"/>
            <a:r>
              <a:rPr lang="en-US" dirty="0" smtClean="0"/>
              <a:t>Placed inside the hole and adjusted until the tips just touch the part</a:t>
            </a:r>
          </a:p>
          <a:p>
            <a:pPr lvl="1"/>
            <a:r>
              <a:rPr lang="en-US" dirty="0" smtClean="0"/>
              <a:t>Tips are then measured with a ruler</a:t>
            </a:r>
          </a:p>
          <a:p>
            <a:r>
              <a:rPr lang="en-US" dirty="0" smtClean="0"/>
              <a:t>Vernier caliper</a:t>
            </a:r>
          </a:p>
          <a:p>
            <a:pPr lvl="1"/>
            <a:r>
              <a:rPr lang="en-US" dirty="0" smtClean="0"/>
              <a:t>A sliding measuring device that can make inside, outside, and depth measurements with 0.001” accuracy </a:t>
            </a:r>
          </a:p>
          <a:p>
            <a:pPr lvl="1"/>
            <a:r>
              <a:rPr lang="en-US" dirty="0" smtClean="0"/>
              <a:t>Its fast and easy to use</a:t>
            </a:r>
            <a:endParaRPr lang="en-US" dirty="0"/>
          </a:p>
        </p:txBody>
      </p:sp>
      <p:pic>
        <p:nvPicPr>
          <p:cNvPr id="4" name="Slide 1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320" y="6248400"/>
            <a:ext cx="609600" cy="609600"/>
          </a:xfrm>
          <a:prstGeom prst="rect">
            <a:avLst/>
          </a:prstGeom>
        </p:spPr>
      </p:pic>
    </p:spTree>
    <p:extLst>
      <p:ext uri="{BB962C8B-B14F-4D97-AF65-F5344CB8AC3E}">
        <p14:creationId xmlns:p14="http://schemas.microsoft.com/office/powerpoint/2010/main" val="268209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5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6868" r="7654" b="13679"/>
          <a:stretch/>
        </p:blipFill>
        <p:spPr bwMode="auto">
          <a:xfrm>
            <a:off x="1219200" y="990600"/>
            <a:ext cx="6954970" cy="5230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Slide 1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216426"/>
            <a:ext cx="609600" cy="609600"/>
          </a:xfrm>
          <a:prstGeom prst="rect">
            <a:avLst/>
          </a:prstGeom>
        </p:spPr>
      </p:pic>
    </p:spTree>
    <p:extLst>
      <p:ext uri="{BB962C8B-B14F-4D97-AF65-F5344CB8AC3E}">
        <p14:creationId xmlns:p14="http://schemas.microsoft.com/office/powerpoint/2010/main" val="417721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Micrometer</a:t>
            </a:r>
            <a:endParaRPr lang="en-US" dirty="0"/>
          </a:p>
        </p:txBody>
      </p:sp>
      <p:sp>
        <p:nvSpPr>
          <p:cNvPr id="3" name="Content Placeholder 2"/>
          <p:cNvSpPr>
            <a:spLocks noGrp="1"/>
          </p:cNvSpPr>
          <p:nvPr>
            <p:ph idx="1"/>
          </p:nvPr>
        </p:nvSpPr>
        <p:spPr>
          <a:xfrm>
            <a:off x="457200" y="1600200"/>
            <a:ext cx="8229600" cy="5105400"/>
          </a:xfrm>
        </p:spPr>
        <p:txBody>
          <a:bodyPr>
            <a:normAutofit fontScale="85000" lnSpcReduction="10000"/>
          </a:bodyPr>
          <a:lstStyle/>
          <a:p>
            <a:r>
              <a:rPr lang="en-US" dirty="0" smtClean="0"/>
              <a:t>Used to make very accurate measurements up to one-ten-thousandth of an inch</a:t>
            </a:r>
          </a:p>
          <a:p>
            <a:r>
              <a:rPr lang="en-US" dirty="0" smtClean="0"/>
              <a:t>Outside micrometer</a:t>
            </a:r>
          </a:p>
          <a:p>
            <a:pPr lvl="1"/>
            <a:r>
              <a:rPr lang="en-US" dirty="0" smtClean="0"/>
              <a:t>Measuring external dimensions, diameters, or thickness </a:t>
            </a:r>
          </a:p>
          <a:p>
            <a:pPr lvl="1"/>
            <a:r>
              <a:rPr lang="en-US" dirty="0" smtClean="0"/>
              <a:t>Place it around the outside of the part</a:t>
            </a:r>
          </a:p>
          <a:p>
            <a:pPr lvl="1"/>
            <a:r>
              <a:rPr lang="en-US" dirty="0"/>
              <a:t>T</a:t>
            </a:r>
            <a:r>
              <a:rPr lang="en-US" dirty="0" smtClean="0"/>
              <a:t>urn the thimble until both the spindle and anvil are lightly touching</a:t>
            </a:r>
          </a:p>
          <a:p>
            <a:pPr lvl="1"/>
            <a:r>
              <a:rPr lang="en-US" dirty="0" smtClean="0"/>
              <a:t>Read the graduations on the hub and thimble to determine the measurement </a:t>
            </a:r>
          </a:p>
          <a:p>
            <a:r>
              <a:rPr lang="en-US" dirty="0" smtClean="0"/>
              <a:t>Inside micrometer</a:t>
            </a:r>
          </a:p>
          <a:p>
            <a:pPr lvl="1"/>
            <a:r>
              <a:rPr lang="en-US" dirty="0" smtClean="0"/>
              <a:t>Measuring internal measurements of holes, cylinders or other part openings</a:t>
            </a:r>
          </a:p>
          <a:p>
            <a:pPr lvl="1"/>
            <a:r>
              <a:rPr lang="en-US" dirty="0" smtClean="0"/>
              <a:t>Place it inside the opening</a:t>
            </a:r>
          </a:p>
          <a:p>
            <a:pPr lvl="1"/>
            <a:r>
              <a:rPr lang="en-US" dirty="0" smtClean="0"/>
              <a:t>Adjust the micrometer until it touches the walls of the opening</a:t>
            </a:r>
          </a:p>
          <a:p>
            <a:pPr lvl="1"/>
            <a:r>
              <a:rPr lang="en-US" dirty="0" smtClean="0"/>
              <a:t>Remove the micrometer and read the measurement </a:t>
            </a:r>
          </a:p>
          <a:p>
            <a:r>
              <a:rPr lang="en-US" dirty="0" smtClean="0"/>
              <a:t>Depth micrometer </a:t>
            </a:r>
          </a:p>
          <a:p>
            <a:pPr lvl="1"/>
            <a:r>
              <a:rPr lang="en-US" dirty="0" smtClean="0"/>
              <a:t>Used for measuring the depth of an opening </a:t>
            </a:r>
          </a:p>
          <a:p>
            <a:pPr lvl="1"/>
            <a:r>
              <a:rPr lang="en-US" dirty="0" smtClean="0"/>
              <a:t>Position the base squarely on the part</a:t>
            </a:r>
          </a:p>
          <a:p>
            <a:pPr lvl="1"/>
            <a:r>
              <a:rPr lang="en-US" dirty="0" smtClean="0"/>
              <a:t>Turn the thimble until the spindle contacts the bottom of the opening</a:t>
            </a:r>
          </a:p>
          <a:p>
            <a:pPr lvl="1"/>
            <a:r>
              <a:rPr lang="en-US" dirty="0" smtClean="0"/>
              <a:t>Read the measurement </a:t>
            </a:r>
            <a:endParaRPr lang="en-US" dirty="0"/>
          </a:p>
        </p:txBody>
      </p:sp>
      <p:pic>
        <p:nvPicPr>
          <p:cNvPr id="4" name="Slide 11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248400"/>
            <a:ext cx="609600" cy="609600"/>
          </a:xfrm>
          <a:prstGeom prst="rect">
            <a:avLst/>
          </a:prstGeom>
        </p:spPr>
      </p:pic>
    </p:spTree>
    <p:extLst>
      <p:ext uri="{BB962C8B-B14F-4D97-AF65-F5344CB8AC3E}">
        <p14:creationId xmlns:p14="http://schemas.microsoft.com/office/powerpoint/2010/main" val="367745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0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748118"/>
            <a:ext cx="8375431"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Slide 1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248400"/>
            <a:ext cx="609600" cy="609600"/>
          </a:xfrm>
          <a:prstGeom prst="rect">
            <a:avLst/>
          </a:prstGeom>
        </p:spPr>
      </p:pic>
    </p:spTree>
    <p:extLst>
      <p:ext uri="{BB962C8B-B14F-4D97-AF65-F5344CB8AC3E}">
        <p14:creationId xmlns:p14="http://schemas.microsoft.com/office/powerpoint/2010/main" val="420269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a Micrometer</a:t>
            </a:r>
            <a:endParaRPr lang="en-US" dirty="0"/>
          </a:p>
        </p:txBody>
      </p:sp>
      <p:sp>
        <p:nvSpPr>
          <p:cNvPr id="3" name="Text Placeholder 2"/>
          <p:cNvSpPr>
            <a:spLocks noGrp="1"/>
          </p:cNvSpPr>
          <p:nvPr>
            <p:ph type="body" idx="1"/>
          </p:nvPr>
        </p:nvSpPr>
        <p:spPr/>
        <p:txBody>
          <a:bodyPr/>
          <a:lstStyle/>
          <a:p>
            <a:r>
              <a:rPr lang="en-US" dirty="0" smtClean="0"/>
              <a:t>Customary Micrometer</a:t>
            </a:r>
            <a:endParaRPr lang="en-US" dirty="0"/>
          </a:p>
        </p:txBody>
      </p:sp>
      <p:sp>
        <p:nvSpPr>
          <p:cNvPr id="4" name="Content Placeholder 3"/>
          <p:cNvSpPr>
            <a:spLocks noGrp="1"/>
          </p:cNvSpPr>
          <p:nvPr>
            <p:ph sz="half" idx="2"/>
          </p:nvPr>
        </p:nvSpPr>
        <p:spPr/>
        <p:txBody>
          <a:bodyPr>
            <a:normAutofit fontScale="77500" lnSpcReduction="20000"/>
          </a:bodyPr>
          <a:lstStyle/>
          <a:p>
            <a:r>
              <a:rPr lang="en-US" dirty="0" smtClean="0"/>
              <a:t>Note the largest number visible on the micrometer sleeve (1 = 0.100”)</a:t>
            </a:r>
          </a:p>
          <a:p>
            <a:r>
              <a:rPr lang="en-US" dirty="0" smtClean="0"/>
              <a:t>Count the number of graduation lines to the right of the sleeve</a:t>
            </a:r>
          </a:p>
          <a:p>
            <a:pPr lvl="1"/>
            <a:r>
              <a:rPr lang="en-US" dirty="0" smtClean="0"/>
              <a:t>Each full sleeve graduation equals 0.025”</a:t>
            </a:r>
          </a:p>
          <a:p>
            <a:r>
              <a:rPr lang="en-US" dirty="0" smtClean="0"/>
              <a:t>Note the thimble graduation aligned with the horizontal sleeve line</a:t>
            </a:r>
          </a:p>
          <a:p>
            <a:pPr lvl="1"/>
            <a:r>
              <a:rPr lang="en-US" dirty="0" smtClean="0"/>
              <a:t>Each thimble graduation equals 0.001”</a:t>
            </a:r>
          </a:p>
          <a:p>
            <a:pPr lvl="1"/>
            <a:r>
              <a:rPr lang="en-US" dirty="0" smtClean="0"/>
              <a:t>Round off </a:t>
            </a:r>
          </a:p>
          <a:p>
            <a:r>
              <a:rPr lang="en-US" dirty="0" smtClean="0"/>
              <a:t>Add the decimal values and any full inch to get the micrometer reading </a:t>
            </a:r>
            <a:endParaRPr lang="en-US" dirty="0"/>
          </a:p>
        </p:txBody>
      </p:sp>
      <p:sp>
        <p:nvSpPr>
          <p:cNvPr id="5" name="Text Placeholder 4"/>
          <p:cNvSpPr>
            <a:spLocks noGrp="1"/>
          </p:cNvSpPr>
          <p:nvPr>
            <p:ph type="body" sz="quarter" idx="3"/>
          </p:nvPr>
        </p:nvSpPr>
        <p:spPr/>
        <p:txBody>
          <a:bodyPr/>
          <a:lstStyle/>
          <a:p>
            <a:r>
              <a:rPr lang="en-US" dirty="0" smtClean="0"/>
              <a:t>Metric Micrometer </a:t>
            </a:r>
            <a:endParaRPr lang="en-US" dirty="0"/>
          </a:p>
        </p:txBody>
      </p:sp>
      <p:sp>
        <p:nvSpPr>
          <p:cNvPr id="6" name="Content Placeholder 5"/>
          <p:cNvSpPr>
            <a:spLocks noGrp="1"/>
          </p:cNvSpPr>
          <p:nvPr>
            <p:ph sz="quarter" idx="4"/>
          </p:nvPr>
        </p:nvSpPr>
        <p:spPr>
          <a:xfrm>
            <a:off x="4754880" y="2438400"/>
            <a:ext cx="3931920" cy="4191000"/>
          </a:xfrm>
        </p:spPr>
        <p:txBody>
          <a:bodyPr>
            <a:normAutofit fontScale="77500" lnSpcReduction="20000"/>
          </a:bodyPr>
          <a:lstStyle/>
          <a:p>
            <a:r>
              <a:rPr lang="en-US" dirty="0" smtClean="0"/>
              <a:t>Similar to the customary except one revolution equals 0.500 mm</a:t>
            </a:r>
          </a:p>
          <a:p>
            <a:r>
              <a:rPr lang="en-US" dirty="0" smtClean="0"/>
              <a:t>Read the largest visible number on the sleeve (1 = 1.00 mm)</a:t>
            </a:r>
          </a:p>
          <a:p>
            <a:r>
              <a:rPr lang="en-US" dirty="0" smtClean="0"/>
              <a:t>Count the number of graduation lines (both above and below the horizontal sleeve) to the right of the sleeve</a:t>
            </a:r>
          </a:p>
          <a:p>
            <a:pPr lvl="1"/>
            <a:r>
              <a:rPr lang="en-US" dirty="0" smtClean="0"/>
              <a:t>Full sleeve equals 0.5 mm</a:t>
            </a:r>
          </a:p>
          <a:p>
            <a:r>
              <a:rPr lang="en-US" dirty="0" smtClean="0"/>
              <a:t>Read the thimble graduation aligned with the horizontal sleeve</a:t>
            </a:r>
          </a:p>
          <a:p>
            <a:pPr lvl="1"/>
            <a:r>
              <a:rPr lang="en-US" dirty="0" smtClean="0"/>
              <a:t>Each thimble graduation equals 0.01 mm</a:t>
            </a:r>
          </a:p>
          <a:p>
            <a:r>
              <a:rPr lang="en-US" dirty="0" smtClean="0"/>
              <a:t>Add the decimal values to get the micrometer reading </a:t>
            </a:r>
            <a:endParaRPr lang="en-US" dirty="0"/>
          </a:p>
        </p:txBody>
      </p:sp>
      <p:pic>
        <p:nvPicPr>
          <p:cNvPr id="7" name="Slide 1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248400"/>
            <a:ext cx="609600" cy="609600"/>
          </a:xfrm>
          <a:prstGeom prst="rect">
            <a:avLst/>
          </a:prstGeom>
        </p:spPr>
      </p:pic>
    </p:spTree>
    <p:extLst>
      <p:ext uri="{BB962C8B-B14F-4D97-AF65-F5344CB8AC3E}">
        <p14:creationId xmlns:p14="http://schemas.microsoft.com/office/powerpoint/2010/main" val="341277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28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 Wrenches</a:t>
            </a:r>
            <a:endParaRPr lang="en-US" dirty="0"/>
          </a:p>
        </p:txBody>
      </p:sp>
      <p:sp>
        <p:nvSpPr>
          <p:cNvPr id="5" name="Content Placeholder 4"/>
          <p:cNvSpPr>
            <a:spLocks noGrp="1"/>
          </p:cNvSpPr>
          <p:nvPr>
            <p:ph sz="half" idx="2"/>
          </p:nvPr>
        </p:nvSpPr>
        <p:spPr/>
        <p:txBody>
          <a:bodyPr/>
          <a:lstStyle/>
          <a:p>
            <a:r>
              <a:rPr lang="en-US" dirty="0" smtClean="0"/>
              <a:t>A box-end wrench with a small opening or split in the jaw</a:t>
            </a:r>
          </a:p>
          <a:p>
            <a:r>
              <a:rPr lang="en-US" dirty="0" smtClean="0"/>
              <a:t>Usually a 6-point box-end wrench</a:t>
            </a:r>
            <a:endParaRPr lang="en-US" dirty="0"/>
          </a:p>
        </p:txBody>
      </p:sp>
      <p:pic>
        <p:nvPicPr>
          <p:cNvPr id="4098" name="Picture 2"/>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rot="5400000">
            <a:off x="357373" y="2004826"/>
            <a:ext cx="4781178" cy="381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Slide 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48400"/>
            <a:ext cx="609600" cy="609600"/>
          </a:xfrm>
          <a:prstGeom prst="rect">
            <a:avLst/>
          </a:prstGeom>
        </p:spPr>
      </p:pic>
    </p:spTree>
    <p:extLst>
      <p:ext uri="{BB962C8B-B14F-4D97-AF65-F5344CB8AC3E}">
        <p14:creationId xmlns:p14="http://schemas.microsoft.com/office/powerpoint/2010/main" val="214531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Feeler Gauge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Used to measure small clearances or gaps between parts </a:t>
            </a:r>
          </a:p>
          <a:p>
            <a:r>
              <a:rPr lang="en-US" dirty="0" smtClean="0"/>
              <a:t>Flat feeler gauge</a:t>
            </a:r>
          </a:p>
          <a:p>
            <a:pPr lvl="1"/>
            <a:r>
              <a:rPr lang="en-US" dirty="0" smtClean="0"/>
              <a:t>Precision-ground steel blades of various thickness</a:t>
            </a:r>
          </a:p>
          <a:p>
            <a:pPr lvl="1"/>
            <a:r>
              <a:rPr lang="en-US" dirty="0" smtClean="0"/>
              <a:t>Used to measure distance between parallel surfaces</a:t>
            </a:r>
          </a:p>
          <a:p>
            <a:r>
              <a:rPr lang="en-US" dirty="0" smtClean="0"/>
              <a:t>Wire feeler gauge</a:t>
            </a:r>
          </a:p>
          <a:p>
            <a:pPr lvl="1"/>
            <a:r>
              <a:rPr lang="en-US" dirty="0" smtClean="0"/>
              <a:t>Precise-size wires labeled by diameter or thickness</a:t>
            </a:r>
          </a:p>
          <a:p>
            <a:pPr lvl="1"/>
            <a:r>
              <a:rPr lang="en-US" dirty="0" smtClean="0"/>
              <a:t>Used to measure slightly larger spaces or gaps than a flat feeler gauge</a:t>
            </a:r>
          </a:p>
          <a:p>
            <a:pPr lvl="1"/>
            <a:r>
              <a:rPr lang="en-US" dirty="0" smtClean="0"/>
              <a:t>Used for measuring the distance between unparalleled or curved surfaces </a:t>
            </a:r>
          </a:p>
          <a:p>
            <a:r>
              <a:rPr lang="en-US" dirty="0" smtClean="0"/>
              <a:t>How to use a feeler gauge </a:t>
            </a:r>
          </a:p>
          <a:p>
            <a:pPr lvl="1"/>
            <a:r>
              <a:rPr lang="en-US" dirty="0" smtClean="0"/>
              <a:t>Find the gauge blade or wire that just fits between the two parts being measured</a:t>
            </a:r>
          </a:p>
          <a:p>
            <a:pPr lvl="1"/>
            <a:r>
              <a:rPr lang="en-US" dirty="0" smtClean="0"/>
              <a:t>the gauge should be dragged slightly when pulled between the two surfaces</a:t>
            </a:r>
          </a:p>
          <a:p>
            <a:pPr lvl="1"/>
            <a:r>
              <a:rPr lang="en-US" dirty="0" smtClean="0"/>
              <a:t>The size on the gauge is the clearance between the two components </a:t>
            </a:r>
            <a:endParaRPr lang="en-US" dirty="0"/>
          </a:p>
        </p:txBody>
      </p:sp>
      <p:pic>
        <p:nvPicPr>
          <p:cNvPr id="4" name="Slide 12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283960"/>
            <a:ext cx="609600" cy="609600"/>
          </a:xfrm>
          <a:prstGeom prst="rect">
            <a:avLst/>
          </a:prstGeom>
        </p:spPr>
      </p:pic>
    </p:spTree>
    <p:extLst>
      <p:ext uri="{BB962C8B-B14F-4D97-AF65-F5344CB8AC3E}">
        <p14:creationId xmlns:p14="http://schemas.microsoft.com/office/powerpoint/2010/main" val="335739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3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80" y="1219200"/>
            <a:ext cx="8608368"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Slide 1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248400"/>
            <a:ext cx="609600" cy="609600"/>
          </a:xfrm>
          <a:prstGeom prst="rect">
            <a:avLst/>
          </a:prstGeom>
        </p:spPr>
      </p:pic>
    </p:spTree>
    <p:extLst>
      <p:ext uri="{BB962C8B-B14F-4D97-AF65-F5344CB8AC3E}">
        <p14:creationId xmlns:p14="http://schemas.microsoft.com/office/powerpoint/2010/main" val="286190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 Indicator </a:t>
            </a:r>
            <a:endParaRPr lang="en-US" dirty="0"/>
          </a:p>
        </p:txBody>
      </p:sp>
      <p:sp>
        <p:nvSpPr>
          <p:cNvPr id="3" name="Content Placeholder 2"/>
          <p:cNvSpPr>
            <a:spLocks noGrp="1"/>
          </p:cNvSpPr>
          <p:nvPr>
            <p:ph idx="1"/>
          </p:nvPr>
        </p:nvSpPr>
        <p:spPr>
          <a:xfrm>
            <a:off x="457200" y="1600200"/>
            <a:ext cx="8229600" cy="5029200"/>
          </a:xfrm>
        </p:spPr>
        <p:txBody>
          <a:bodyPr>
            <a:normAutofit fontScale="92500" lnSpcReduction="10000"/>
          </a:bodyPr>
          <a:lstStyle/>
          <a:p>
            <a:r>
              <a:rPr lang="en-US" dirty="0" smtClean="0"/>
              <a:t>Used to measure part movement in thousandths of an inch</a:t>
            </a:r>
          </a:p>
          <a:p>
            <a:r>
              <a:rPr lang="en-US" dirty="0" smtClean="0"/>
              <a:t>The needle or digital display on the indicator face registers the amount of plunger movement</a:t>
            </a:r>
          </a:p>
          <a:p>
            <a:r>
              <a:rPr lang="en-US" dirty="0" smtClean="0"/>
              <a:t>Used to check gear teeth backlash, shaft end play, cam lobe lift and similar kinds of part movements</a:t>
            </a:r>
          </a:p>
          <a:p>
            <a:r>
              <a:rPr lang="en-US" dirty="0" smtClean="0"/>
              <a:t>Using a dial indicator </a:t>
            </a:r>
          </a:p>
          <a:p>
            <a:pPr lvl="1"/>
            <a:r>
              <a:rPr lang="en-US" dirty="0" smtClean="0"/>
              <a:t>Mount the indicator securely and position the dial plunger parallel with the movement to be measured</a:t>
            </a:r>
          </a:p>
          <a:p>
            <a:pPr lvl="1"/>
            <a:r>
              <a:rPr lang="en-US" dirty="0" smtClean="0"/>
              <a:t>Partially compress the indicator plunger before locking the indicator into place.</a:t>
            </a:r>
          </a:p>
          <a:p>
            <a:pPr lvl="1"/>
            <a:r>
              <a:rPr lang="en-US" dirty="0" smtClean="0"/>
              <a:t>Move the part back and forth or rotate the part while reading the indicator</a:t>
            </a:r>
          </a:p>
          <a:p>
            <a:pPr lvl="1"/>
            <a:r>
              <a:rPr lang="en-US" dirty="0" smtClean="0"/>
              <a:t>Subtract the lowest reading from the highest reading</a:t>
            </a:r>
          </a:p>
          <a:p>
            <a:pPr lvl="1"/>
            <a:r>
              <a:rPr lang="en-US" dirty="0" smtClean="0"/>
              <a:t>The result equals the distance the part moved, the clearance, or the run out </a:t>
            </a:r>
            <a:endParaRPr lang="en-US" dirty="0"/>
          </a:p>
        </p:txBody>
      </p:sp>
      <p:pic>
        <p:nvPicPr>
          <p:cNvPr id="4" name="Slide 12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248400"/>
            <a:ext cx="609600" cy="609600"/>
          </a:xfrm>
          <a:prstGeom prst="rect">
            <a:avLst/>
          </a:prstGeom>
        </p:spPr>
      </p:pic>
    </p:spTree>
    <p:extLst>
      <p:ext uri="{BB962C8B-B14F-4D97-AF65-F5344CB8AC3E}">
        <p14:creationId xmlns:p14="http://schemas.microsoft.com/office/powerpoint/2010/main" val="133048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698090"/>
            <a:ext cx="4419600" cy="5702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Slide 12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223000"/>
            <a:ext cx="609600" cy="609600"/>
          </a:xfrm>
          <a:prstGeom prst="rect">
            <a:avLst/>
          </a:prstGeom>
        </p:spPr>
      </p:pic>
    </p:spTree>
    <p:extLst>
      <p:ext uri="{BB962C8B-B14F-4D97-AF65-F5344CB8AC3E}">
        <p14:creationId xmlns:p14="http://schemas.microsoft.com/office/powerpoint/2010/main" val="33494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813112"/>
            <a:ext cx="2886075"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Temperature Measurement</a:t>
            </a:r>
            <a:endParaRPr lang="en-US" dirty="0"/>
          </a:p>
        </p:txBody>
      </p:sp>
      <p:sp>
        <p:nvSpPr>
          <p:cNvPr id="3" name="Content Placeholder 2"/>
          <p:cNvSpPr>
            <a:spLocks noGrp="1"/>
          </p:cNvSpPr>
          <p:nvPr>
            <p:ph idx="1"/>
          </p:nvPr>
        </p:nvSpPr>
        <p:spPr/>
        <p:txBody>
          <a:bodyPr/>
          <a:lstStyle/>
          <a:p>
            <a:r>
              <a:rPr lang="en-US" dirty="0" smtClean="0"/>
              <a:t>Also known as thermometers</a:t>
            </a:r>
          </a:p>
          <a:p>
            <a:r>
              <a:rPr lang="en-US" dirty="0" smtClean="0"/>
              <a:t>Used to measure temperature</a:t>
            </a:r>
          </a:p>
          <a:p>
            <a:r>
              <a:rPr lang="en-US" dirty="0" smtClean="0"/>
              <a:t>The temperature obtained with </a:t>
            </a:r>
            <a:br>
              <a:rPr lang="en-US" dirty="0" smtClean="0"/>
            </a:br>
            <a:r>
              <a:rPr lang="en-US" dirty="0" smtClean="0"/>
              <a:t>the gauge can be compared to </a:t>
            </a:r>
            <a:br>
              <a:rPr lang="en-US" dirty="0" smtClean="0"/>
            </a:br>
            <a:r>
              <a:rPr lang="en-US" dirty="0" smtClean="0"/>
              <a:t>specifications </a:t>
            </a:r>
            <a:endParaRPr lang="en-US" dirty="0"/>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3810000"/>
            <a:ext cx="26670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lide 1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0320" y="6248400"/>
            <a:ext cx="609600" cy="609600"/>
          </a:xfrm>
          <a:prstGeom prst="rect">
            <a:avLst/>
          </a:prstGeom>
        </p:spPr>
      </p:pic>
    </p:spTree>
    <p:extLst>
      <p:ext uri="{BB962C8B-B14F-4D97-AF65-F5344CB8AC3E}">
        <p14:creationId xmlns:p14="http://schemas.microsoft.com/office/powerpoint/2010/main" val="290342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Torque Wrench</a:t>
            </a:r>
            <a:endParaRPr lang="en-US" dirty="0"/>
          </a:p>
        </p:txBody>
      </p:sp>
      <p:sp>
        <p:nvSpPr>
          <p:cNvPr id="3" name="Content Placeholder 2"/>
          <p:cNvSpPr>
            <a:spLocks noGrp="1"/>
          </p:cNvSpPr>
          <p:nvPr>
            <p:ph idx="1"/>
          </p:nvPr>
        </p:nvSpPr>
        <p:spPr/>
        <p:txBody>
          <a:bodyPr/>
          <a:lstStyle/>
          <a:p>
            <a:r>
              <a:rPr lang="en-US" dirty="0" smtClean="0"/>
              <a:t>Not used for measuring but is used to apply a specific amount of pressure or turning force to a fastener</a:t>
            </a:r>
          </a:p>
          <a:p>
            <a:r>
              <a:rPr lang="en-US" dirty="0" smtClean="0"/>
              <a:t>Pressure is measured in foot-pounds or Newton-meters </a:t>
            </a:r>
            <a:endParaRPr lang="en-US" dirty="0"/>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3056573"/>
            <a:ext cx="4953000" cy="3801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lide 12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48401"/>
            <a:ext cx="609600" cy="609600"/>
          </a:xfrm>
          <a:prstGeom prst="rect">
            <a:avLst/>
          </a:prstGeom>
        </p:spPr>
      </p:pic>
    </p:spTree>
    <p:extLst>
      <p:ext uri="{BB962C8B-B14F-4D97-AF65-F5344CB8AC3E}">
        <p14:creationId xmlns:p14="http://schemas.microsoft.com/office/powerpoint/2010/main" val="58763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Pressure Gauge</a:t>
            </a:r>
            <a:endParaRPr lang="en-US" dirty="0"/>
          </a:p>
        </p:txBody>
      </p:sp>
      <p:sp>
        <p:nvSpPr>
          <p:cNvPr id="3" name="Content Placeholder 2"/>
          <p:cNvSpPr>
            <a:spLocks noGrp="1"/>
          </p:cNvSpPr>
          <p:nvPr>
            <p:ph idx="1"/>
          </p:nvPr>
        </p:nvSpPr>
        <p:spPr/>
        <p:txBody>
          <a:bodyPr/>
          <a:lstStyle/>
          <a:p>
            <a:r>
              <a:rPr lang="en-US" dirty="0" smtClean="0"/>
              <a:t>Used to measure air or fluid pressure in various systems and components</a:t>
            </a:r>
          </a:p>
          <a:p>
            <a:r>
              <a:rPr lang="en-US" dirty="0" smtClean="0"/>
              <a:t>Usually reads in pounds per square inch, kilograms per square centimeter or kilopascals </a:t>
            </a:r>
            <a:endParaRPr lang="en-US"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3362326"/>
            <a:ext cx="281940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3124200"/>
            <a:ext cx="3810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lide 12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248400"/>
            <a:ext cx="609600" cy="609600"/>
          </a:xfrm>
          <a:prstGeom prst="rect">
            <a:avLst/>
          </a:prstGeom>
        </p:spPr>
      </p:pic>
    </p:spTree>
    <p:extLst>
      <p:ext uri="{BB962C8B-B14F-4D97-AF65-F5344CB8AC3E}">
        <p14:creationId xmlns:p14="http://schemas.microsoft.com/office/powerpoint/2010/main" val="256346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Vacuum Gauge</a:t>
            </a:r>
            <a:endParaRPr lang="en-US" dirty="0"/>
          </a:p>
        </p:txBody>
      </p:sp>
      <p:sp>
        <p:nvSpPr>
          <p:cNvPr id="3" name="Content Placeholder 2"/>
          <p:cNvSpPr>
            <a:spLocks noGrp="1"/>
          </p:cNvSpPr>
          <p:nvPr>
            <p:ph idx="1"/>
          </p:nvPr>
        </p:nvSpPr>
        <p:spPr/>
        <p:txBody>
          <a:bodyPr/>
          <a:lstStyle/>
          <a:p>
            <a:r>
              <a:rPr lang="en-US" dirty="0" smtClean="0"/>
              <a:t>Measures negative pressure or vacuum</a:t>
            </a:r>
          </a:p>
          <a:p>
            <a:r>
              <a:rPr lang="en-US" dirty="0" smtClean="0"/>
              <a:t>Reads in inches of mercury or metric kilograms per square centimeter</a:t>
            </a:r>
          </a:p>
          <a:p>
            <a:endParaRPr lang="en-US"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1785" y="2743200"/>
            <a:ext cx="3905250" cy="390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lide 1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640" y="6248400"/>
            <a:ext cx="609600" cy="609600"/>
          </a:xfrm>
          <a:prstGeom prst="rect">
            <a:avLst/>
          </a:prstGeom>
        </p:spPr>
      </p:pic>
    </p:spTree>
    <p:extLst>
      <p:ext uri="{BB962C8B-B14F-4D97-AF65-F5344CB8AC3E}">
        <p14:creationId xmlns:p14="http://schemas.microsoft.com/office/powerpoint/2010/main" val="240603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5400" y="3657600"/>
            <a:ext cx="32004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Telescoping Gauge</a:t>
            </a:r>
            <a:endParaRPr lang="en-US" dirty="0"/>
          </a:p>
        </p:txBody>
      </p:sp>
      <p:sp>
        <p:nvSpPr>
          <p:cNvPr id="3" name="Content Placeholder 2"/>
          <p:cNvSpPr>
            <a:spLocks noGrp="1"/>
          </p:cNvSpPr>
          <p:nvPr>
            <p:ph idx="1"/>
          </p:nvPr>
        </p:nvSpPr>
        <p:spPr/>
        <p:txBody>
          <a:bodyPr/>
          <a:lstStyle/>
          <a:p>
            <a:r>
              <a:rPr lang="en-US" dirty="0" smtClean="0"/>
              <a:t>Measures internal part bores or openings </a:t>
            </a:r>
          </a:p>
          <a:p>
            <a:r>
              <a:rPr lang="en-US" dirty="0" smtClean="0"/>
              <a:t>To use the gauge</a:t>
            </a:r>
          </a:p>
          <a:p>
            <a:pPr lvl="1"/>
            <a:r>
              <a:rPr lang="en-US" dirty="0" smtClean="0"/>
              <a:t>Compress the spring-loaded extensions and lock them with the thumb wheel</a:t>
            </a:r>
          </a:p>
          <a:p>
            <a:pPr lvl="1"/>
            <a:r>
              <a:rPr lang="en-US" dirty="0" smtClean="0"/>
              <a:t>Insert the gauge into the opening and release the thumb wheel</a:t>
            </a:r>
          </a:p>
          <a:p>
            <a:pPr lvl="1"/>
            <a:r>
              <a:rPr lang="en-US" dirty="0" smtClean="0"/>
              <a:t>The extensions snap to the edges of the opening</a:t>
            </a:r>
          </a:p>
          <a:p>
            <a:pPr lvl="1"/>
            <a:r>
              <a:rPr lang="en-US" dirty="0" smtClean="0"/>
              <a:t>Use the thumb wheel to lock the </a:t>
            </a:r>
            <a:br>
              <a:rPr lang="en-US" dirty="0" smtClean="0"/>
            </a:br>
            <a:r>
              <a:rPr lang="en-US" dirty="0" smtClean="0"/>
              <a:t>extensions to the size</a:t>
            </a:r>
          </a:p>
          <a:p>
            <a:pPr lvl="1"/>
            <a:r>
              <a:rPr lang="en-US" dirty="0" smtClean="0"/>
              <a:t>Finally use an outside micrometer</a:t>
            </a:r>
            <a:br>
              <a:rPr lang="en-US" dirty="0" smtClean="0"/>
            </a:br>
            <a:r>
              <a:rPr lang="en-US" dirty="0" smtClean="0"/>
              <a:t> to measure the distance across </a:t>
            </a:r>
            <a:br>
              <a:rPr lang="en-US" dirty="0" smtClean="0"/>
            </a:br>
            <a:r>
              <a:rPr lang="en-US" dirty="0" smtClean="0"/>
              <a:t>the extensions </a:t>
            </a:r>
            <a:endParaRPr lang="en-US" dirty="0"/>
          </a:p>
        </p:txBody>
      </p:sp>
      <p:pic>
        <p:nvPicPr>
          <p:cNvPr id="4" name="Slide 12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80" y="6243320"/>
            <a:ext cx="609600" cy="609600"/>
          </a:xfrm>
          <a:prstGeom prst="rect">
            <a:avLst/>
          </a:prstGeom>
        </p:spPr>
      </p:pic>
    </p:spTree>
    <p:extLst>
      <p:ext uri="{BB962C8B-B14F-4D97-AF65-F5344CB8AC3E}">
        <p14:creationId xmlns:p14="http://schemas.microsoft.com/office/powerpoint/2010/main" val="1760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3048000"/>
            <a:ext cx="358140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Hole Gauge </a:t>
            </a:r>
            <a:endParaRPr lang="en-US" dirty="0"/>
          </a:p>
        </p:txBody>
      </p:sp>
      <p:sp>
        <p:nvSpPr>
          <p:cNvPr id="3" name="Content Placeholder 2"/>
          <p:cNvSpPr>
            <a:spLocks noGrp="1"/>
          </p:cNvSpPr>
          <p:nvPr>
            <p:ph idx="1"/>
          </p:nvPr>
        </p:nvSpPr>
        <p:spPr/>
        <p:txBody>
          <a:bodyPr/>
          <a:lstStyle/>
          <a:p>
            <a:r>
              <a:rPr lang="en-US" dirty="0" smtClean="0"/>
              <a:t>Used for measuring very small holes in parts </a:t>
            </a:r>
          </a:p>
          <a:p>
            <a:r>
              <a:rPr lang="en-US" dirty="0" smtClean="0"/>
              <a:t>To use the gauge:</a:t>
            </a:r>
          </a:p>
          <a:p>
            <a:pPr lvl="1"/>
            <a:r>
              <a:rPr lang="en-US" dirty="0" smtClean="0"/>
              <a:t>Loosen the thumb wheel</a:t>
            </a:r>
          </a:p>
          <a:p>
            <a:pPr lvl="1"/>
            <a:r>
              <a:rPr lang="en-US" dirty="0" smtClean="0"/>
              <a:t>Insert the gauge into the hole and tighten the thumb wheel until the gauge just touches the part</a:t>
            </a:r>
          </a:p>
          <a:p>
            <a:pPr lvl="1"/>
            <a:r>
              <a:rPr lang="en-US" dirty="0" smtClean="0"/>
              <a:t>Finally remove the gauge and </a:t>
            </a:r>
            <a:br>
              <a:rPr lang="en-US" dirty="0" smtClean="0"/>
            </a:br>
            <a:r>
              <a:rPr lang="en-US" dirty="0" smtClean="0"/>
              <a:t>measure it with an outside </a:t>
            </a:r>
            <a:br>
              <a:rPr lang="en-US" dirty="0" smtClean="0"/>
            </a:br>
            <a:r>
              <a:rPr lang="en-US" dirty="0" smtClean="0"/>
              <a:t>micrometer </a:t>
            </a:r>
            <a:endParaRPr lang="en-US" dirty="0"/>
          </a:p>
        </p:txBody>
      </p:sp>
      <p:pic>
        <p:nvPicPr>
          <p:cNvPr id="4" name="Slide 12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48400"/>
            <a:ext cx="609600" cy="609600"/>
          </a:xfrm>
          <a:prstGeom prst="rect">
            <a:avLst/>
          </a:prstGeom>
        </p:spPr>
      </p:pic>
    </p:spTree>
    <p:extLst>
      <p:ext uri="{BB962C8B-B14F-4D97-AF65-F5344CB8AC3E}">
        <p14:creationId xmlns:p14="http://schemas.microsoft.com/office/powerpoint/2010/main" val="315035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4006428" y="1632372"/>
            <a:ext cx="5289327" cy="4005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Ratcheting Wrenches</a:t>
            </a:r>
            <a:endParaRPr lang="en-US" dirty="0"/>
          </a:p>
        </p:txBody>
      </p:sp>
      <p:sp>
        <p:nvSpPr>
          <p:cNvPr id="4" name="Content Placeholder 3"/>
          <p:cNvSpPr>
            <a:spLocks noGrp="1"/>
          </p:cNvSpPr>
          <p:nvPr>
            <p:ph sz="half" idx="1"/>
          </p:nvPr>
        </p:nvSpPr>
        <p:spPr/>
        <p:txBody>
          <a:bodyPr/>
          <a:lstStyle/>
          <a:p>
            <a:r>
              <a:rPr lang="en-US" dirty="0" smtClean="0"/>
              <a:t>Contains a gear and lever mechanism within the box-end of the wrench</a:t>
            </a:r>
          </a:p>
          <a:p>
            <a:r>
              <a:rPr lang="en-US" dirty="0" smtClean="0"/>
              <a:t>The other end contains an open-end</a:t>
            </a:r>
            <a:endParaRPr lang="en-US" dirty="0"/>
          </a:p>
        </p:txBody>
      </p:sp>
      <p:pic>
        <p:nvPicPr>
          <p:cNvPr id="3" name="Slide 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48400"/>
            <a:ext cx="609600" cy="609600"/>
          </a:xfrm>
          <a:prstGeom prst="rect">
            <a:avLst/>
          </a:prstGeom>
        </p:spPr>
      </p:pic>
    </p:spTree>
    <p:extLst>
      <p:ext uri="{BB962C8B-B14F-4D97-AF65-F5344CB8AC3E}">
        <p14:creationId xmlns:p14="http://schemas.microsoft.com/office/powerpoint/2010/main" val="248558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Socket Wrenches</a:t>
            </a:r>
            <a:endParaRPr lang="en-US" dirty="0"/>
          </a:p>
        </p:txBody>
      </p:sp>
      <p:sp>
        <p:nvSpPr>
          <p:cNvPr id="3" name="Content Placeholder 2"/>
          <p:cNvSpPr>
            <a:spLocks noGrp="1"/>
          </p:cNvSpPr>
          <p:nvPr>
            <p:ph idx="1"/>
          </p:nvPr>
        </p:nvSpPr>
        <p:spPr/>
        <p:txBody>
          <a:bodyPr>
            <a:normAutofit fontScale="92500" lnSpcReduction="10000"/>
          </a:bodyPr>
          <a:lstStyle/>
          <a:p>
            <a:r>
              <a:rPr lang="en-US" dirty="0"/>
              <a:t>Consists of a socket and a socket handle</a:t>
            </a:r>
          </a:p>
          <a:p>
            <a:r>
              <a:rPr lang="en-US" dirty="0"/>
              <a:t>Socket is a cylinder-shaped, box-end tool for removing or installing bolts and nuts</a:t>
            </a:r>
          </a:p>
          <a:p>
            <a:pPr lvl="1"/>
            <a:r>
              <a:rPr lang="en-US" dirty="0"/>
              <a:t>One end fits over the handle (square end) and the other fits over the fastener.</a:t>
            </a:r>
          </a:p>
          <a:p>
            <a:pPr lvl="1"/>
            <a:r>
              <a:rPr lang="en-US" dirty="0"/>
              <a:t>Sockets drive size</a:t>
            </a:r>
          </a:p>
          <a:p>
            <a:pPr lvl="2"/>
            <a:r>
              <a:rPr lang="en-US" dirty="0"/>
              <a:t>The size of the square opening for the ratchet or tool handle </a:t>
            </a:r>
          </a:p>
          <a:p>
            <a:pPr lvl="2"/>
            <a:r>
              <a:rPr lang="en-US" dirty="0"/>
              <a:t>Four drive sizes – ¼”, 3/8”, ½”, ¾” (most common being 3/8” and ½”)</a:t>
            </a:r>
          </a:p>
          <a:p>
            <a:pPr lvl="3"/>
            <a:r>
              <a:rPr lang="en-US" dirty="0"/>
              <a:t>¼” used on bolts and nut heads ¼” and smaller</a:t>
            </a:r>
          </a:p>
          <a:p>
            <a:pPr lvl="3"/>
            <a:r>
              <a:rPr lang="en-US" dirty="0"/>
              <a:t>3/8” used on bolts and nut heads between ¼” and 5/8” </a:t>
            </a:r>
          </a:p>
          <a:p>
            <a:pPr lvl="3"/>
            <a:r>
              <a:rPr lang="en-US" dirty="0"/>
              <a:t>½” used on bolts and nut heads from 5/8” to 1”</a:t>
            </a:r>
          </a:p>
          <a:p>
            <a:pPr lvl="3"/>
            <a:r>
              <a:rPr lang="en-US" dirty="0"/>
              <a:t>¾” used on bolts and nut heads larger than 1”</a:t>
            </a:r>
          </a:p>
          <a:p>
            <a:pPr lvl="1"/>
            <a:r>
              <a:rPr lang="en-US" dirty="0"/>
              <a:t>Point Types</a:t>
            </a:r>
          </a:p>
          <a:p>
            <a:pPr lvl="2"/>
            <a:r>
              <a:rPr lang="en-US" dirty="0"/>
              <a:t>4-point, 6-point, 8-point, 12-point (most common being 6 and 12)</a:t>
            </a:r>
          </a:p>
          <a:p>
            <a:pPr lvl="2"/>
            <a:r>
              <a:rPr lang="en-US" dirty="0"/>
              <a:t>6-points are required when a bolt is very tight an you don’t want to “round off” or strip the bolt head</a:t>
            </a:r>
          </a:p>
          <a:p>
            <a:endParaRPr lang="en-US" dirty="0"/>
          </a:p>
        </p:txBody>
      </p:sp>
      <p:pic>
        <p:nvPicPr>
          <p:cNvPr id="4" name="Slide 1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263640"/>
            <a:ext cx="609600" cy="609600"/>
          </a:xfrm>
          <a:prstGeom prst="rect">
            <a:avLst/>
          </a:prstGeom>
        </p:spPr>
      </p:pic>
    </p:spTree>
    <p:extLst>
      <p:ext uri="{BB962C8B-B14F-4D97-AF65-F5344CB8AC3E}">
        <p14:creationId xmlns:p14="http://schemas.microsoft.com/office/powerpoint/2010/main" val="80182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4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524000" y="1905000"/>
            <a:ext cx="6019800" cy="3287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Slide 1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248400"/>
            <a:ext cx="609600" cy="609600"/>
          </a:xfrm>
          <a:prstGeom prst="rect">
            <a:avLst/>
          </a:prstGeom>
        </p:spPr>
      </p:pic>
    </p:spTree>
    <p:extLst>
      <p:ext uri="{BB962C8B-B14F-4D97-AF65-F5344CB8AC3E}">
        <p14:creationId xmlns:p14="http://schemas.microsoft.com/office/powerpoint/2010/main" val="148060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Socket Handles</a:t>
            </a:r>
            <a:endParaRPr lang="en-US" dirty="0"/>
          </a:p>
        </p:txBody>
      </p:sp>
      <p:sp>
        <p:nvSpPr>
          <p:cNvPr id="3" name="Content Placeholder 2"/>
          <p:cNvSpPr>
            <a:spLocks noGrp="1"/>
          </p:cNvSpPr>
          <p:nvPr>
            <p:ph idx="1"/>
          </p:nvPr>
        </p:nvSpPr>
        <p:spPr/>
        <p:txBody>
          <a:bodyPr>
            <a:normAutofit fontScale="92500" lnSpcReduction="20000"/>
          </a:bodyPr>
          <a:lstStyle/>
          <a:p>
            <a:r>
              <a:rPr lang="en-US" dirty="0"/>
              <a:t>Fit into the square opening of the socket</a:t>
            </a:r>
          </a:p>
          <a:p>
            <a:r>
              <a:rPr lang="en-US" dirty="0"/>
              <a:t>Handles have a gear and level mechanism so the wrench can be moved back and forth for rapid fastener installation or removal</a:t>
            </a:r>
          </a:p>
          <a:p>
            <a:r>
              <a:rPr lang="en-US" dirty="0"/>
              <a:t>Socket handles</a:t>
            </a:r>
          </a:p>
          <a:p>
            <a:pPr lvl="1"/>
            <a:r>
              <a:rPr lang="en-US" dirty="0"/>
              <a:t>Standard ratchet</a:t>
            </a:r>
          </a:p>
          <a:p>
            <a:pPr lvl="1"/>
            <a:r>
              <a:rPr lang="en-US" dirty="0"/>
              <a:t>Offset ratchet</a:t>
            </a:r>
          </a:p>
          <a:p>
            <a:pPr lvl="1"/>
            <a:r>
              <a:rPr lang="en-US" dirty="0"/>
              <a:t>Stuffy ratchet</a:t>
            </a:r>
          </a:p>
          <a:p>
            <a:pPr lvl="1"/>
            <a:r>
              <a:rPr lang="en-US" dirty="0"/>
              <a:t>Breaker bars	</a:t>
            </a:r>
          </a:p>
          <a:p>
            <a:pPr lvl="1"/>
            <a:r>
              <a:rPr lang="en-US" dirty="0" smtClean="0"/>
              <a:t>Insulated </a:t>
            </a:r>
            <a:r>
              <a:rPr lang="en-US" dirty="0"/>
              <a:t>breaker bars</a:t>
            </a:r>
          </a:p>
          <a:p>
            <a:r>
              <a:rPr lang="en-US" dirty="0"/>
              <a:t>Extensions are used between a socket and its handle o allow access to difficult-to-reach fasteners</a:t>
            </a:r>
          </a:p>
          <a:p>
            <a:r>
              <a:rPr lang="en-US" dirty="0"/>
              <a:t>Universal Joint</a:t>
            </a:r>
          </a:p>
          <a:p>
            <a:pPr lvl="1"/>
            <a:r>
              <a:rPr lang="en-US" dirty="0"/>
              <a:t>A swivel that lets the socket wrench reach around obstructions</a:t>
            </a:r>
          </a:p>
          <a:p>
            <a:pPr lvl="1"/>
            <a:r>
              <a:rPr lang="en-US" dirty="0"/>
              <a:t>It’s used between the socket and handle, with or without an extension</a:t>
            </a:r>
          </a:p>
          <a:p>
            <a:endParaRPr lang="en-US" dirty="0"/>
          </a:p>
        </p:txBody>
      </p:sp>
      <p:pic>
        <p:nvPicPr>
          <p:cNvPr id="4" name="Slide 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248400"/>
            <a:ext cx="609600" cy="609600"/>
          </a:xfrm>
          <a:prstGeom prst="rect">
            <a:avLst/>
          </a:prstGeom>
        </p:spPr>
      </p:pic>
    </p:spTree>
    <p:extLst>
      <p:ext uri="{BB962C8B-B14F-4D97-AF65-F5344CB8AC3E}">
        <p14:creationId xmlns:p14="http://schemas.microsoft.com/office/powerpoint/2010/main" val="153149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7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3200400" y="1447800"/>
            <a:ext cx="50292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Adjustable Wrenches</a:t>
            </a:r>
            <a:endParaRPr lang="en-US" dirty="0"/>
          </a:p>
        </p:txBody>
      </p:sp>
      <p:sp>
        <p:nvSpPr>
          <p:cNvPr id="4" name="Content Placeholder 3"/>
          <p:cNvSpPr>
            <a:spLocks noGrp="1"/>
          </p:cNvSpPr>
          <p:nvPr>
            <p:ph sz="half" idx="1"/>
          </p:nvPr>
        </p:nvSpPr>
        <p:spPr/>
        <p:txBody>
          <a:bodyPr/>
          <a:lstStyle/>
          <a:p>
            <a:r>
              <a:rPr lang="en-US" dirty="0" smtClean="0"/>
              <a:t>Adjustable jaws </a:t>
            </a:r>
          </a:p>
          <a:p>
            <a:r>
              <a:rPr lang="en-US" dirty="0" smtClean="0"/>
              <a:t>Handy in case of emergencies </a:t>
            </a:r>
            <a:endParaRPr lang="en-US" dirty="0"/>
          </a:p>
        </p:txBody>
      </p:sp>
      <p:pic>
        <p:nvPicPr>
          <p:cNvPr id="3" name="Slide 1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43320"/>
            <a:ext cx="609600" cy="609600"/>
          </a:xfrm>
          <a:prstGeom prst="rect">
            <a:avLst/>
          </a:prstGeom>
        </p:spPr>
      </p:pic>
    </p:spTree>
    <p:extLst>
      <p:ext uri="{BB962C8B-B14F-4D97-AF65-F5344CB8AC3E}">
        <p14:creationId xmlns:p14="http://schemas.microsoft.com/office/powerpoint/2010/main" val="9290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Pipe Wrenches</a:t>
            </a:r>
            <a:endParaRPr lang="en-US" dirty="0"/>
          </a:p>
        </p:txBody>
      </p:sp>
      <p:sp>
        <p:nvSpPr>
          <p:cNvPr id="5" name="Content Placeholder 4"/>
          <p:cNvSpPr>
            <a:spLocks noGrp="1"/>
          </p:cNvSpPr>
          <p:nvPr>
            <p:ph sz="half" idx="2"/>
          </p:nvPr>
        </p:nvSpPr>
        <p:spPr/>
        <p:txBody>
          <a:bodyPr/>
          <a:lstStyle/>
          <a:p>
            <a:r>
              <a:rPr lang="en-US" dirty="0" smtClean="0"/>
              <a:t>Adjustable wrench used to grasp cylindrical objects</a:t>
            </a:r>
          </a:p>
          <a:p>
            <a:r>
              <a:rPr lang="en-US" dirty="0" smtClean="0"/>
              <a:t>Has toothed jaws </a:t>
            </a:r>
            <a:endParaRPr lang="en-US" dirty="0"/>
          </a:p>
        </p:txBody>
      </p:sp>
      <p:pic>
        <p:nvPicPr>
          <p:cNvPr id="8194" name="Picture 2"/>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rot="2077336">
            <a:off x="417068" y="2990500"/>
            <a:ext cx="5966004" cy="1718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Slide 1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 y="6248400"/>
            <a:ext cx="609600" cy="609600"/>
          </a:xfrm>
          <a:prstGeom prst="rect">
            <a:avLst/>
          </a:prstGeom>
        </p:spPr>
      </p:pic>
    </p:spTree>
    <p:extLst>
      <p:ext uri="{BB962C8B-B14F-4D97-AF65-F5344CB8AC3E}">
        <p14:creationId xmlns:p14="http://schemas.microsoft.com/office/powerpoint/2010/main" val="309906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sz="half" idx="2"/>
          </p:nvPr>
        </p:nvPicPr>
        <p:blipFill rotWithShape="1">
          <a:blip r:embed="rId5">
            <a:extLst>
              <a:ext uri="{28A0092B-C50C-407E-A947-70E740481C1C}">
                <a14:useLocalDpi xmlns:a14="http://schemas.microsoft.com/office/drawing/2010/main" val="0"/>
              </a:ext>
            </a:extLst>
          </a:blip>
          <a:srcRect r="9448"/>
          <a:stretch/>
        </p:blipFill>
        <p:spPr bwMode="auto">
          <a:xfrm rot="20460781">
            <a:off x="3311841" y="1950692"/>
            <a:ext cx="5378838" cy="3489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Allen Wrenches</a:t>
            </a:r>
            <a:endParaRPr lang="en-US" dirty="0"/>
          </a:p>
        </p:txBody>
      </p:sp>
      <p:sp>
        <p:nvSpPr>
          <p:cNvPr id="4" name="Content Placeholder 3"/>
          <p:cNvSpPr>
            <a:spLocks noGrp="1"/>
          </p:cNvSpPr>
          <p:nvPr>
            <p:ph sz="half" idx="1"/>
          </p:nvPr>
        </p:nvSpPr>
        <p:spPr/>
        <p:txBody>
          <a:bodyPr/>
          <a:lstStyle/>
          <a:p>
            <a:r>
              <a:rPr lang="en-US" dirty="0" smtClean="0"/>
              <a:t>Hexagonal shaft-type wrench</a:t>
            </a:r>
          </a:p>
          <a:p>
            <a:r>
              <a:rPr lang="en-US" dirty="0" smtClean="0"/>
              <a:t>Used to turn set screws on pulleys, gears and knobs</a:t>
            </a:r>
            <a:endParaRPr lang="en-US" dirty="0"/>
          </a:p>
        </p:txBody>
      </p:sp>
      <p:pic>
        <p:nvPicPr>
          <p:cNvPr id="3" name="Slide 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60" y="6248400"/>
            <a:ext cx="609600" cy="609600"/>
          </a:xfrm>
          <a:prstGeom prst="rect">
            <a:avLst/>
          </a:prstGeom>
        </p:spPr>
      </p:pic>
    </p:spTree>
    <p:extLst>
      <p:ext uri="{BB962C8B-B14F-4D97-AF65-F5344CB8AC3E}">
        <p14:creationId xmlns:p14="http://schemas.microsoft.com/office/powerpoint/2010/main" val="220361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tool rules</a:t>
            </a:r>
            <a:endParaRPr lang="en-US" dirty="0"/>
          </a:p>
        </p:txBody>
      </p:sp>
      <p:sp>
        <p:nvSpPr>
          <p:cNvPr id="3" name="Text Placeholder 2"/>
          <p:cNvSpPr>
            <a:spLocks noGrp="1"/>
          </p:cNvSpPr>
          <p:nvPr>
            <p:ph type="body" idx="1"/>
          </p:nvPr>
        </p:nvSpPr>
        <p:spPr/>
        <p:txBody>
          <a:bodyPr/>
          <a:lstStyle/>
          <a:p>
            <a:endParaRPr lang="en-US"/>
          </a:p>
        </p:txBody>
      </p:sp>
      <p:pic>
        <p:nvPicPr>
          <p:cNvPr id="4" name="Slide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6248400"/>
            <a:ext cx="609600" cy="609600"/>
          </a:xfrm>
          <a:prstGeom prst="rect">
            <a:avLst/>
          </a:prstGeom>
        </p:spPr>
      </p:pic>
    </p:spTree>
    <p:extLst>
      <p:ext uri="{BB962C8B-B14F-4D97-AF65-F5344CB8AC3E}">
        <p14:creationId xmlns:p14="http://schemas.microsoft.com/office/powerpoint/2010/main" val="293086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Wrenches</a:t>
            </a:r>
            <a:endParaRPr lang="en-US" dirty="0"/>
          </a:p>
        </p:txBody>
      </p:sp>
      <p:sp>
        <p:nvSpPr>
          <p:cNvPr id="5" name="Content Placeholder 4"/>
          <p:cNvSpPr>
            <a:spLocks noGrp="1"/>
          </p:cNvSpPr>
          <p:nvPr>
            <p:ph sz="half" idx="2"/>
          </p:nvPr>
        </p:nvSpPr>
        <p:spPr/>
        <p:txBody>
          <a:bodyPr/>
          <a:lstStyle/>
          <a:p>
            <a:r>
              <a:rPr lang="en-US" dirty="0" smtClean="0"/>
              <a:t>Insulated ratcheting wrench</a:t>
            </a:r>
          </a:p>
          <a:p>
            <a:r>
              <a:rPr lang="en-US" dirty="0" smtClean="0"/>
              <a:t>Reversing ratcheting wrench</a:t>
            </a:r>
          </a:p>
          <a:p>
            <a:r>
              <a:rPr lang="en-US" dirty="0" smtClean="0"/>
              <a:t>Flex combination wrench </a:t>
            </a:r>
          </a:p>
          <a:p>
            <a:r>
              <a:rPr lang="en-US" dirty="0" smtClean="0"/>
              <a:t>Half-moon, 12-point wrench</a:t>
            </a:r>
          </a:p>
          <a:p>
            <a:r>
              <a:rPr lang="en-US" dirty="0" smtClean="0"/>
              <a:t>Chain wrench</a:t>
            </a:r>
            <a:endParaRPr lang="en-US" dirty="0"/>
          </a:p>
        </p:txBody>
      </p:sp>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694478"/>
            <a:ext cx="3300329" cy="75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982" b="93170" l="10000" r="96186"/>
                    </a14:imgEffect>
                  </a14:imgLayer>
                </a14:imgProps>
              </a:ext>
              <a:ext uri="{28A0092B-C50C-407E-A947-70E740481C1C}">
                <a14:useLocalDpi xmlns:a14="http://schemas.microsoft.com/office/drawing/2010/main" val="0"/>
              </a:ext>
            </a:extLst>
          </a:blip>
          <a:srcRect/>
          <a:stretch>
            <a:fillRect/>
          </a:stretch>
        </p:blipFill>
        <p:spPr bwMode="auto">
          <a:xfrm rot="20513098">
            <a:off x="426427" y="1523999"/>
            <a:ext cx="3680887" cy="356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000" b="98000" l="0" r="99750"/>
                    </a14:imgEffect>
                  </a14:imgLayer>
                </a14:imgProps>
              </a:ext>
              <a:ext uri="{28A0092B-C50C-407E-A947-70E740481C1C}">
                <a14:useLocalDpi xmlns:a14="http://schemas.microsoft.com/office/drawing/2010/main" val="0"/>
              </a:ext>
            </a:extLst>
          </a:blip>
          <a:srcRect/>
          <a:stretch>
            <a:fillRect/>
          </a:stretch>
        </p:blipFill>
        <p:spPr bwMode="auto">
          <a:xfrm rot="1649136">
            <a:off x="583363" y="2788655"/>
            <a:ext cx="3810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8981" y="5257439"/>
            <a:ext cx="4569905" cy="1581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Slide 2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6680" y="6203626"/>
            <a:ext cx="609600" cy="609600"/>
          </a:xfrm>
          <a:prstGeom prst="rect">
            <a:avLst/>
          </a:prstGeom>
        </p:spPr>
      </p:pic>
    </p:spTree>
    <p:extLst>
      <p:ext uri="{BB962C8B-B14F-4D97-AF65-F5344CB8AC3E}">
        <p14:creationId xmlns:p14="http://schemas.microsoft.com/office/powerpoint/2010/main" val="289748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Screwdrivers</a:t>
            </a:r>
            <a:endParaRPr lang="en-US" dirty="0"/>
          </a:p>
        </p:txBody>
      </p:sp>
      <p:sp>
        <p:nvSpPr>
          <p:cNvPr id="3" name="Text Placeholder 2"/>
          <p:cNvSpPr>
            <a:spLocks noGrp="1"/>
          </p:cNvSpPr>
          <p:nvPr>
            <p:ph type="body" idx="1"/>
          </p:nvPr>
        </p:nvSpPr>
        <p:spPr/>
        <p:txBody>
          <a:bodyPr/>
          <a:lstStyle/>
          <a:p>
            <a:endParaRPr lang="en-US"/>
          </a:p>
        </p:txBody>
      </p:sp>
      <p:pic>
        <p:nvPicPr>
          <p:cNvPr id="4" name="Slide 2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6248400"/>
            <a:ext cx="609600" cy="609600"/>
          </a:xfrm>
          <a:prstGeom prst="rect">
            <a:avLst/>
          </a:prstGeom>
        </p:spPr>
      </p:pic>
    </p:spTree>
    <p:extLst>
      <p:ext uri="{BB962C8B-B14F-4D97-AF65-F5344CB8AC3E}">
        <p14:creationId xmlns:p14="http://schemas.microsoft.com/office/powerpoint/2010/main" val="74713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Screwdrivers</a:t>
            </a:r>
            <a:endParaRPr lang="en-US" dirty="0"/>
          </a:p>
        </p:txBody>
      </p:sp>
      <p:sp>
        <p:nvSpPr>
          <p:cNvPr id="5" name="Content Placeholder 4"/>
          <p:cNvSpPr>
            <a:spLocks noGrp="1"/>
          </p:cNvSpPr>
          <p:nvPr>
            <p:ph idx="1"/>
          </p:nvPr>
        </p:nvSpPr>
        <p:spPr/>
        <p:txBody>
          <a:bodyPr/>
          <a:lstStyle/>
          <a:p>
            <a:r>
              <a:rPr lang="en-US" dirty="0" smtClean="0"/>
              <a:t>Used to remove or install screws</a:t>
            </a:r>
          </a:p>
          <a:p>
            <a:r>
              <a:rPr lang="en-US" dirty="0" smtClean="0"/>
              <a:t>Select on that is wide enough to completely fill the screw slot</a:t>
            </a:r>
          </a:p>
          <a:p>
            <a:r>
              <a:rPr lang="en-US" dirty="0" smtClean="0"/>
              <a:t>DO NOT hammer or pry objects using a screwdriver</a:t>
            </a:r>
          </a:p>
          <a:p>
            <a:r>
              <a:rPr lang="en-US" dirty="0" smtClean="0"/>
              <a:t>Can be metric or standard</a:t>
            </a:r>
            <a:endParaRPr lang="en-US" dirty="0"/>
          </a:p>
        </p:txBody>
      </p:sp>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4114800"/>
            <a:ext cx="4469848" cy="2471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Slide 2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320" y="6223000"/>
            <a:ext cx="609600" cy="609600"/>
          </a:xfrm>
          <a:prstGeom prst="rect">
            <a:avLst/>
          </a:prstGeom>
        </p:spPr>
      </p:pic>
    </p:spTree>
    <p:extLst>
      <p:ext uri="{BB962C8B-B14F-4D97-AF65-F5344CB8AC3E}">
        <p14:creationId xmlns:p14="http://schemas.microsoft.com/office/powerpoint/2010/main" val="384685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Shapes</a:t>
            </a:r>
            <a:endParaRPr lang="en-US" dirty="0"/>
          </a:p>
        </p:txBody>
      </p:sp>
      <p:sp>
        <p:nvSpPr>
          <p:cNvPr id="5" name="Content Placeholder 4"/>
          <p:cNvSpPr>
            <a:spLocks noGrp="1"/>
          </p:cNvSpPr>
          <p:nvPr>
            <p:ph sz="half" idx="2"/>
          </p:nvPr>
        </p:nvSpPr>
        <p:spPr/>
        <p:txBody>
          <a:bodyPr/>
          <a:lstStyle/>
          <a:p>
            <a:r>
              <a:rPr lang="en-US" dirty="0" smtClean="0"/>
              <a:t>Standard</a:t>
            </a:r>
          </a:p>
          <a:p>
            <a:r>
              <a:rPr lang="en-US" dirty="0" smtClean="0"/>
              <a:t>Phillips</a:t>
            </a:r>
          </a:p>
          <a:p>
            <a:r>
              <a:rPr lang="en-US" dirty="0" smtClean="0"/>
              <a:t>Frearson</a:t>
            </a:r>
          </a:p>
          <a:p>
            <a:r>
              <a:rPr lang="en-US" dirty="0" smtClean="0"/>
              <a:t>Torx</a:t>
            </a:r>
          </a:p>
          <a:p>
            <a:r>
              <a:rPr lang="en-US" dirty="0" smtClean="0"/>
              <a:t>Clutch </a:t>
            </a:r>
          </a:p>
          <a:p>
            <a:endParaRPr lang="en-US" dirty="0"/>
          </a:p>
        </p:txBody>
      </p:sp>
      <p:pic>
        <p:nvPicPr>
          <p:cNvPr id="12291" name="Picture 3"/>
          <p:cNvPicPr>
            <a:picLocks noGrp="1" noChangeAspect="1" noChangeArrowheads="1"/>
          </p:cNvPicPr>
          <p:nvPr>
            <p:ph sz="half" idx="1"/>
          </p:nvPr>
        </p:nvPicPr>
        <p:blipFill rotWithShape="1">
          <a:blip r:embed="rId5">
            <a:extLst>
              <a:ext uri="{28A0092B-C50C-407E-A947-70E740481C1C}">
                <a14:useLocalDpi xmlns:a14="http://schemas.microsoft.com/office/drawing/2010/main" val="0"/>
              </a:ext>
            </a:extLst>
          </a:blip>
          <a:srcRect r="70933" b="89104"/>
          <a:stretch/>
        </p:blipFill>
        <p:spPr bwMode="auto">
          <a:xfrm>
            <a:off x="838200" y="1600200"/>
            <a:ext cx="838200" cy="857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33898" r="76011" b="56417"/>
          <a:stretch/>
        </p:blipFill>
        <p:spPr bwMode="auto">
          <a:xfrm>
            <a:off x="2050938" y="3886201"/>
            <a:ext cx="691754"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4"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t="11381" r="72213" b="77723"/>
          <a:stretch/>
        </p:blipFill>
        <p:spPr bwMode="auto">
          <a:xfrm>
            <a:off x="2018281" y="2362200"/>
            <a:ext cx="773565" cy="827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5"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20218" r="72589" b="89528"/>
          <a:stretch/>
        </p:blipFill>
        <p:spPr bwMode="auto">
          <a:xfrm>
            <a:off x="838200" y="3189790"/>
            <a:ext cx="740908" cy="627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p:cNvPicPr>
            <a:picLocks noChangeAspect="1" noChangeArrowheads="1"/>
          </p:cNvPicPr>
          <p:nvPr/>
        </p:nvPicPr>
        <p:blipFill rotWithShape="1">
          <a:blip r:embed="rId6">
            <a:extLst>
              <a:ext uri="{28A0092B-C50C-407E-A947-70E740481C1C}">
                <a14:useLocalDpi xmlns:a14="http://schemas.microsoft.com/office/drawing/2010/main" val="0"/>
              </a:ext>
            </a:extLst>
          </a:blip>
          <a:srcRect l="27115" r="64661" b="89114"/>
          <a:stretch/>
        </p:blipFill>
        <p:spPr bwMode="auto">
          <a:xfrm>
            <a:off x="838200" y="5029200"/>
            <a:ext cx="895350" cy="689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Slide 2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223000"/>
            <a:ext cx="609600" cy="609600"/>
          </a:xfrm>
          <a:prstGeom prst="rect">
            <a:avLst/>
          </a:prstGeom>
        </p:spPr>
      </p:pic>
    </p:spTree>
    <p:extLst>
      <p:ext uri="{BB962C8B-B14F-4D97-AF65-F5344CB8AC3E}">
        <p14:creationId xmlns:p14="http://schemas.microsoft.com/office/powerpoint/2010/main" val="259141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1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586" y="4114800"/>
            <a:ext cx="4218214"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Styles</a:t>
            </a:r>
            <a:endParaRPr lang="en-US" dirty="0"/>
          </a:p>
        </p:txBody>
      </p:sp>
      <p:sp>
        <p:nvSpPr>
          <p:cNvPr id="4" name="Content Placeholder 3"/>
          <p:cNvSpPr>
            <a:spLocks noGrp="1"/>
          </p:cNvSpPr>
          <p:nvPr>
            <p:ph sz="half" idx="1"/>
          </p:nvPr>
        </p:nvSpPr>
        <p:spPr/>
        <p:txBody>
          <a:bodyPr/>
          <a:lstStyle/>
          <a:p>
            <a:r>
              <a:rPr lang="en-US" dirty="0" smtClean="0"/>
              <a:t>Offset</a:t>
            </a:r>
          </a:p>
          <a:p>
            <a:r>
              <a:rPr lang="en-US" dirty="0" smtClean="0"/>
              <a:t>Stubby</a:t>
            </a:r>
          </a:p>
          <a:p>
            <a:r>
              <a:rPr lang="en-US" dirty="0" smtClean="0"/>
              <a:t>Starting Screwdriver</a:t>
            </a:r>
            <a:endParaRPr lang="en-US" dirty="0"/>
          </a:p>
        </p:txBody>
      </p:sp>
      <p:pic>
        <p:nvPicPr>
          <p:cNvPr id="74754" name="Picture 2"/>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bwMode="auto">
          <a:xfrm>
            <a:off x="4343400" y="685800"/>
            <a:ext cx="389832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75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5800" y="2743200"/>
            <a:ext cx="4267200" cy="3103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Slide 2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80" y="6248400"/>
            <a:ext cx="609600" cy="609600"/>
          </a:xfrm>
          <a:prstGeom prst="rect">
            <a:avLst/>
          </a:prstGeom>
        </p:spPr>
      </p:pic>
    </p:spTree>
    <p:extLst>
      <p:ext uri="{BB962C8B-B14F-4D97-AF65-F5344CB8AC3E}">
        <p14:creationId xmlns:p14="http://schemas.microsoft.com/office/powerpoint/2010/main" val="353108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762000" y="1638300"/>
            <a:ext cx="5219700" cy="521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Scratch Awl</a:t>
            </a:r>
            <a:endParaRPr lang="en-US" dirty="0"/>
          </a:p>
        </p:txBody>
      </p:sp>
      <p:sp>
        <p:nvSpPr>
          <p:cNvPr id="5" name="Content Placeholder 4"/>
          <p:cNvSpPr>
            <a:spLocks noGrp="1"/>
          </p:cNvSpPr>
          <p:nvPr>
            <p:ph sz="half" idx="2"/>
          </p:nvPr>
        </p:nvSpPr>
        <p:spPr/>
        <p:txBody>
          <a:bodyPr/>
          <a:lstStyle/>
          <a:p>
            <a:r>
              <a:rPr lang="en-US" dirty="0" smtClean="0"/>
              <a:t>Looks like a screwdriver</a:t>
            </a:r>
          </a:p>
          <a:p>
            <a:r>
              <a:rPr lang="en-US" dirty="0" smtClean="0"/>
              <a:t>Used to mark sheet metal</a:t>
            </a:r>
            <a:endParaRPr lang="en-US" dirty="0"/>
          </a:p>
        </p:txBody>
      </p:sp>
      <p:pic>
        <p:nvPicPr>
          <p:cNvPr id="3" name="Slide 2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600" y="6248400"/>
            <a:ext cx="609600" cy="609600"/>
          </a:xfrm>
          <a:prstGeom prst="rect">
            <a:avLst/>
          </a:prstGeom>
        </p:spPr>
      </p:pic>
    </p:spTree>
    <p:extLst>
      <p:ext uri="{BB962C8B-B14F-4D97-AF65-F5344CB8AC3E}">
        <p14:creationId xmlns:p14="http://schemas.microsoft.com/office/powerpoint/2010/main" val="324906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3413124" y="2751718"/>
            <a:ext cx="5273676" cy="3344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Impact Driver</a:t>
            </a:r>
            <a:endParaRPr lang="en-US" dirty="0"/>
          </a:p>
        </p:txBody>
      </p:sp>
      <p:sp>
        <p:nvSpPr>
          <p:cNvPr id="4" name="Content Placeholder 3"/>
          <p:cNvSpPr>
            <a:spLocks noGrp="1"/>
          </p:cNvSpPr>
          <p:nvPr>
            <p:ph sz="half" idx="1"/>
          </p:nvPr>
        </p:nvSpPr>
        <p:spPr/>
        <p:txBody>
          <a:bodyPr/>
          <a:lstStyle/>
          <a:p>
            <a:r>
              <a:rPr lang="en-US" dirty="0" smtClean="0"/>
              <a:t>Used in junction with a hammer</a:t>
            </a:r>
          </a:p>
          <a:p>
            <a:r>
              <a:rPr lang="en-US" dirty="0" smtClean="0"/>
              <a:t>Used to loosen extremely tight screws. </a:t>
            </a:r>
            <a:endParaRPr lang="en-US" dirty="0"/>
          </a:p>
        </p:txBody>
      </p:sp>
      <p:pic>
        <p:nvPicPr>
          <p:cNvPr id="3" name="Slide 2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920" y="6243320"/>
            <a:ext cx="609600" cy="609600"/>
          </a:xfrm>
          <a:prstGeom prst="rect">
            <a:avLst/>
          </a:prstGeom>
        </p:spPr>
      </p:pic>
    </p:spTree>
    <p:extLst>
      <p:ext uri="{BB962C8B-B14F-4D97-AF65-F5344CB8AC3E}">
        <p14:creationId xmlns:p14="http://schemas.microsoft.com/office/powerpoint/2010/main" val="246276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Pliers</a:t>
            </a:r>
            <a:endParaRPr lang="en-US" dirty="0"/>
          </a:p>
        </p:txBody>
      </p:sp>
      <p:sp>
        <p:nvSpPr>
          <p:cNvPr id="3" name="Text Placeholder 2"/>
          <p:cNvSpPr>
            <a:spLocks noGrp="1"/>
          </p:cNvSpPr>
          <p:nvPr>
            <p:ph type="body" idx="1"/>
          </p:nvPr>
        </p:nvSpPr>
        <p:spPr/>
        <p:txBody>
          <a:bodyPr/>
          <a:lstStyle/>
          <a:p>
            <a:endParaRPr lang="en-US"/>
          </a:p>
        </p:txBody>
      </p:sp>
      <p:pic>
        <p:nvPicPr>
          <p:cNvPr id="4" name="Slide 2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320" y="6248400"/>
            <a:ext cx="609600" cy="609600"/>
          </a:xfrm>
          <a:prstGeom prst="rect">
            <a:avLst/>
          </a:prstGeom>
        </p:spPr>
      </p:pic>
    </p:spTree>
    <p:extLst>
      <p:ext uri="{BB962C8B-B14F-4D97-AF65-F5344CB8AC3E}">
        <p14:creationId xmlns:p14="http://schemas.microsoft.com/office/powerpoint/2010/main" val="268507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Pliers</a:t>
            </a:r>
            <a:endParaRPr lang="en-US" dirty="0"/>
          </a:p>
        </p:txBody>
      </p:sp>
      <p:sp>
        <p:nvSpPr>
          <p:cNvPr id="5" name="Content Placeholder 4"/>
          <p:cNvSpPr>
            <a:spLocks noGrp="1"/>
          </p:cNvSpPr>
          <p:nvPr>
            <p:ph idx="1"/>
          </p:nvPr>
        </p:nvSpPr>
        <p:spPr/>
        <p:txBody>
          <a:bodyPr/>
          <a:lstStyle/>
          <a:p>
            <a:r>
              <a:rPr lang="en-US" dirty="0" smtClean="0"/>
              <a:t>Used to grip, cut, crimp, hold and bend various parts</a:t>
            </a:r>
          </a:p>
          <a:p>
            <a:r>
              <a:rPr lang="en-US" dirty="0" smtClean="0"/>
              <a:t>Don’t use pliers when another type of tool can work</a:t>
            </a:r>
            <a:endParaRPr lang="en-US" dirty="0"/>
          </a:p>
        </p:txBody>
      </p:sp>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2971800"/>
            <a:ext cx="4462304" cy="3138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Slide 2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432" y="6248400"/>
            <a:ext cx="609600" cy="609600"/>
          </a:xfrm>
          <a:prstGeom prst="rect">
            <a:avLst/>
          </a:prstGeom>
        </p:spPr>
      </p:pic>
    </p:spTree>
    <p:extLst>
      <p:ext uri="{BB962C8B-B14F-4D97-AF65-F5344CB8AC3E}">
        <p14:creationId xmlns:p14="http://schemas.microsoft.com/office/powerpoint/2010/main" val="205085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rot="4785153">
            <a:off x="615002" y="2007619"/>
            <a:ext cx="5160021" cy="3702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Slip-joint Pliers</a:t>
            </a:r>
            <a:endParaRPr lang="en-US" dirty="0"/>
          </a:p>
        </p:txBody>
      </p:sp>
      <p:sp>
        <p:nvSpPr>
          <p:cNvPr id="5" name="Content Placeholder 4"/>
          <p:cNvSpPr>
            <a:spLocks noGrp="1"/>
          </p:cNvSpPr>
          <p:nvPr>
            <p:ph sz="half" idx="2"/>
          </p:nvPr>
        </p:nvSpPr>
        <p:spPr/>
        <p:txBody>
          <a:bodyPr/>
          <a:lstStyle/>
          <a:p>
            <a:r>
              <a:rPr lang="en-US" dirty="0" smtClean="0"/>
              <a:t>Most common pliers used</a:t>
            </a:r>
          </a:p>
          <a:p>
            <a:r>
              <a:rPr lang="en-US" dirty="0" smtClean="0"/>
              <a:t>Adjustable jaws </a:t>
            </a:r>
            <a:endParaRPr lang="en-US" dirty="0"/>
          </a:p>
        </p:txBody>
      </p:sp>
      <p:pic>
        <p:nvPicPr>
          <p:cNvPr id="3" name="Slide 2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48400"/>
            <a:ext cx="609600" cy="609600"/>
          </a:xfrm>
          <a:prstGeom prst="rect">
            <a:avLst/>
          </a:prstGeom>
        </p:spPr>
      </p:pic>
    </p:spTree>
    <p:extLst>
      <p:ext uri="{BB962C8B-B14F-4D97-AF65-F5344CB8AC3E}">
        <p14:creationId xmlns:p14="http://schemas.microsoft.com/office/powerpoint/2010/main" val="163242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Tool Rules</a:t>
            </a:r>
            <a:endParaRPr lang="en-US" dirty="0"/>
          </a:p>
        </p:txBody>
      </p:sp>
      <p:sp>
        <p:nvSpPr>
          <p:cNvPr id="3" name="Content Placeholder 2"/>
          <p:cNvSpPr>
            <a:spLocks noGrp="1"/>
          </p:cNvSpPr>
          <p:nvPr>
            <p:ph idx="1"/>
          </p:nvPr>
        </p:nvSpPr>
        <p:spPr/>
        <p:txBody>
          <a:bodyPr/>
          <a:lstStyle/>
          <a:p>
            <a:r>
              <a:rPr lang="en-US" dirty="0" smtClean="0"/>
              <a:t>Purchase quality tools</a:t>
            </a:r>
          </a:p>
          <a:p>
            <a:r>
              <a:rPr lang="en-US" dirty="0" smtClean="0"/>
              <a:t>Keep tools organized</a:t>
            </a:r>
          </a:p>
          <a:p>
            <a:r>
              <a:rPr lang="en-US" dirty="0" smtClean="0"/>
              <a:t>Keep tools clean</a:t>
            </a:r>
          </a:p>
          <a:p>
            <a:r>
              <a:rPr lang="en-US" dirty="0" smtClean="0"/>
              <a:t>Use the right tool for the right job</a:t>
            </a:r>
            <a:endParaRPr lang="en-US" dirty="0"/>
          </a:p>
        </p:txBody>
      </p:sp>
      <p:pic>
        <p:nvPicPr>
          <p:cNvPr id="4" name="Slide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248400"/>
            <a:ext cx="609600" cy="609600"/>
          </a:xfrm>
          <a:prstGeom prst="rect">
            <a:avLst/>
          </a:prstGeom>
        </p:spPr>
      </p:pic>
    </p:spTree>
    <p:extLst>
      <p:ext uri="{BB962C8B-B14F-4D97-AF65-F5344CB8AC3E}">
        <p14:creationId xmlns:p14="http://schemas.microsoft.com/office/powerpoint/2010/main" val="337534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1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Rib Joint Pliers</a:t>
            </a:r>
            <a:endParaRPr lang="en-US" dirty="0"/>
          </a:p>
        </p:txBody>
      </p:sp>
      <p:sp>
        <p:nvSpPr>
          <p:cNvPr id="4" name="Content Placeholder 3"/>
          <p:cNvSpPr>
            <a:spLocks noGrp="1"/>
          </p:cNvSpPr>
          <p:nvPr>
            <p:ph sz="half" idx="1"/>
          </p:nvPr>
        </p:nvSpPr>
        <p:spPr/>
        <p:txBody>
          <a:bodyPr/>
          <a:lstStyle/>
          <a:p>
            <a:r>
              <a:rPr lang="en-US" dirty="0" smtClean="0"/>
              <a:t>Similar to slip-joint pliers</a:t>
            </a:r>
          </a:p>
          <a:p>
            <a:r>
              <a:rPr lang="en-US" dirty="0" smtClean="0"/>
              <a:t>They have a larger holding grip </a:t>
            </a:r>
            <a:endParaRPr lang="en-US" dirty="0"/>
          </a:p>
        </p:txBody>
      </p:sp>
      <p:pic>
        <p:nvPicPr>
          <p:cNvPr id="15362" name="Picture 2"/>
          <p:cNvPicPr>
            <a:picLocks noGrp="1" noChangeAspect="1" noChangeArrowheads="1"/>
          </p:cNvPicPr>
          <p:nvPr>
            <p:ph sz="half" idx="2"/>
          </p:nvPr>
        </p:nvPicPr>
        <p:blipFill>
          <a:blip r:embed="rId5">
            <a:extLst>
              <a:ext uri="{BEBA8EAE-BF5A-486C-A8C5-ECC9F3942E4B}">
                <a14:imgProps xmlns:a14="http://schemas.microsoft.com/office/drawing/2010/main">
                  <a14:imgLayer r:embed="rId6">
                    <a14:imgEffect>
                      <a14:backgroundRemoval t="4795" b="93836" l="4667" r="98222"/>
                    </a14:imgEffect>
                  </a14:imgLayer>
                </a14:imgProps>
              </a:ext>
              <a:ext uri="{28A0092B-C50C-407E-A947-70E740481C1C}">
                <a14:useLocalDpi xmlns:a14="http://schemas.microsoft.com/office/drawing/2010/main" val="0"/>
              </a:ext>
            </a:extLst>
          </a:blip>
          <a:srcRect/>
          <a:stretch>
            <a:fillRect/>
          </a:stretch>
        </p:blipFill>
        <p:spPr bwMode="auto">
          <a:xfrm rot="7194933">
            <a:off x="2007182" y="2446435"/>
            <a:ext cx="7381746" cy="2394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Slide 3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640" y="6248400"/>
            <a:ext cx="609600" cy="609600"/>
          </a:xfrm>
          <a:prstGeom prst="rect">
            <a:avLst/>
          </a:prstGeom>
        </p:spPr>
      </p:pic>
    </p:spTree>
    <p:extLst>
      <p:ext uri="{BB962C8B-B14F-4D97-AF65-F5344CB8AC3E}">
        <p14:creationId xmlns:p14="http://schemas.microsoft.com/office/powerpoint/2010/main" val="375059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sz="half" idx="1"/>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510044">
            <a:off x="-244072" y="1660573"/>
            <a:ext cx="6235499" cy="4186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Needle Nose Pliers</a:t>
            </a:r>
            <a:endParaRPr lang="en-US" dirty="0"/>
          </a:p>
        </p:txBody>
      </p:sp>
      <p:sp>
        <p:nvSpPr>
          <p:cNvPr id="5" name="Content Placeholder 4"/>
          <p:cNvSpPr>
            <a:spLocks noGrp="1"/>
          </p:cNvSpPr>
          <p:nvPr>
            <p:ph sz="half" idx="2"/>
          </p:nvPr>
        </p:nvSpPr>
        <p:spPr/>
        <p:txBody>
          <a:bodyPr/>
          <a:lstStyle/>
          <a:p>
            <a:r>
              <a:rPr lang="en-US" dirty="0" smtClean="0"/>
              <a:t>Good for handling extremely small parts or reaching into highly restricted areas</a:t>
            </a:r>
          </a:p>
          <a:p>
            <a:r>
              <a:rPr lang="en-US" dirty="0" smtClean="0"/>
              <a:t>Do not twist needle nose pliers</a:t>
            </a:r>
            <a:endParaRPr lang="en-US" dirty="0"/>
          </a:p>
        </p:txBody>
      </p:sp>
      <p:pic>
        <p:nvPicPr>
          <p:cNvPr id="3" name="Slide 3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280" y="6202680"/>
            <a:ext cx="609600" cy="609600"/>
          </a:xfrm>
          <a:prstGeom prst="rect">
            <a:avLst/>
          </a:prstGeom>
        </p:spPr>
      </p:pic>
    </p:spTree>
    <p:extLst>
      <p:ext uri="{BB962C8B-B14F-4D97-AF65-F5344CB8AC3E}">
        <p14:creationId xmlns:p14="http://schemas.microsoft.com/office/powerpoint/2010/main" val="169573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Diagonal Cutting Pliers</a:t>
            </a:r>
            <a:endParaRPr lang="en-US" dirty="0"/>
          </a:p>
        </p:txBody>
      </p:sp>
      <p:sp>
        <p:nvSpPr>
          <p:cNvPr id="4" name="Content Placeholder 3"/>
          <p:cNvSpPr>
            <a:spLocks noGrp="1"/>
          </p:cNvSpPr>
          <p:nvPr>
            <p:ph sz="half" idx="1"/>
          </p:nvPr>
        </p:nvSpPr>
        <p:spPr/>
        <p:txBody>
          <a:bodyPr/>
          <a:lstStyle/>
          <a:p>
            <a:r>
              <a:rPr lang="en-US" dirty="0" smtClean="0"/>
              <a:t>Most commonly used cutting pliers</a:t>
            </a:r>
          </a:p>
          <a:p>
            <a:r>
              <a:rPr lang="en-US" dirty="0" smtClean="0"/>
              <a:t>They are used to cut potter pins, wires and plastic ties. </a:t>
            </a:r>
          </a:p>
          <a:p>
            <a:r>
              <a:rPr lang="en-US" dirty="0" smtClean="0"/>
              <a:t>Jaw shaped to cut flesh with the surface </a:t>
            </a:r>
            <a:endParaRPr lang="en-US" dirty="0"/>
          </a:p>
        </p:txBody>
      </p:sp>
      <p:pic>
        <p:nvPicPr>
          <p:cNvPr id="17410" name="Picture 2"/>
          <p:cNvPicPr>
            <a:picLocks noGrp="1" noChangeAspect="1" noChangeArrowheads="1"/>
          </p:cNvPicPr>
          <p:nvPr>
            <p:ph sz="half" idx="2"/>
          </p:nvPr>
        </p:nvPicPr>
        <p:blipFill>
          <a:blip r:embed="rId5">
            <a:extLst>
              <a:ext uri="{BEBA8EAE-BF5A-486C-A8C5-ECC9F3942E4B}">
                <a14:imgProps xmlns:a14="http://schemas.microsoft.com/office/drawing/2010/main">
                  <a14:imgLayer r:embed="rId6">
                    <a14:imgEffect>
                      <a14:backgroundRemoval t="0" b="100000" l="0" r="99444"/>
                    </a14:imgEffect>
                  </a14:imgLayer>
                </a14:imgProps>
              </a:ext>
              <a:ext uri="{28A0092B-C50C-407E-A947-70E740481C1C}">
                <a14:useLocalDpi xmlns:a14="http://schemas.microsoft.com/office/drawing/2010/main" val="0"/>
              </a:ext>
            </a:extLst>
          </a:blip>
          <a:srcRect/>
          <a:stretch>
            <a:fillRect/>
          </a:stretch>
        </p:blipFill>
        <p:spPr bwMode="auto">
          <a:xfrm rot="20421610">
            <a:off x="3414014" y="2552294"/>
            <a:ext cx="5680691" cy="2707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Slide 3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 y="6182360"/>
            <a:ext cx="609600" cy="609600"/>
          </a:xfrm>
          <a:prstGeom prst="rect">
            <a:avLst/>
          </a:prstGeom>
        </p:spPr>
      </p:pic>
    </p:spTree>
    <p:extLst>
      <p:ext uri="{BB962C8B-B14F-4D97-AF65-F5344CB8AC3E}">
        <p14:creationId xmlns:p14="http://schemas.microsoft.com/office/powerpoint/2010/main" val="365501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762000" y="1905000"/>
            <a:ext cx="4686300" cy="468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Vice Grip Pliers</a:t>
            </a:r>
            <a:endParaRPr lang="en-US" dirty="0"/>
          </a:p>
        </p:txBody>
      </p:sp>
      <p:sp>
        <p:nvSpPr>
          <p:cNvPr id="5" name="Content Placeholder 4"/>
          <p:cNvSpPr>
            <a:spLocks noGrp="1"/>
          </p:cNvSpPr>
          <p:nvPr>
            <p:ph sz="half" idx="2"/>
          </p:nvPr>
        </p:nvSpPr>
        <p:spPr/>
        <p:txBody>
          <a:bodyPr/>
          <a:lstStyle/>
          <a:p>
            <a:r>
              <a:rPr lang="en-US" dirty="0" smtClean="0"/>
              <a:t>Clamp and hold parts</a:t>
            </a:r>
          </a:p>
          <a:p>
            <a:r>
              <a:rPr lang="en-US" dirty="0" smtClean="0"/>
              <a:t>Unscrew fasteners with stripped or rounded heads</a:t>
            </a:r>
          </a:p>
          <a:p>
            <a:endParaRPr lang="en-US" dirty="0"/>
          </a:p>
        </p:txBody>
      </p:sp>
      <p:pic>
        <p:nvPicPr>
          <p:cNvPr id="3" name="Slide 3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48400"/>
            <a:ext cx="609600" cy="609600"/>
          </a:xfrm>
          <a:prstGeom prst="rect">
            <a:avLst/>
          </a:prstGeom>
        </p:spPr>
      </p:pic>
    </p:spTree>
    <p:extLst>
      <p:ext uri="{BB962C8B-B14F-4D97-AF65-F5344CB8AC3E}">
        <p14:creationId xmlns:p14="http://schemas.microsoft.com/office/powerpoint/2010/main" val="324164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rot="20589101">
            <a:off x="3060548" y="1837979"/>
            <a:ext cx="5393970" cy="4040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Snap Ring Pliers</a:t>
            </a:r>
            <a:endParaRPr lang="en-US" dirty="0"/>
          </a:p>
        </p:txBody>
      </p:sp>
      <p:sp>
        <p:nvSpPr>
          <p:cNvPr id="4" name="Content Placeholder 3"/>
          <p:cNvSpPr>
            <a:spLocks noGrp="1"/>
          </p:cNvSpPr>
          <p:nvPr>
            <p:ph sz="half" idx="1"/>
          </p:nvPr>
        </p:nvSpPr>
        <p:spPr/>
        <p:txBody>
          <a:bodyPr/>
          <a:lstStyle/>
          <a:p>
            <a:r>
              <a:rPr lang="en-US" dirty="0" smtClean="0"/>
              <a:t>Used to install snap rings </a:t>
            </a:r>
          </a:p>
          <a:p>
            <a:r>
              <a:rPr lang="en-US" dirty="0" smtClean="0"/>
              <a:t>Equipped with pointed tips</a:t>
            </a:r>
          </a:p>
        </p:txBody>
      </p:sp>
      <p:pic>
        <p:nvPicPr>
          <p:cNvPr id="3" name="Slide 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600" y="6223000"/>
            <a:ext cx="609600" cy="609600"/>
          </a:xfrm>
          <a:prstGeom prst="rect">
            <a:avLst/>
          </a:prstGeom>
        </p:spPr>
      </p:pic>
    </p:spTree>
    <p:extLst>
      <p:ext uri="{BB962C8B-B14F-4D97-AF65-F5344CB8AC3E}">
        <p14:creationId xmlns:p14="http://schemas.microsoft.com/office/powerpoint/2010/main" val="262829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Pliers</a:t>
            </a:r>
            <a:endParaRPr lang="en-US" dirty="0"/>
          </a:p>
        </p:txBody>
      </p:sp>
      <p:sp>
        <p:nvSpPr>
          <p:cNvPr id="6" name="Text Placeholder 5"/>
          <p:cNvSpPr>
            <a:spLocks noGrp="1"/>
          </p:cNvSpPr>
          <p:nvPr>
            <p:ph type="body" idx="1"/>
          </p:nvPr>
        </p:nvSpPr>
        <p:spPr/>
        <p:txBody>
          <a:bodyPr/>
          <a:lstStyle/>
          <a:p>
            <a:r>
              <a:rPr lang="en-US" dirty="0" smtClean="0"/>
              <a:t>Wire Stripping Pliers</a:t>
            </a:r>
            <a:endParaRPr lang="en-US" dirty="0"/>
          </a:p>
        </p:txBody>
      </p:sp>
      <p:sp>
        <p:nvSpPr>
          <p:cNvPr id="7" name="Content Placeholder 6"/>
          <p:cNvSpPr>
            <a:spLocks noGrp="1"/>
          </p:cNvSpPr>
          <p:nvPr>
            <p:ph sz="half" idx="2"/>
          </p:nvPr>
        </p:nvSpPr>
        <p:spPr/>
        <p:txBody>
          <a:bodyPr/>
          <a:lstStyle/>
          <a:p>
            <a:r>
              <a:rPr lang="en-US" dirty="0" smtClean="0"/>
              <a:t>Used to remove plastic insulation from wires</a:t>
            </a:r>
            <a:endParaRPr lang="en-US" dirty="0"/>
          </a:p>
        </p:txBody>
      </p:sp>
      <p:sp>
        <p:nvSpPr>
          <p:cNvPr id="8" name="Text Placeholder 7"/>
          <p:cNvSpPr>
            <a:spLocks noGrp="1"/>
          </p:cNvSpPr>
          <p:nvPr>
            <p:ph type="body" sz="quarter" idx="3"/>
          </p:nvPr>
        </p:nvSpPr>
        <p:spPr/>
        <p:txBody>
          <a:bodyPr/>
          <a:lstStyle/>
          <a:p>
            <a:r>
              <a:rPr lang="en-US" dirty="0" smtClean="0"/>
              <a:t>Battery Pliers</a:t>
            </a:r>
            <a:endParaRPr lang="en-US" dirty="0"/>
          </a:p>
        </p:txBody>
      </p:sp>
      <p:sp>
        <p:nvSpPr>
          <p:cNvPr id="9" name="Content Placeholder 8"/>
          <p:cNvSpPr>
            <a:spLocks noGrp="1"/>
          </p:cNvSpPr>
          <p:nvPr>
            <p:ph sz="quarter" idx="4"/>
          </p:nvPr>
        </p:nvSpPr>
        <p:spPr/>
        <p:txBody>
          <a:bodyPr/>
          <a:lstStyle/>
          <a:p>
            <a:r>
              <a:rPr lang="en-US" dirty="0" smtClean="0"/>
              <a:t>Jaws used for grasping corroded fasteners on battery cables</a:t>
            </a:r>
            <a:endParaRPr lang="en-US" dirty="0"/>
          </a:p>
        </p:txBody>
      </p:sp>
      <p:pic>
        <p:nvPicPr>
          <p:cNvPr id="204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505200"/>
            <a:ext cx="4268498" cy="2633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270694">
            <a:off x="4756662" y="4520552"/>
            <a:ext cx="4001823" cy="926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Slide 3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578" y="6304280"/>
            <a:ext cx="609600" cy="609600"/>
          </a:xfrm>
          <a:prstGeom prst="rect">
            <a:avLst/>
          </a:prstGeom>
        </p:spPr>
      </p:pic>
    </p:spTree>
    <p:extLst>
      <p:ext uri="{BB962C8B-B14F-4D97-AF65-F5344CB8AC3E}">
        <p14:creationId xmlns:p14="http://schemas.microsoft.com/office/powerpoint/2010/main" val="301811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Hammers</a:t>
            </a:r>
            <a:endParaRPr lang="en-US" dirty="0"/>
          </a:p>
        </p:txBody>
      </p:sp>
      <p:sp>
        <p:nvSpPr>
          <p:cNvPr id="3" name="Text Placeholder 2"/>
          <p:cNvSpPr>
            <a:spLocks noGrp="1"/>
          </p:cNvSpPr>
          <p:nvPr>
            <p:ph type="body" idx="1"/>
          </p:nvPr>
        </p:nvSpPr>
        <p:spPr/>
        <p:txBody>
          <a:bodyPr/>
          <a:lstStyle/>
          <a:p>
            <a:endParaRPr lang="en-US"/>
          </a:p>
        </p:txBody>
      </p:sp>
      <p:pic>
        <p:nvPicPr>
          <p:cNvPr id="4" name="Slide 3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320" y="6248400"/>
            <a:ext cx="609600" cy="609600"/>
          </a:xfrm>
          <a:prstGeom prst="rect">
            <a:avLst/>
          </a:prstGeom>
        </p:spPr>
      </p:pic>
    </p:spTree>
    <p:extLst>
      <p:ext uri="{BB962C8B-B14F-4D97-AF65-F5344CB8AC3E}">
        <p14:creationId xmlns:p14="http://schemas.microsoft.com/office/powerpoint/2010/main" val="343888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Hammer Rules</a:t>
            </a:r>
            <a:endParaRPr lang="en-US" dirty="0"/>
          </a:p>
        </p:txBody>
      </p:sp>
      <p:sp>
        <p:nvSpPr>
          <p:cNvPr id="5" name="Content Placeholder 4"/>
          <p:cNvSpPr>
            <a:spLocks noGrp="1"/>
          </p:cNvSpPr>
          <p:nvPr>
            <p:ph idx="1"/>
          </p:nvPr>
        </p:nvSpPr>
        <p:spPr/>
        <p:txBody>
          <a:bodyPr/>
          <a:lstStyle/>
          <a:p>
            <a:r>
              <a:rPr lang="en-US" dirty="0" smtClean="0"/>
              <a:t>Select the right size hammer</a:t>
            </a:r>
          </a:p>
          <a:p>
            <a:r>
              <a:rPr lang="en-US" dirty="0" smtClean="0"/>
              <a:t>Always check that the hammer head is tight on the handle</a:t>
            </a:r>
          </a:p>
          <a:p>
            <a:r>
              <a:rPr lang="en-US" dirty="0" smtClean="0"/>
              <a:t>Use a brass, plastic or dead blow hammer on parts and tools that can be damaged by a steel hammer</a:t>
            </a:r>
          </a:p>
          <a:p>
            <a:r>
              <a:rPr lang="en-US" dirty="0" smtClean="0"/>
              <a:t>Grasp the hammer near the end of the handle and strike the part or tool squarely</a:t>
            </a:r>
            <a:endParaRPr lang="en-US" dirty="0"/>
          </a:p>
        </p:txBody>
      </p:sp>
      <p:pic>
        <p:nvPicPr>
          <p:cNvPr id="2" name="Slide 3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248400"/>
            <a:ext cx="609600" cy="609600"/>
          </a:xfrm>
          <a:prstGeom prst="rect">
            <a:avLst/>
          </a:prstGeom>
        </p:spPr>
      </p:pic>
    </p:spTree>
    <p:extLst>
      <p:ext uri="{BB962C8B-B14F-4D97-AF65-F5344CB8AC3E}">
        <p14:creationId xmlns:p14="http://schemas.microsoft.com/office/powerpoint/2010/main" val="263751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20664" y="350838"/>
            <a:ext cx="4953000" cy="639762"/>
          </a:xfrm>
        </p:spPr>
        <p:txBody>
          <a:bodyPr>
            <a:noAutofit/>
          </a:bodyPr>
          <a:lstStyle/>
          <a:p>
            <a:r>
              <a:rPr lang="en-US" sz="4000" dirty="0" smtClean="0">
                <a:latin typeface="+mj-lt"/>
              </a:rPr>
              <a:t>Ball Peen Hammer</a:t>
            </a:r>
            <a:endParaRPr lang="en-US" sz="4000" dirty="0">
              <a:latin typeface="+mj-lt"/>
            </a:endParaRPr>
          </a:p>
        </p:txBody>
      </p:sp>
      <p:sp>
        <p:nvSpPr>
          <p:cNvPr id="5" name="Content Placeholder 4"/>
          <p:cNvSpPr>
            <a:spLocks noGrp="1"/>
          </p:cNvSpPr>
          <p:nvPr>
            <p:ph sz="half" idx="2"/>
          </p:nvPr>
        </p:nvSpPr>
        <p:spPr>
          <a:xfrm>
            <a:off x="457200" y="1066800"/>
            <a:ext cx="4040188" cy="3951288"/>
          </a:xfrm>
        </p:spPr>
        <p:txBody>
          <a:bodyPr/>
          <a:lstStyle/>
          <a:p>
            <a:r>
              <a:rPr lang="en-US" dirty="0" smtClean="0"/>
              <a:t>Most common type</a:t>
            </a:r>
          </a:p>
          <a:p>
            <a:r>
              <a:rPr lang="en-US" dirty="0" smtClean="0"/>
              <a:t>One flat face and a round end</a:t>
            </a:r>
          </a:p>
          <a:p>
            <a:r>
              <a:rPr lang="en-US" dirty="0" smtClean="0"/>
              <a:t>Made of steel </a:t>
            </a:r>
            <a:endParaRPr lang="en-US" dirty="0"/>
          </a:p>
        </p:txBody>
      </p:sp>
      <p:sp>
        <p:nvSpPr>
          <p:cNvPr id="6" name="Text Placeholder 5"/>
          <p:cNvSpPr>
            <a:spLocks noGrp="1"/>
          </p:cNvSpPr>
          <p:nvPr>
            <p:ph type="body" sz="quarter" idx="3"/>
          </p:nvPr>
        </p:nvSpPr>
        <p:spPr>
          <a:xfrm>
            <a:off x="4648200" y="3475038"/>
            <a:ext cx="4041775" cy="639762"/>
          </a:xfrm>
        </p:spPr>
        <p:txBody>
          <a:bodyPr>
            <a:noAutofit/>
          </a:bodyPr>
          <a:lstStyle/>
          <a:p>
            <a:r>
              <a:rPr lang="en-US" sz="4000" dirty="0" smtClean="0"/>
              <a:t>Sledgehammer</a:t>
            </a:r>
            <a:endParaRPr lang="en-US" sz="4000" dirty="0"/>
          </a:p>
        </p:txBody>
      </p:sp>
      <p:sp>
        <p:nvSpPr>
          <p:cNvPr id="7" name="Content Placeholder 6"/>
          <p:cNvSpPr>
            <a:spLocks noGrp="1"/>
          </p:cNvSpPr>
          <p:nvPr>
            <p:ph sz="quarter" idx="4"/>
          </p:nvPr>
        </p:nvSpPr>
        <p:spPr>
          <a:xfrm>
            <a:off x="4645025" y="4191000"/>
            <a:ext cx="4041775" cy="1935162"/>
          </a:xfrm>
        </p:spPr>
        <p:txBody>
          <a:bodyPr/>
          <a:lstStyle/>
          <a:p>
            <a:r>
              <a:rPr lang="en-US" dirty="0" smtClean="0"/>
              <a:t>Very large, heavy head</a:t>
            </a:r>
          </a:p>
          <a:p>
            <a:r>
              <a:rPr lang="en-US" dirty="0" smtClean="0"/>
              <a:t>Used to produce powerful blows</a:t>
            </a:r>
            <a:endParaRPr lang="en-US" dirty="0"/>
          </a:p>
        </p:txBody>
      </p:sp>
      <p:pic>
        <p:nvPicPr>
          <p:cNvPr id="2150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3352800"/>
            <a:ext cx="3145221"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463012"/>
            <a:ext cx="3810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Slide 3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248400"/>
            <a:ext cx="609600" cy="609600"/>
          </a:xfrm>
          <a:prstGeom prst="rect">
            <a:avLst/>
          </a:prstGeom>
        </p:spPr>
      </p:pic>
    </p:spTree>
    <p:extLst>
      <p:ext uri="{BB962C8B-B14F-4D97-AF65-F5344CB8AC3E}">
        <p14:creationId xmlns:p14="http://schemas.microsoft.com/office/powerpoint/2010/main" val="65990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57200" y="427038"/>
            <a:ext cx="4040188" cy="639762"/>
          </a:xfrm>
        </p:spPr>
        <p:txBody>
          <a:bodyPr>
            <a:noAutofit/>
          </a:bodyPr>
          <a:lstStyle/>
          <a:p>
            <a:r>
              <a:rPr lang="en-US" sz="4000" dirty="0" smtClean="0"/>
              <a:t>Brass Hammer</a:t>
            </a:r>
            <a:endParaRPr lang="en-US" sz="4000" dirty="0"/>
          </a:p>
        </p:txBody>
      </p:sp>
      <p:sp>
        <p:nvSpPr>
          <p:cNvPr id="5" name="Content Placeholder 4"/>
          <p:cNvSpPr>
            <a:spLocks noGrp="1"/>
          </p:cNvSpPr>
          <p:nvPr>
            <p:ph sz="half" idx="2"/>
          </p:nvPr>
        </p:nvSpPr>
        <p:spPr>
          <a:xfrm>
            <a:off x="457200" y="1143000"/>
            <a:ext cx="4040188" cy="3951288"/>
          </a:xfrm>
        </p:spPr>
        <p:txBody>
          <a:bodyPr/>
          <a:lstStyle/>
          <a:p>
            <a:r>
              <a:rPr lang="en-US" dirty="0" smtClean="0"/>
              <a:t>Has a soft head</a:t>
            </a:r>
          </a:p>
          <a:p>
            <a:r>
              <a:rPr lang="en-US" dirty="0" smtClean="0"/>
              <a:t>Used on parts that need to not be scarred </a:t>
            </a:r>
            <a:endParaRPr lang="en-US" dirty="0"/>
          </a:p>
        </p:txBody>
      </p:sp>
      <p:sp>
        <p:nvSpPr>
          <p:cNvPr id="6" name="Text Placeholder 5"/>
          <p:cNvSpPr>
            <a:spLocks noGrp="1"/>
          </p:cNvSpPr>
          <p:nvPr>
            <p:ph type="body" sz="quarter" idx="3"/>
          </p:nvPr>
        </p:nvSpPr>
        <p:spPr>
          <a:xfrm>
            <a:off x="4645025" y="3475038"/>
            <a:ext cx="4041775" cy="639762"/>
          </a:xfrm>
        </p:spPr>
        <p:txBody>
          <a:bodyPr>
            <a:noAutofit/>
          </a:bodyPr>
          <a:lstStyle/>
          <a:p>
            <a:r>
              <a:rPr lang="en-US" sz="4000" dirty="0" smtClean="0"/>
              <a:t>Plastic Hammer</a:t>
            </a:r>
            <a:endParaRPr lang="en-US" sz="4000" dirty="0"/>
          </a:p>
        </p:txBody>
      </p:sp>
      <p:sp>
        <p:nvSpPr>
          <p:cNvPr id="7" name="Content Placeholder 6"/>
          <p:cNvSpPr>
            <a:spLocks noGrp="1"/>
          </p:cNvSpPr>
          <p:nvPr>
            <p:ph sz="quarter" idx="4"/>
          </p:nvPr>
        </p:nvSpPr>
        <p:spPr>
          <a:xfrm>
            <a:off x="4645025" y="4267200"/>
            <a:ext cx="4041775" cy="1858962"/>
          </a:xfrm>
        </p:spPr>
        <p:txBody>
          <a:bodyPr/>
          <a:lstStyle/>
          <a:p>
            <a:r>
              <a:rPr lang="en-US" dirty="0" smtClean="0"/>
              <a:t>Light and soft head</a:t>
            </a:r>
          </a:p>
          <a:p>
            <a:r>
              <a:rPr lang="en-US" dirty="0" smtClean="0"/>
              <a:t>Used when light blows are needed </a:t>
            </a:r>
            <a:endParaRPr lang="en-US" dirty="0"/>
          </a:p>
        </p:txBody>
      </p:sp>
      <p:pic>
        <p:nvPicPr>
          <p:cNvPr id="225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429000"/>
            <a:ext cx="4300537" cy="1814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608147"/>
            <a:ext cx="2847975" cy="284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Slide 3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243320"/>
            <a:ext cx="609600" cy="609600"/>
          </a:xfrm>
          <a:prstGeom prst="rect">
            <a:avLst/>
          </a:prstGeom>
        </p:spPr>
      </p:pic>
    </p:spTree>
    <p:extLst>
      <p:ext uri="{BB962C8B-B14F-4D97-AF65-F5344CB8AC3E}">
        <p14:creationId xmlns:p14="http://schemas.microsoft.com/office/powerpoint/2010/main" val="366126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 storage</a:t>
            </a:r>
            <a:endParaRPr lang="en-US" dirty="0"/>
          </a:p>
        </p:txBody>
      </p:sp>
      <p:sp>
        <p:nvSpPr>
          <p:cNvPr id="3" name="Text Placeholder 2"/>
          <p:cNvSpPr>
            <a:spLocks noGrp="1"/>
          </p:cNvSpPr>
          <p:nvPr>
            <p:ph type="body" idx="1"/>
          </p:nvPr>
        </p:nvSpPr>
        <p:spPr/>
        <p:txBody>
          <a:bodyPr/>
          <a:lstStyle/>
          <a:p>
            <a:endParaRPr lang="en-US"/>
          </a:p>
        </p:txBody>
      </p:sp>
      <p:pic>
        <p:nvPicPr>
          <p:cNvPr id="4" name="Slide 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640" y="6248400"/>
            <a:ext cx="609600" cy="609600"/>
          </a:xfrm>
          <a:prstGeom prst="rect">
            <a:avLst/>
          </a:prstGeom>
        </p:spPr>
      </p:pic>
    </p:spTree>
    <p:extLst>
      <p:ext uri="{BB962C8B-B14F-4D97-AF65-F5344CB8AC3E}">
        <p14:creationId xmlns:p14="http://schemas.microsoft.com/office/powerpoint/2010/main" val="64873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57200" y="427038"/>
            <a:ext cx="4040188" cy="639762"/>
          </a:xfrm>
        </p:spPr>
        <p:txBody>
          <a:bodyPr>
            <a:normAutofit fontScale="92500" lnSpcReduction="10000"/>
          </a:bodyPr>
          <a:lstStyle/>
          <a:p>
            <a:r>
              <a:rPr lang="en-US" sz="4000" dirty="0" smtClean="0"/>
              <a:t>Rubber Mallet</a:t>
            </a:r>
            <a:r>
              <a:rPr lang="en-US" dirty="0" smtClean="0"/>
              <a:t>	</a:t>
            </a:r>
            <a:endParaRPr lang="en-US" dirty="0"/>
          </a:p>
        </p:txBody>
      </p:sp>
      <p:sp>
        <p:nvSpPr>
          <p:cNvPr id="5" name="Content Placeholder 4"/>
          <p:cNvSpPr>
            <a:spLocks noGrp="1"/>
          </p:cNvSpPr>
          <p:nvPr>
            <p:ph sz="half" idx="2"/>
          </p:nvPr>
        </p:nvSpPr>
        <p:spPr>
          <a:xfrm>
            <a:off x="457200" y="1066800"/>
            <a:ext cx="4040188" cy="3951288"/>
          </a:xfrm>
        </p:spPr>
        <p:txBody>
          <a:bodyPr/>
          <a:lstStyle/>
          <a:p>
            <a:r>
              <a:rPr lang="en-US" dirty="0" smtClean="0"/>
              <a:t>Head made entirely of rubber</a:t>
            </a:r>
          </a:p>
          <a:p>
            <a:r>
              <a:rPr lang="en-US" dirty="0" smtClean="0"/>
              <a:t>Is used on sheet metal or plastic parts such as garnish molding and wheel covers </a:t>
            </a:r>
            <a:endParaRPr lang="en-US" dirty="0"/>
          </a:p>
        </p:txBody>
      </p:sp>
      <p:sp>
        <p:nvSpPr>
          <p:cNvPr id="6" name="Text Placeholder 5"/>
          <p:cNvSpPr>
            <a:spLocks noGrp="1"/>
          </p:cNvSpPr>
          <p:nvPr>
            <p:ph type="body" sz="quarter" idx="3"/>
          </p:nvPr>
        </p:nvSpPr>
        <p:spPr>
          <a:xfrm>
            <a:off x="4495800" y="3475038"/>
            <a:ext cx="4724400" cy="639762"/>
          </a:xfrm>
        </p:spPr>
        <p:txBody>
          <a:bodyPr>
            <a:noAutofit/>
          </a:bodyPr>
          <a:lstStyle/>
          <a:p>
            <a:r>
              <a:rPr lang="en-US" sz="4000" dirty="0" smtClean="0"/>
              <a:t>Dead blow Hammer</a:t>
            </a:r>
            <a:endParaRPr lang="en-US" sz="4000" dirty="0"/>
          </a:p>
        </p:txBody>
      </p:sp>
      <p:sp>
        <p:nvSpPr>
          <p:cNvPr id="7" name="Content Placeholder 6"/>
          <p:cNvSpPr>
            <a:spLocks noGrp="1"/>
          </p:cNvSpPr>
          <p:nvPr>
            <p:ph sz="quarter" idx="4"/>
          </p:nvPr>
        </p:nvSpPr>
        <p:spPr>
          <a:xfrm>
            <a:off x="4645025" y="4191000"/>
            <a:ext cx="4041775" cy="1935162"/>
          </a:xfrm>
        </p:spPr>
        <p:txBody>
          <a:bodyPr/>
          <a:lstStyle/>
          <a:p>
            <a:r>
              <a:rPr lang="en-US" dirty="0" smtClean="0"/>
              <a:t>Plastic coated, metal face that is filled with small metal balls called lead shots</a:t>
            </a:r>
            <a:endParaRPr lang="en-US" dirty="0"/>
          </a:p>
        </p:txBody>
      </p:sp>
      <p:pic>
        <p:nvPicPr>
          <p:cNvPr id="2355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3865626"/>
            <a:ext cx="4191000" cy="2992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1268601"/>
            <a:ext cx="4111625" cy="140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Slide 4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248400"/>
            <a:ext cx="609600" cy="609600"/>
          </a:xfrm>
          <a:prstGeom prst="rect">
            <a:avLst/>
          </a:prstGeom>
        </p:spPr>
      </p:pic>
    </p:spTree>
    <p:extLst>
      <p:ext uri="{BB962C8B-B14F-4D97-AF65-F5344CB8AC3E}">
        <p14:creationId xmlns:p14="http://schemas.microsoft.com/office/powerpoint/2010/main" val="197873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Chisels and punches</a:t>
            </a:r>
            <a:endParaRPr lang="en-US" dirty="0"/>
          </a:p>
        </p:txBody>
      </p:sp>
      <p:sp>
        <p:nvSpPr>
          <p:cNvPr id="3" name="Text Placeholder 2"/>
          <p:cNvSpPr>
            <a:spLocks noGrp="1"/>
          </p:cNvSpPr>
          <p:nvPr>
            <p:ph type="body" idx="1"/>
          </p:nvPr>
        </p:nvSpPr>
        <p:spPr/>
        <p:txBody>
          <a:bodyPr/>
          <a:lstStyle/>
          <a:p>
            <a:endParaRPr lang="en-US"/>
          </a:p>
        </p:txBody>
      </p:sp>
      <p:pic>
        <p:nvPicPr>
          <p:cNvPr id="4" name="Slide 4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248400"/>
            <a:ext cx="609600" cy="609600"/>
          </a:xfrm>
          <a:prstGeom prst="rect">
            <a:avLst/>
          </a:prstGeom>
        </p:spPr>
      </p:pic>
    </p:spTree>
    <p:extLst>
      <p:ext uri="{BB962C8B-B14F-4D97-AF65-F5344CB8AC3E}">
        <p14:creationId xmlns:p14="http://schemas.microsoft.com/office/powerpoint/2010/main" val="154287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Difference?</a:t>
            </a:r>
            <a:endParaRPr lang="en-US" dirty="0"/>
          </a:p>
        </p:txBody>
      </p:sp>
      <p:sp>
        <p:nvSpPr>
          <p:cNvPr id="4" name="Text Placeholder 3"/>
          <p:cNvSpPr>
            <a:spLocks noGrp="1"/>
          </p:cNvSpPr>
          <p:nvPr>
            <p:ph type="body" idx="1"/>
          </p:nvPr>
        </p:nvSpPr>
        <p:spPr/>
        <p:txBody>
          <a:bodyPr/>
          <a:lstStyle/>
          <a:p>
            <a:r>
              <a:rPr lang="en-US" dirty="0" smtClean="0"/>
              <a:t>Chisel</a:t>
            </a:r>
            <a:endParaRPr lang="en-US" dirty="0"/>
          </a:p>
        </p:txBody>
      </p:sp>
      <p:sp>
        <p:nvSpPr>
          <p:cNvPr id="5" name="Content Placeholder 4"/>
          <p:cNvSpPr>
            <a:spLocks noGrp="1"/>
          </p:cNvSpPr>
          <p:nvPr>
            <p:ph sz="half" idx="2"/>
          </p:nvPr>
        </p:nvSpPr>
        <p:spPr/>
        <p:txBody>
          <a:bodyPr/>
          <a:lstStyle/>
          <a:p>
            <a:r>
              <a:rPr lang="en-US" dirty="0" smtClean="0"/>
              <a:t>Used for cutting off damage or badly rusted nuts, bolts, and rivet heads</a:t>
            </a:r>
            <a:endParaRPr lang="en-US" dirty="0"/>
          </a:p>
        </p:txBody>
      </p:sp>
      <p:sp>
        <p:nvSpPr>
          <p:cNvPr id="6" name="Text Placeholder 5"/>
          <p:cNvSpPr>
            <a:spLocks noGrp="1"/>
          </p:cNvSpPr>
          <p:nvPr>
            <p:ph type="body" sz="quarter" idx="3"/>
          </p:nvPr>
        </p:nvSpPr>
        <p:spPr/>
        <p:txBody>
          <a:bodyPr/>
          <a:lstStyle/>
          <a:p>
            <a:r>
              <a:rPr lang="en-US" dirty="0" smtClean="0"/>
              <a:t>Punches</a:t>
            </a:r>
            <a:endParaRPr lang="en-US" dirty="0"/>
          </a:p>
        </p:txBody>
      </p:sp>
      <p:sp>
        <p:nvSpPr>
          <p:cNvPr id="7" name="Content Placeholder 6"/>
          <p:cNvSpPr>
            <a:spLocks noGrp="1"/>
          </p:cNvSpPr>
          <p:nvPr>
            <p:ph sz="quarter" idx="4"/>
          </p:nvPr>
        </p:nvSpPr>
        <p:spPr/>
        <p:txBody>
          <a:bodyPr/>
          <a:lstStyle/>
          <a:p>
            <a:r>
              <a:rPr lang="en-US" dirty="0" smtClean="0"/>
              <a:t>Used to make an indentation or hole in a surface </a:t>
            </a:r>
            <a:endParaRPr lang="en-US" dirty="0"/>
          </a:p>
        </p:txBody>
      </p:sp>
      <p:pic>
        <p:nvPicPr>
          <p:cNvPr id="3" name="Slide 4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 y="6248400"/>
            <a:ext cx="609600" cy="609600"/>
          </a:xfrm>
          <a:prstGeom prst="rect">
            <a:avLst/>
          </a:prstGeom>
        </p:spPr>
      </p:pic>
    </p:spTree>
    <p:extLst>
      <p:ext uri="{BB962C8B-B14F-4D97-AF65-F5344CB8AC3E}">
        <p14:creationId xmlns:p14="http://schemas.microsoft.com/office/powerpoint/2010/main" val="14454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3124200" y="1066800"/>
            <a:ext cx="5665574" cy="4252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Types</a:t>
            </a:r>
            <a:endParaRPr lang="en-US" dirty="0"/>
          </a:p>
        </p:txBody>
      </p:sp>
      <p:sp>
        <p:nvSpPr>
          <p:cNvPr id="4" name="Content Placeholder 3"/>
          <p:cNvSpPr>
            <a:spLocks noGrp="1"/>
          </p:cNvSpPr>
          <p:nvPr>
            <p:ph sz="half" idx="1"/>
          </p:nvPr>
        </p:nvSpPr>
        <p:spPr/>
        <p:txBody>
          <a:bodyPr>
            <a:normAutofit/>
          </a:bodyPr>
          <a:lstStyle/>
          <a:p>
            <a:r>
              <a:rPr lang="en-US" dirty="0" smtClean="0"/>
              <a:t>Flat chisel</a:t>
            </a:r>
          </a:p>
          <a:p>
            <a:r>
              <a:rPr lang="en-US" dirty="0" smtClean="0"/>
              <a:t>Cape chisel</a:t>
            </a:r>
          </a:p>
          <a:p>
            <a:r>
              <a:rPr lang="en-US" dirty="0" smtClean="0"/>
              <a:t>Round-nose cap chisel</a:t>
            </a:r>
          </a:p>
          <a:p>
            <a:r>
              <a:rPr lang="en-US" dirty="0" smtClean="0"/>
              <a:t>Diamond-point chisel</a:t>
            </a:r>
          </a:p>
          <a:p>
            <a:r>
              <a:rPr lang="en-US" dirty="0" smtClean="0"/>
              <a:t>Chisel or punch holder</a:t>
            </a:r>
          </a:p>
          <a:p>
            <a:r>
              <a:rPr lang="en-US" dirty="0" smtClean="0"/>
              <a:t>Center punch</a:t>
            </a:r>
          </a:p>
          <a:p>
            <a:r>
              <a:rPr lang="en-US" dirty="0" smtClean="0"/>
              <a:t>Starting punch</a:t>
            </a:r>
          </a:p>
          <a:p>
            <a:r>
              <a:rPr lang="en-US" dirty="0" smtClean="0"/>
              <a:t>Pin punch</a:t>
            </a:r>
          </a:p>
          <a:p>
            <a:r>
              <a:rPr lang="en-US" dirty="0" smtClean="0"/>
              <a:t>Aligning punch </a:t>
            </a:r>
            <a:endParaRPr lang="en-US" dirty="0"/>
          </a:p>
        </p:txBody>
      </p:sp>
      <p:pic>
        <p:nvPicPr>
          <p:cNvPr id="3" name="Slide 4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48400"/>
            <a:ext cx="609600" cy="609600"/>
          </a:xfrm>
          <a:prstGeom prst="rect">
            <a:avLst/>
          </a:prstGeom>
        </p:spPr>
      </p:pic>
    </p:spTree>
    <p:extLst>
      <p:ext uri="{BB962C8B-B14F-4D97-AF65-F5344CB8AC3E}">
        <p14:creationId xmlns:p14="http://schemas.microsoft.com/office/powerpoint/2010/main" val="196470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2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Rules</a:t>
            </a:r>
            <a:endParaRPr lang="en-US" dirty="0"/>
          </a:p>
        </p:txBody>
      </p:sp>
      <p:sp>
        <p:nvSpPr>
          <p:cNvPr id="3" name="Content Placeholder 2"/>
          <p:cNvSpPr>
            <a:spLocks noGrp="1"/>
          </p:cNvSpPr>
          <p:nvPr>
            <p:ph idx="1"/>
          </p:nvPr>
        </p:nvSpPr>
        <p:spPr/>
        <p:txBody>
          <a:bodyPr/>
          <a:lstStyle/>
          <a:p>
            <a:r>
              <a:rPr lang="en-US" dirty="0" smtClean="0"/>
              <a:t>Use the largest punch or chisel that will work</a:t>
            </a:r>
          </a:p>
          <a:p>
            <a:r>
              <a:rPr lang="en-US" dirty="0" smtClean="0"/>
              <a:t>Keep both ends of a chisel or punch properly ground and shaped</a:t>
            </a:r>
          </a:p>
          <a:p>
            <a:r>
              <a:rPr lang="en-US" dirty="0" smtClean="0"/>
              <a:t>When grinding a chisel or punch, grind slowly to avoid overheating the tool</a:t>
            </a:r>
          </a:p>
          <a:p>
            <a:r>
              <a:rPr lang="en-US" dirty="0" smtClean="0"/>
              <a:t>Make sure to wear eye protection when using or grinding a chisel or punch</a:t>
            </a:r>
            <a:endParaRPr lang="en-US" dirty="0"/>
          </a:p>
        </p:txBody>
      </p:sp>
      <p:pic>
        <p:nvPicPr>
          <p:cNvPr id="245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4572000"/>
            <a:ext cx="3505200" cy="2059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lide 4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320" y="6248400"/>
            <a:ext cx="609600" cy="609600"/>
          </a:xfrm>
          <a:prstGeom prst="rect">
            <a:avLst/>
          </a:prstGeom>
        </p:spPr>
      </p:pic>
    </p:spTree>
    <p:extLst>
      <p:ext uri="{BB962C8B-B14F-4D97-AF65-F5344CB8AC3E}">
        <p14:creationId xmlns:p14="http://schemas.microsoft.com/office/powerpoint/2010/main" val="198509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8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files</a:t>
            </a:r>
            <a:endParaRPr lang="en-US" dirty="0"/>
          </a:p>
        </p:txBody>
      </p:sp>
      <p:sp>
        <p:nvSpPr>
          <p:cNvPr id="3" name="Text Placeholder 2"/>
          <p:cNvSpPr>
            <a:spLocks noGrp="1"/>
          </p:cNvSpPr>
          <p:nvPr>
            <p:ph type="body" idx="1"/>
          </p:nvPr>
        </p:nvSpPr>
        <p:spPr/>
        <p:txBody>
          <a:bodyPr/>
          <a:lstStyle/>
          <a:p>
            <a:endParaRPr lang="en-US"/>
          </a:p>
        </p:txBody>
      </p:sp>
      <p:pic>
        <p:nvPicPr>
          <p:cNvPr id="4" name="Slide 4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640" y="6248400"/>
            <a:ext cx="609600" cy="609600"/>
          </a:xfrm>
          <a:prstGeom prst="rect">
            <a:avLst/>
          </a:prstGeom>
        </p:spPr>
      </p:pic>
    </p:spTree>
    <p:extLst>
      <p:ext uri="{BB962C8B-B14F-4D97-AF65-F5344CB8AC3E}">
        <p14:creationId xmlns:p14="http://schemas.microsoft.com/office/powerpoint/2010/main" val="57643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Files</a:t>
            </a:r>
            <a:endParaRPr lang="en-US" dirty="0"/>
          </a:p>
        </p:txBody>
      </p:sp>
      <p:sp>
        <p:nvSpPr>
          <p:cNvPr id="3" name="Content Placeholder 2"/>
          <p:cNvSpPr>
            <a:spLocks noGrp="1"/>
          </p:cNvSpPr>
          <p:nvPr>
            <p:ph idx="1"/>
          </p:nvPr>
        </p:nvSpPr>
        <p:spPr/>
        <p:txBody>
          <a:bodyPr/>
          <a:lstStyle/>
          <a:p>
            <a:r>
              <a:rPr lang="en-US" dirty="0" smtClean="0"/>
              <a:t>Used to remove burrs, nicks and sharp edges</a:t>
            </a:r>
          </a:p>
          <a:p>
            <a:r>
              <a:rPr lang="en-US" dirty="0" smtClean="0"/>
              <a:t>Classified by its length, shape and cutting surface </a:t>
            </a:r>
          </a:p>
          <a:p>
            <a:r>
              <a:rPr lang="en-US" dirty="0" smtClean="0"/>
              <a:t>Coarse files should be used on soft materials</a:t>
            </a:r>
          </a:p>
          <a:p>
            <a:r>
              <a:rPr lang="en-US" dirty="0" smtClean="0"/>
              <a:t>Fine files should be used on harder materials</a:t>
            </a:r>
            <a:endParaRPr lang="en-US" dirty="0"/>
          </a:p>
        </p:txBody>
      </p:sp>
      <p:pic>
        <p:nvPicPr>
          <p:cNvPr id="276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13647" b="17070"/>
          <a:stretch/>
        </p:blipFill>
        <p:spPr bwMode="auto">
          <a:xfrm>
            <a:off x="2209800" y="3810000"/>
            <a:ext cx="5343525" cy="2468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lide 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48400"/>
            <a:ext cx="609600" cy="609600"/>
          </a:xfrm>
          <a:prstGeom prst="rect">
            <a:avLst/>
          </a:prstGeom>
        </p:spPr>
      </p:pic>
    </p:spTree>
    <p:extLst>
      <p:ext uri="{BB962C8B-B14F-4D97-AF65-F5344CB8AC3E}">
        <p14:creationId xmlns:p14="http://schemas.microsoft.com/office/powerpoint/2010/main" val="288828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Rules</a:t>
            </a:r>
            <a:endParaRPr lang="en-US" dirty="0"/>
          </a:p>
        </p:txBody>
      </p:sp>
      <p:sp>
        <p:nvSpPr>
          <p:cNvPr id="3" name="Content Placeholder 2"/>
          <p:cNvSpPr>
            <a:spLocks noGrp="1"/>
          </p:cNvSpPr>
          <p:nvPr>
            <p:ph idx="1"/>
          </p:nvPr>
        </p:nvSpPr>
        <p:spPr/>
        <p:txBody>
          <a:bodyPr>
            <a:normAutofit/>
          </a:bodyPr>
          <a:lstStyle/>
          <a:p>
            <a:r>
              <a:rPr lang="en-US" dirty="0" smtClean="0"/>
              <a:t>Never use a file without a handle securely attached</a:t>
            </a:r>
          </a:p>
          <a:p>
            <a:r>
              <a:rPr lang="en-US" dirty="0" smtClean="0"/>
              <a:t>To prevent undue file wear, apply pressure only on the forward stroke</a:t>
            </a:r>
          </a:p>
          <a:p>
            <a:pPr lvl="1"/>
            <a:r>
              <a:rPr lang="en-US" dirty="0" smtClean="0"/>
              <a:t>Lift the file on the backstroke</a:t>
            </a:r>
          </a:p>
          <a:p>
            <a:r>
              <a:rPr lang="en-US" dirty="0" smtClean="0"/>
              <a:t>When filing, place one hand on the handle and the other on the file tip</a:t>
            </a:r>
          </a:p>
          <a:p>
            <a:r>
              <a:rPr lang="en-US" dirty="0" smtClean="0"/>
              <a:t>Do not file too rapidly</a:t>
            </a:r>
          </a:p>
          <a:p>
            <a:pPr lvl="1"/>
            <a:r>
              <a:rPr lang="en-US" dirty="0" smtClean="0"/>
              <a:t>One file stroke per minute is fast enough</a:t>
            </a:r>
          </a:p>
          <a:p>
            <a:r>
              <a:rPr lang="en-US" dirty="0" smtClean="0"/>
              <a:t>Never hammer or pry with a file</a:t>
            </a:r>
          </a:p>
          <a:p>
            <a:r>
              <a:rPr lang="en-US" dirty="0" smtClean="0"/>
              <a:t>Make sure the file is clean</a:t>
            </a:r>
          </a:p>
          <a:p>
            <a:pPr lvl="1"/>
            <a:endParaRPr lang="en-US" dirty="0" smtClean="0"/>
          </a:p>
          <a:p>
            <a:endParaRPr lang="en-US" dirty="0" smtClean="0"/>
          </a:p>
        </p:txBody>
      </p:sp>
      <p:pic>
        <p:nvPicPr>
          <p:cNvPr id="4" name="Slide 4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223000"/>
            <a:ext cx="609600" cy="609600"/>
          </a:xfrm>
          <a:prstGeom prst="rect">
            <a:avLst/>
          </a:prstGeom>
        </p:spPr>
      </p:pic>
    </p:spTree>
    <p:extLst>
      <p:ext uri="{BB962C8B-B14F-4D97-AF65-F5344CB8AC3E}">
        <p14:creationId xmlns:p14="http://schemas.microsoft.com/office/powerpoint/2010/main" val="180472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5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a:t>
            </a:r>
            <a:endParaRPr lang="en-US" dirty="0"/>
          </a:p>
        </p:txBody>
      </p:sp>
      <p:sp>
        <p:nvSpPr>
          <p:cNvPr id="4" name="Content Placeholder 3"/>
          <p:cNvSpPr>
            <a:spLocks noGrp="1"/>
          </p:cNvSpPr>
          <p:nvPr>
            <p:ph sz="half" idx="1"/>
          </p:nvPr>
        </p:nvSpPr>
        <p:spPr/>
        <p:txBody>
          <a:bodyPr/>
          <a:lstStyle/>
          <a:p>
            <a:r>
              <a:rPr lang="en-US" dirty="0" smtClean="0"/>
              <a:t>Flat, single-cut</a:t>
            </a:r>
          </a:p>
          <a:p>
            <a:r>
              <a:rPr lang="en-US" dirty="0" smtClean="0"/>
              <a:t>Flat, double-cut</a:t>
            </a:r>
          </a:p>
          <a:p>
            <a:r>
              <a:rPr lang="en-US" dirty="0" smtClean="0"/>
              <a:t>Half-round</a:t>
            </a:r>
          </a:p>
          <a:p>
            <a:r>
              <a:rPr lang="en-US" dirty="0" smtClean="0"/>
              <a:t>Three-corner</a:t>
            </a:r>
          </a:p>
          <a:p>
            <a:r>
              <a:rPr lang="en-US" dirty="0" smtClean="0"/>
              <a:t>Round</a:t>
            </a:r>
          </a:p>
          <a:p>
            <a:endParaRPr lang="en-US" dirty="0"/>
          </a:p>
          <a:p>
            <a:pPr marL="0" indent="0">
              <a:buNone/>
            </a:pPr>
            <a:endParaRPr lang="en-US" dirty="0"/>
          </a:p>
        </p:txBody>
      </p:sp>
      <p:pic>
        <p:nvPicPr>
          <p:cNvPr id="26626"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3124200" y="2667000"/>
            <a:ext cx="5654993" cy="3427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Slide 4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80" y="6162040"/>
            <a:ext cx="609600" cy="609600"/>
          </a:xfrm>
          <a:prstGeom prst="rect">
            <a:avLst/>
          </a:prstGeom>
        </p:spPr>
      </p:pic>
    </p:spTree>
    <p:extLst>
      <p:ext uri="{BB962C8B-B14F-4D97-AF65-F5344CB8AC3E}">
        <p14:creationId xmlns:p14="http://schemas.microsoft.com/office/powerpoint/2010/main" val="206599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saws</a:t>
            </a:r>
            <a:endParaRPr lang="en-US" dirty="0"/>
          </a:p>
        </p:txBody>
      </p:sp>
      <p:sp>
        <p:nvSpPr>
          <p:cNvPr id="3" name="Text Placeholder 2"/>
          <p:cNvSpPr>
            <a:spLocks noGrp="1"/>
          </p:cNvSpPr>
          <p:nvPr>
            <p:ph type="body" idx="1"/>
          </p:nvPr>
        </p:nvSpPr>
        <p:spPr/>
        <p:txBody>
          <a:bodyPr/>
          <a:lstStyle/>
          <a:p>
            <a:endParaRPr lang="en-US"/>
          </a:p>
        </p:txBody>
      </p:sp>
      <p:pic>
        <p:nvPicPr>
          <p:cNvPr id="4" name="Slide 4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248400"/>
            <a:ext cx="609600" cy="609600"/>
          </a:xfrm>
          <a:prstGeom prst="rect">
            <a:avLst/>
          </a:prstGeom>
        </p:spPr>
      </p:pic>
    </p:spTree>
    <p:extLst>
      <p:ext uri="{BB962C8B-B14F-4D97-AF65-F5344CB8AC3E}">
        <p14:creationId xmlns:p14="http://schemas.microsoft.com/office/powerpoint/2010/main" val="244237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Toolbox</a:t>
            </a:r>
            <a:endParaRPr lang="en-US" dirty="0"/>
          </a:p>
        </p:txBody>
      </p:sp>
      <p:sp>
        <p:nvSpPr>
          <p:cNvPr id="3" name="Content Placeholder 2"/>
          <p:cNvSpPr>
            <a:spLocks noGrp="1"/>
          </p:cNvSpPr>
          <p:nvPr>
            <p:ph sz="half" idx="1"/>
          </p:nvPr>
        </p:nvSpPr>
        <p:spPr/>
        <p:txBody>
          <a:bodyPr/>
          <a:lstStyle/>
          <a:p>
            <a:r>
              <a:rPr lang="en-US" dirty="0" smtClean="0"/>
              <a:t>Toolboxes are used to protect a technician’s tools</a:t>
            </a:r>
          </a:p>
          <a:p>
            <a:r>
              <a:rPr lang="en-US" dirty="0" smtClean="0"/>
              <a:t>Three parts</a:t>
            </a:r>
          </a:p>
          <a:p>
            <a:pPr lvl="1"/>
            <a:r>
              <a:rPr lang="en-US" dirty="0" smtClean="0"/>
              <a:t>Large, lower roll around cabinet</a:t>
            </a:r>
          </a:p>
          <a:p>
            <a:pPr lvl="1"/>
            <a:r>
              <a:rPr lang="en-US" dirty="0" smtClean="0"/>
              <a:t>Upper tool chest that sits on the roll around cabinet</a:t>
            </a:r>
          </a:p>
          <a:p>
            <a:pPr lvl="1"/>
            <a:r>
              <a:rPr lang="en-US" dirty="0" smtClean="0"/>
              <a:t>A small carrying tray </a:t>
            </a:r>
            <a:endParaRPr lang="en-US" dirty="0"/>
          </a:p>
        </p:txBody>
      </p:sp>
      <p:pic>
        <p:nvPicPr>
          <p:cNvPr id="77826"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800600" y="2438400"/>
            <a:ext cx="3667125" cy="2772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lide 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80" y="6248400"/>
            <a:ext cx="609600" cy="609600"/>
          </a:xfrm>
          <a:prstGeom prst="rect">
            <a:avLst/>
          </a:prstGeom>
        </p:spPr>
      </p:pic>
    </p:spTree>
    <p:extLst>
      <p:ext uri="{BB962C8B-B14F-4D97-AF65-F5344CB8AC3E}">
        <p14:creationId xmlns:p14="http://schemas.microsoft.com/office/powerpoint/2010/main" val="388610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3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3799607"/>
            <a:ext cx="4876800" cy="2765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lstStyle/>
          <a:p>
            <a:r>
              <a:rPr lang="en-US" dirty="0" smtClean="0"/>
              <a:t>Hacksaw</a:t>
            </a:r>
            <a:endParaRPr lang="en-US" dirty="0"/>
          </a:p>
        </p:txBody>
      </p:sp>
      <p:sp>
        <p:nvSpPr>
          <p:cNvPr id="5" name="Content Placeholder 4"/>
          <p:cNvSpPr>
            <a:spLocks noGrp="1"/>
          </p:cNvSpPr>
          <p:nvPr>
            <p:ph idx="1"/>
          </p:nvPr>
        </p:nvSpPr>
        <p:spPr/>
        <p:txBody>
          <a:bodyPr>
            <a:normAutofit/>
          </a:bodyPr>
          <a:lstStyle/>
          <a:p>
            <a:r>
              <a:rPr lang="en-US" dirty="0" smtClean="0"/>
              <a:t>Used to cut metal objects</a:t>
            </a:r>
          </a:p>
          <a:p>
            <a:r>
              <a:rPr lang="en-US" dirty="0" smtClean="0"/>
              <a:t>Blades of various length can be mounted to the frame</a:t>
            </a:r>
          </a:p>
          <a:p>
            <a:r>
              <a:rPr lang="en-US" dirty="0" smtClean="0"/>
              <a:t>When selecting a blade, at least two saw teeth should be in contact with the material at all times.</a:t>
            </a:r>
          </a:p>
          <a:p>
            <a:r>
              <a:rPr lang="en-US" dirty="0" smtClean="0"/>
              <a:t>When cutting, place one hand on the hacksaw handle and the other on the end of the frame</a:t>
            </a:r>
          </a:p>
          <a:p>
            <a:pPr lvl="1"/>
            <a:r>
              <a:rPr lang="en-US" dirty="0" smtClean="0"/>
              <a:t>Press lightly and average 50-60 strokes per minute</a:t>
            </a:r>
            <a:endParaRPr lang="en-US" dirty="0"/>
          </a:p>
        </p:txBody>
      </p:sp>
      <p:pic>
        <p:nvPicPr>
          <p:cNvPr id="2" name="Slide 5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48400"/>
            <a:ext cx="609600" cy="609600"/>
          </a:xfrm>
          <a:prstGeom prst="rect">
            <a:avLst/>
          </a:prstGeom>
        </p:spPr>
      </p:pic>
    </p:spTree>
    <p:extLst>
      <p:ext uri="{BB962C8B-B14F-4D97-AF65-F5344CB8AC3E}">
        <p14:creationId xmlns:p14="http://schemas.microsoft.com/office/powerpoint/2010/main" val="250271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5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Holding tools</a:t>
            </a:r>
            <a:endParaRPr lang="en-US" dirty="0"/>
          </a:p>
        </p:txBody>
      </p:sp>
      <p:sp>
        <p:nvSpPr>
          <p:cNvPr id="3" name="Text Placeholder 2"/>
          <p:cNvSpPr>
            <a:spLocks noGrp="1"/>
          </p:cNvSpPr>
          <p:nvPr>
            <p:ph type="body" idx="1"/>
          </p:nvPr>
        </p:nvSpPr>
        <p:spPr/>
        <p:txBody>
          <a:bodyPr/>
          <a:lstStyle/>
          <a:p>
            <a:endParaRPr lang="en-US"/>
          </a:p>
        </p:txBody>
      </p:sp>
      <p:pic>
        <p:nvPicPr>
          <p:cNvPr id="4" name="Slide 5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243320"/>
            <a:ext cx="609600" cy="609600"/>
          </a:xfrm>
          <a:prstGeom prst="rect">
            <a:avLst/>
          </a:prstGeom>
        </p:spPr>
      </p:pic>
    </p:spTree>
    <p:extLst>
      <p:ext uri="{BB962C8B-B14F-4D97-AF65-F5344CB8AC3E}">
        <p14:creationId xmlns:p14="http://schemas.microsoft.com/office/powerpoint/2010/main" val="176696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Vise</a:t>
            </a:r>
            <a:endParaRPr lang="en-US" dirty="0"/>
          </a:p>
        </p:txBody>
      </p:sp>
      <p:sp>
        <p:nvSpPr>
          <p:cNvPr id="3" name="Content Placeholder 2"/>
          <p:cNvSpPr>
            <a:spLocks noGrp="1"/>
          </p:cNvSpPr>
          <p:nvPr>
            <p:ph sz="half" idx="1"/>
          </p:nvPr>
        </p:nvSpPr>
        <p:spPr/>
        <p:txBody>
          <a:bodyPr/>
          <a:lstStyle/>
          <a:p>
            <a:r>
              <a:rPr lang="en-US" dirty="0" smtClean="0"/>
              <a:t>Used to hold parts during cutting, drilling, hammering, and pressing</a:t>
            </a:r>
          </a:p>
          <a:p>
            <a:r>
              <a:rPr lang="en-US" dirty="0" smtClean="0"/>
              <a:t>Is mounted on a workbench</a:t>
            </a:r>
          </a:p>
          <a:p>
            <a:r>
              <a:rPr lang="en-US" dirty="0" smtClean="0"/>
              <a:t>Vise caps are used to prevent damage to a delicate part. </a:t>
            </a:r>
            <a:endParaRPr lang="en-US" dirty="0"/>
          </a:p>
        </p:txBody>
      </p:sp>
      <p:pic>
        <p:nvPicPr>
          <p:cNvPr id="29698" name="Picture 2"/>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1828800"/>
            <a:ext cx="4222750" cy="422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lide 5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 y="6248400"/>
            <a:ext cx="609600" cy="609600"/>
          </a:xfrm>
          <a:prstGeom prst="rect">
            <a:avLst/>
          </a:prstGeom>
        </p:spPr>
      </p:pic>
    </p:spTree>
    <p:extLst>
      <p:ext uri="{BB962C8B-B14F-4D97-AF65-F5344CB8AC3E}">
        <p14:creationId xmlns:p14="http://schemas.microsoft.com/office/powerpoint/2010/main" val="364047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Vise Rules</a:t>
            </a:r>
            <a:endParaRPr lang="en-US" dirty="0"/>
          </a:p>
        </p:txBody>
      </p:sp>
      <p:sp>
        <p:nvSpPr>
          <p:cNvPr id="4" name="Content Placeholder 3"/>
          <p:cNvSpPr>
            <a:spLocks noGrp="1"/>
          </p:cNvSpPr>
          <p:nvPr>
            <p:ph idx="1"/>
          </p:nvPr>
        </p:nvSpPr>
        <p:spPr/>
        <p:txBody>
          <a:bodyPr>
            <a:normAutofit/>
          </a:bodyPr>
          <a:lstStyle/>
          <a:p>
            <a:r>
              <a:rPr lang="en-US" dirty="0" smtClean="0"/>
              <a:t>Never hammer on a vise to loosen or tighten it</a:t>
            </a:r>
          </a:p>
          <a:p>
            <a:r>
              <a:rPr lang="en-US" dirty="0" smtClean="0"/>
              <a:t>Keep the moving parts of the vise oiled and clean</a:t>
            </a:r>
          </a:p>
          <a:p>
            <a:r>
              <a:rPr lang="en-US" dirty="0" smtClean="0"/>
              <a:t>Wear safety googles when using a vise</a:t>
            </a:r>
          </a:p>
          <a:p>
            <a:r>
              <a:rPr lang="en-US" dirty="0" smtClean="0"/>
              <a:t>Be careful to not damage the parts in the jaws</a:t>
            </a:r>
          </a:p>
          <a:p>
            <a:r>
              <a:rPr lang="en-US" dirty="0" smtClean="0"/>
              <a:t>Use the vise caps when a precision part is held in the vise</a:t>
            </a:r>
            <a:endParaRPr lang="en-US" dirty="0"/>
          </a:p>
        </p:txBody>
      </p:sp>
      <p:pic>
        <p:nvPicPr>
          <p:cNvPr id="3" name="Slide 5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248400"/>
            <a:ext cx="609600" cy="609600"/>
          </a:xfrm>
          <a:prstGeom prst="rect">
            <a:avLst/>
          </a:prstGeom>
        </p:spPr>
      </p:pic>
    </p:spTree>
    <p:extLst>
      <p:ext uri="{BB962C8B-B14F-4D97-AF65-F5344CB8AC3E}">
        <p14:creationId xmlns:p14="http://schemas.microsoft.com/office/powerpoint/2010/main" val="296686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C-clamp</a:t>
            </a:r>
            <a:endParaRPr lang="en-US" dirty="0"/>
          </a:p>
        </p:txBody>
      </p:sp>
      <p:sp>
        <p:nvSpPr>
          <p:cNvPr id="4" name="Content Placeholder 3"/>
          <p:cNvSpPr>
            <a:spLocks noGrp="1"/>
          </p:cNvSpPr>
          <p:nvPr>
            <p:ph sz="half" idx="1"/>
          </p:nvPr>
        </p:nvSpPr>
        <p:spPr/>
        <p:txBody>
          <a:bodyPr/>
          <a:lstStyle/>
          <a:p>
            <a:r>
              <a:rPr lang="en-US" dirty="0" smtClean="0"/>
              <a:t>Holds parts on a work surface</a:t>
            </a:r>
          </a:p>
          <a:p>
            <a:r>
              <a:rPr lang="en-US" dirty="0" smtClean="0"/>
              <a:t>Various sizes for different projects</a:t>
            </a:r>
            <a:endParaRPr lang="en-US" dirty="0"/>
          </a:p>
        </p:txBody>
      </p:sp>
      <p:pic>
        <p:nvPicPr>
          <p:cNvPr id="30722" name="Picture 2"/>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4953275" y="1673225"/>
            <a:ext cx="3428449" cy="471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Slide 5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640" y="6248400"/>
            <a:ext cx="609600" cy="609600"/>
          </a:xfrm>
          <a:prstGeom prst="rect">
            <a:avLst/>
          </a:prstGeom>
        </p:spPr>
      </p:pic>
    </p:spTree>
    <p:extLst>
      <p:ext uri="{BB962C8B-B14F-4D97-AF65-F5344CB8AC3E}">
        <p14:creationId xmlns:p14="http://schemas.microsoft.com/office/powerpoint/2010/main" val="4087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Stands And Holding Fixtures</a:t>
            </a:r>
            <a:endParaRPr lang="en-US" dirty="0"/>
          </a:p>
        </p:txBody>
      </p:sp>
      <p:sp>
        <p:nvSpPr>
          <p:cNvPr id="5" name="Content Placeholder 4"/>
          <p:cNvSpPr>
            <a:spLocks noGrp="1"/>
          </p:cNvSpPr>
          <p:nvPr>
            <p:ph sz="half" idx="2"/>
          </p:nvPr>
        </p:nvSpPr>
        <p:spPr/>
        <p:txBody>
          <a:bodyPr/>
          <a:lstStyle/>
          <a:p>
            <a:r>
              <a:rPr lang="en-US" dirty="0" smtClean="0"/>
              <a:t>Used to secure heavy or clumsy parts during repairs </a:t>
            </a:r>
          </a:p>
          <a:p>
            <a:r>
              <a:rPr lang="en-US" dirty="0" smtClean="0"/>
              <a:t>They make your work safer and easier</a:t>
            </a:r>
            <a:endParaRPr lang="en-US" dirty="0"/>
          </a:p>
        </p:txBody>
      </p:sp>
      <p:pic>
        <p:nvPicPr>
          <p:cNvPr id="31746" name="Picture 2"/>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457200" y="2012950"/>
            <a:ext cx="40386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Slide 5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48400"/>
            <a:ext cx="609600" cy="609600"/>
          </a:xfrm>
          <a:prstGeom prst="rect">
            <a:avLst/>
          </a:prstGeom>
        </p:spPr>
      </p:pic>
    </p:spTree>
    <p:extLst>
      <p:ext uri="{BB962C8B-B14F-4D97-AF65-F5344CB8AC3E}">
        <p14:creationId xmlns:p14="http://schemas.microsoft.com/office/powerpoint/2010/main" val="242654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Cleaning tools</a:t>
            </a:r>
            <a:endParaRPr lang="en-US" dirty="0"/>
          </a:p>
        </p:txBody>
      </p:sp>
      <p:sp>
        <p:nvSpPr>
          <p:cNvPr id="3" name="Text Placeholder 2"/>
          <p:cNvSpPr>
            <a:spLocks noGrp="1"/>
          </p:cNvSpPr>
          <p:nvPr>
            <p:ph type="body" idx="1"/>
          </p:nvPr>
        </p:nvSpPr>
        <p:spPr/>
        <p:txBody>
          <a:bodyPr/>
          <a:lstStyle/>
          <a:p>
            <a:endParaRPr lang="en-US"/>
          </a:p>
        </p:txBody>
      </p:sp>
      <p:pic>
        <p:nvPicPr>
          <p:cNvPr id="4" name="Slide 5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00" y="6243320"/>
            <a:ext cx="609600" cy="609600"/>
          </a:xfrm>
          <a:prstGeom prst="rect">
            <a:avLst/>
          </a:prstGeom>
        </p:spPr>
      </p:pic>
    </p:spTree>
    <p:extLst>
      <p:ext uri="{BB962C8B-B14F-4D97-AF65-F5344CB8AC3E}">
        <p14:creationId xmlns:p14="http://schemas.microsoft.com/office/powerpoint/2010/main" val="391379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Scrapers</a:t>
            </a:r>
            <a:endParaRPr lang="en-US" dirty="0"/>
          </a:p>
        </p:txBody>
      </p:sp>
      <p:sp>
        <p:nvSpPr>
          <p:cNvPr id="4" name="Content Placeholder 3"/>
          <p:cNvSpPr>
            <a:spLocks noGrp="1"/>
          </p:cNvSpPr>
          <p:nvPr>
            <p:ph sz="half" idx="1"/>
          </p:nvPr>
        </p:nvSpPr>
        <p:spPr/>
        <p:txBody>
          <a:bodyPr/>
          <a:lstStyle/>
          <a:p>
            <a:r>
              <a:rPr lang="en-US" dirty="0" smtClean="0"/>
              <a:t>Remove grease, gaskets sludge, dried oil, and carbon on flat parts</a:t>
            </a:r>
          </a:p>
          <a:p>
            <a:r>
              <a:rPr lang="en-US" dirty="0" smtClean="0"/>
              <a:t>Types</a:t>
            </a:r>
          </a:p>
          <a:p>
            <a:pPr lvl="1"/>
            <a:r>
              <a:rPr lang="en-US" dirty="0" smtClean="0"/>
              <a:t>Razor blade scrapers</a:t>
            </a:r>
          </a:p>
          <a:p>
            <a:pPr lvl="1"/>
            <a:r>
              <a:rPr lang="en-US" dirty="0" smtClean="0"/>
              <a:t>Gasket scrapers or putty knives</a:t>
            </a:r>
          </a:p>
          <a:p>
            <a:pPr lvl="1"/>
            <a:r>
              <a:rPr lang="en-US" dirty="0" smtClean="0"/>
              <a:t>Spring gasket scrapers</a:t>
            </a:r>
            <a:endParaRPr lang="en-US" dirty="0"/>
          </a:p>
        </p:txBody>
      </p:sp>
      <p:pic>
        <p:nvPicPr>
          <p:cNvPr id="32770"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648200" y="2012950"/>
            <a:ext cx="40386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Slide 5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48400"/>
            <a:ext cx="609600" cy="609600"/>
          </a:xfrm>
          <a:prstGeom prst="rect">
            <a:avLst/>
          </a:prstGeom>
        </p:spPr>
      </p:pic>
    </p:spTree>
    <p:extLst>
      <p:ext uri="{BB962C8B-B14F-4D97-AF65-F5344CB8AC3E}">
        <p14:creationId xmlns:p14="http://schemas.microsoft.com/office/powerpoint/2010/main" val="154512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609600" y="2057400"/>
            <a:ext cx="4436277" cy="4037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Brushes</a:t>
            </a:r>
            <a:endParaRPr lang="en-US" dirty="0"/>
          </a:p>
        </p:txBody>
      </p:sp>
      <p:sp>
        <p:nvSpPr>
          <p:cNvPr id="5" name="Content Placeholder 4"/>
          <p:cNvSpPr>
            <a:spLocks noGrp="1"/>
          </p:cNvSpPr>
          <p:nvPr>
            <p:ph sz="half" idx="2"/>
          </p:nvPr>
        </p:nvSpPr>
        <p:spPr/>
        <p:txBody>
          <a:bodyPr/>
          <a:lstStyle/>
          <a:p>
            <a:r>
              <a:rPr lang="en-US" dirty="0" smtClean="0"/>
              <a:t>Used to remove light rust, paint and dirt on round or irregularly shaped parts</a:t>
            </a:r>
          </a:p>
          <a:p>
            <a:r>
              <a:rPr lang="en-US" dirty="0" smtClean="0"/>
              <a:t>They are slow to use, so should only be used during certain times</a:t>
            </a:r>
            <a:endParaRPr lang="en-US" dirty="0"/>
          </a:p>
        </p:txBody>
      </p:sp>
      <p:pic>
        <p:nvPicPr>
          <p:cNvPr id="3" name="Slide 5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48400"/>
            <a:ext cx="609600" cy="609600"/>
          </a:xfrm>
          <a:prstGeom prst="rect">
            <a:avLst/>
          </a:prstGeom>
        </p:spPr>
      </p:pic>
    </p:spTree>
    <p:extLst>
      <p:ext uri="{BB962C8B-B14F-4D97-AF65-F5344CB8AC3E}">
        <p14:creationId xmlns:p14="http://schemas.microsoft.com/office/powerpoint/2010/main" val="139368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Probe and pickup tools</a:t>
            </a:r>
            <a:endParaRPr lang="en-US" dirty="0"/>
          </a:p>
        </p:txBody>
      </p:sp>
      <p:sp>
        <p:nvSpPr>
          <p:cNvPr id="3" name="Text Placeholder 2"/>
          <p:cNvSpPr>
            <a:spLocks noGrp="1"/>
          </p:cNvSpPr>
          <p:nvPr>
            <p:ph type="body" idx="1"/>
          </p:nvPr>
        </p:nvSpPr>
        <p:spPr/>
        <p:txBody>
          <a:bodyPr/>
          <a:lstStyle/>
          <a:p>
            <a:endParaRPr lang="en-US"/>
          </a:p>
        </p:txBody>
      </p:sp>
      <p:pic>
        <p:nvPicPr>
          <p:cNvPr id="4" name="Slide 5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0" y="6248400"/>
            <a:ext cx="609600" cy="609600"/>
          </a:xfrm>
          <a:prstGeom prst="rect">
            <a:avLst/>
          </a:prstGeom>
        </p:spPr>
      </p:pic>
    </p:spTree>
    <p:extLst>
      <p:ext uri="{BB962C8B-B14F-4D97-AF65-F5344CB8AC3E}">
        <p14:creationId xmlns:p14="http://schemas.microsoft.com/office/powerpoint/2010/main" val="390941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n-US" dirty="0" smtClean="0"/>
              <a:t>ools</a:t>
            </a:r>
            <a:endParaRPr lang="en-US" dirty="0"/>
          </a:p>
        </p:txBody>
      </p:sp>
      <p:sp>
        <p:nvSpPr>
          <p:cNvPr id="3" name="Text Placeholder 2"/>
          <p:cNvSpPr>
            <a:spLocks noGrp="1"/>
          </p:cNvSpPr>
          <p:nvPr>
            <p:ph type="body" idx="1"/>
          </p:nvPr>
        </p:nvSpPr>
        <p:spPr/>
        <p:txBody>
          <a:bodyPr/>
          <a:lstStyle/>
          <a:p>
            <a:endParaRPr lang="en-US"/>
          </a:p>
        </p:txBody>
      </p:sp>
      <p:pic>
        <p:nvPicPr>
          <p:cNvPr id="4" name="Slide 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248400"/>
            <a:ext cx="609600" cy="609600"/>
          </a:xfrm>
          <a:prstGeom prst="rect">
            <a:avLst/>
          </a:prstGeom>
        </p:spPr>
      </p:pic>
    </p:spTree>
    <p:extLst>
      <p:ext uri="{BB962C8B-B14F-4D97-AF65-F5344CB8AC3E}">
        <p14:creationId xmlns:p14="http://schemas.microsoft.com/office/powerpoint/2010/main" val="115483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rot="9055363">
            <a:off x="2623203" y="2864817"/>
            <a:ext cx="6040020" cy="2013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Magnetic Pickup Tool</a:t>
            </a:r>
            <a:endParaRPr lang="en-US" dirty="0"/>
          </a:p>
        </p:txBody>
      </p:sp>
      <p:sp>
        <p:nvSpPr>
          <p:cNvPr id="4" name="Content Placeholder 3"/>
          <p:cNvSpPr>
            <a:spLocks noGrp="1"/>
          </p:cNvSpPr>
          <p:nvPr>
            <p:ph sz="half" idx="1"/>
          </p:nvPr>
        </p:nvSpPr>
        <p:spPr/>
        <p:txBody>
          <a:bodyPr/>
          <a:lstStyle/>
          <a:p>
            <a:r>
              <a:rPr lang="en-US" dirty="0" smtClean="0"/>
              <a:t>Magnet hinged to the end of a rod</a:t>
            </a:r>
          </a:p>
          <a:p>
            <a:r>
              <a:rPr lang="en-US" dirty="0" smtClean="0"/>
              <a:t>The rod can be shortened or lengthened</a:t>
            </a:r>
          </a:p>
          <a:p>
            <a:r>
              <a:rPr lang="en-US" dirty="0" smtClean="0"/>
              <a:t>Can only be used on metal parts</a:t>
            </a:r>
            <a:endParaRPr lang="en-US" dirty="0"/>
          </a:p>
        </p:txBody>
      </p:sp>
      <p:pic>
        <p:nvPicPr>
          <p:cNvPr id="3" name="Slide 6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640" y="6248400"/>
            <a:ext cx="609600" cy="609600"/>
          </a:xfrm>
          <a:prstGeom prst="rect">
            <a:avLst/>
          </a:prstGeom>
        </p:spPr>
      </p:pic>
    </p:spTree>
    <p:extLst>
      <p:ext uri="{BB962C8B-B14F-4D97-AF65-F5344CB8AC3E}">
        <p14:creationId xmlns:p14="http://schemas.microsoft.com/office/powerpoint/2010/main" val="108023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4313902"/>
            <a:ext cx="3886200" cy="2480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Other Probe and Pickup Tools</a:t>
            </a:r>
            <a:endParaRPr lang="en-US" dirty="0"/>
          </a:p>
        </p:txBody>
      </p:sp>
      <p:sp>
        <p:nvSpPr>
          <p:cNvPr id="4" name="Text Placeholder 3"/>
          <p:cNvSpPr>
            <a:spLocks noGrp="1"/>
          </p:cNvSpPr>
          <p:nvPr>
            <p:ph type="body" idx="1"/>
          </p:nvPr>
        </p:nvSpPr>
        <p:spPr/>
        <p:txBody>
          <a:bodyPr/>
          <a:lstStyle/>
          <a:p>
            <a:r>
              <a:rPr lang="en-US" dirty="0" smtClean="0"/>
              <a:t>Finger Pickup Tool</a:t>
            </a:r>
            <a:endParaRPr lang="en-US" dirty="0"/>
          </a:p>
        </p:txBody>
      </p:sp>
      <p:sp>
        <p:nvSpPr>
          <p:cNvPr id="5" name="Content Placeholder 4"/>
          <p:cNvSpPr>
            <a:spLocks noGrp="1"/>
          </p:cNvSpPr>
          <p:nvPr>
            <p:ph sz="half" idx="2"/>
          </p:nvPr>
        </p:nvSpPr>
        <p:spPr/>
        <p:txBody>
          <a:bodyPr/>
          <a:lstStyle/>
          <a:p>
            <a:r>
              <a:rPr lang="en-US" dirty="0" smtClean="0"/>
              <a:t>Used to grasp tools that are nonmagnetic</a:t>
            </a:r>
          </a:p>
          <a:p>
            <a:r>
              <a:rPr lang="en-US" dirty="0" smtClean="0"/>
              <a:t>Consists of a small “claw” that is contracted by movements of your finger on a trigger</a:t>
            </a:r>
            <a:endParaRPr lang="en-US" dirty="0"/>
          </a:p>
        </p:txBody>
      </p:sp>
      <p:sp>
        <p:nvSpPr>
          <p:cNvPr id="6" name="Text Placeholder 5"/>
          <p:cNvSpPr>
            <a:spLocks noGrp="1"/>
          </p:cNvSpPr>
          <p:nvPr>
            <p:ph type="body" sz="quarter" idx="3"/>
          </p:nvPr>
        </p:nvSpPr>
        <p:spPr/>
        <p:txBody>
          <a:bodyPr/>
          <a:lstStyle/>
          <a:p>
            <a:r>
              <a:rPr lang="en-US" dirty="0" smtClean="0"/>
              <a:t>Mirror Probe</a:t>
            </a:r>
            <a:endParaRPr lang="en-US" dirty="0"/>
          </a:p>
        </p:txBody>
      </p:sp>
      <p:sp>
        <p:nvSpPr>
          <p:cNvPr id="7" name="Content Placeholder 6"/>
          <p:cNvSpPr>
            <a:spLocks noGrp="1"/>
          </p:cNvSpPr>
          <p:nvPr>
            <p:ph sz="quarter" idx="4"/>
          </p:nvPr>
        </p:nvSpPr>
        <p:spPr/>
        <p:txBody>
          <a:bodyPr/>
          <a:lstStyle/>
          <a:p>
            <a:r>
              <a:rPr lang="en-US" dirty="0" smtClean="0"/>
              <a:t>Allows you to look around corners or behind parts</a:t>
            </a:r>
          </a:p>
          <a:p>
            <a:r>
              <a:rPr lang="en-US" dirty="0" smtClean="0"/>
              <a:t>Consists of a mirror angled on the end of a rod</a:t>
            </a:r>
          </a:p>
        </p:txBody>
      </p:sp>
      <p:pic>
        <p:nvPicPr>
          <p:cNvPr id="3584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4114800"/>
            <a:ext cx="3267075" cy="254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Slide 6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248400"/>
            <a:ext cx="609600" cy="609600"/>
          </a:xfrm>
          <a:prstGeom prst="rect">
            <a:avLst/>
          </a:prstGeom>
        </p:spPr>
      </p:pic>
    </p:spTree>
    <p:extLst>
      <p:ext uri="{BB962C8B-B14F-4D97-AF65-F5344CB8AC3E}">
        <p14:creationId xmlns:p14="http://schemas.microsoft.com/office/powerpoint/2010/main" val="211380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7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Cutting tools</a:t>
            </a:r>
            <a:endParaRPr lang="en-US" dirty="0"/>
          </a:p>
        </p:txBody>
      </p:sp>
      <p:sp>
        <p:nvSpPr>
          <p:cNvPr id="3" name="Text Placeholder 2"/>
          <p:cNvSpPr>
            <a:spLocks noGrp="1"/>
          </p:cNvSpPr>
          <p:nvPr>
            <p:ph type="body" idx="1"/>
          </p:nvPr>
        </p:nvSpPr>
        <p:spPr/>
        <p:txBody>
          <a:bodyPr/>
          <a:lstStyle/>
          <a:p>
            <a:endParaRPr lang="en-US"/>
          </a:p>
        </p:txBody>
      </p:sp>
      <p:pic>
        <p:nvPicPr>
          <p:cNvPr id="4" name="Slide 6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0" y="6243320"/>
            <a:ext cx="609600" cy="609600"/>
          </a:xfrm>
          <a:prstGeom prst="rect">
            <a:avLst/>
          </a:prstGeom>
        </p:spPr>
      </p:pic>
    </p:spTree>
    <p:extLst>
      <p:ext uri="{BB962C8B-B14F-4D97-AF65-F5344CB8AC3E}">
        <p14:creationId xmlns:p14="http://schemas.microsoft.com/office/powerpoint/2010/main" val="7106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3810000" y="2362200"/>
            <a:ext cx="4941887" cy="2823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Cutting Tools</a:t>
            </a:r>
            <a:endParaRPr lang="en-US" dirty="0"/>
          </a:p>
        </p:txBody>
      </p:sp>
      <p:sp>
        <p:nvSpPr>
          <p:cNvPr id="4" name="Content Placeholder 3"/>
          <p:cNvSpPr>
            <a:spLocks noGrp="1"/>
          </p:cNvSpPr>
          <p:nvPr>
            <p:ph sz="half" idx="1"/>
          </p:nvPr>
        </p:nvSpPr>
        <p:spPr/>
        <p:txBody>
          <a:bodyPr/>
          <a:lstStyle/>
          <a:p>
            <a:r>
              <a:rPr lang="en-US" dirty="0" smtClean="0"/>
              <a:t>Needed to open part boxes, cut off insulation, and do similar tasks</a:t>
            </a:r>
          </a:p>
          <a:p>
            <a:r>
              <a:rPr lang="en-US" dirty="0" smtClean="0"/>
              <a:t>Razor blades are the most common</a:t>
            </a:r>
            <a:endParaRPr lang="en-US" dirty="0"/>
          </a:p>
        </p:txBody>
      </p:sp>
      <p:pic>
        <p:nvPicPr>
          <p:cNvPr id="3" name="Slide 6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640" y="6248400"/>
            <a:ext cx="609600" cy="609600"/>
          </a:xfrm>
          <a:prstGeom prst="rect">
            <a:avLst/>
          </a:prstGeom>
        </p:spPr>
      </p:pic>
    </p:spTree>
    <p:extLst>
      <p:ext uri="{BB962C8B-B14F-4D97-AF65-F5344CB8AC3E}">
        <p14:creationId xmlns:p14="http://schemas.microsoft.com/office/powerpoint/2010/main" val="295096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Pry bar</a:t>
            </a:r>
            <a:endParaRPr lang="en-US" dirty="0"/>
          </a:p>
        </p:txBody>
      </p:sp>
      <p:sp>
        <p:nvSpPr>
          <p:cNvPr id="3" name="Text Placeholder 2"/>
          <p:cNvSpPr>
            <a:spLocks noGrp="1"/>
          </p:cNvSpPr>
          <p:nvPr>
            <p:ph type="body" idx="1"/>
          </p:nvPr>
        </p:nvSpPr>
        <p:spPr/>
        <p:txBody>
          <a:bodyPr/>
          <a:lstStyle/>
          <a:p>
            <a:endParaRPr lang="en-US"/>
          </a:p>
        </p:txBody>
      </p:sp>
      <p:pic>
        <p:nvPicPr>
          <p:cNvPr id="4" name="Slide 6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320" y="6223000"/>
            <a:ext cx="609600" cy="609600"/>
          </a:xfrm>
          <a:prstGeom prst="rect">
            <a:avLst/>
          </a:prstGeom>
        </p:spPr>
      </p:pic>
    </p:spTree>
    <p:extLst>
      <p:ext uri="{BB962C8B-B14F-4D97-AF65-F5344CB8AC3E}">
        <p14:creationId xmlns:p14="http://schemas.microsoft.com/office/powerpoint/2010/main" val="48874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rot="1688588">
            <a:off x="517350" y="2906027"/>
            <a:ext cx="5393577" cy="2367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Pry Bar</a:t>
            </a:r>
            <a:endParaRPr lang="en-US" dirty="0"/>
          </a:p>
        </p:txBody>
      </p:sp>
      <p:sp>
        <p:nvSpPr>
          <p:cNvPr id="5" name="Content Placeholder 4"/>
          <p:cNvSpPr>
            <a:spLocks noGrp="1"/>
          </p:cNvSpPr>
          <p:nvPr>
            <p:ph sz="half" idx="2"/>
          </p:nvPr>
        </p:nvSpPr>
        <p:spPr/>
        <p:txBody>
          <a:bodyPr/>
          <a:lstStyle/>
          <a:p>
            <a:r>
              <a:rPr lang="en-US" dirty="0" smtClean="0"/>
              <a:t>Strong steel bar</a:t>
            </a:r>
          </a:p>
          <a:p>
            <a:r>
              <a:rPr lang="en-US" dirty="0" smtClean="0"/>
              <a:t>Helpful during assembly, disassembly and adjustment operations</a:t>
            </a:r>
            <a:endParaRPr lang="en-US" dirty="0"/>
          </a:p>
        </p:txBody>
      </p:sp>
      <p:pic>
        <p:nvPicPr>
          <p:cNvPr id="3" name="Slide 6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640" y="6248400"/>
            <a:ext cx="609600" cy="609600"/>
          </a:xfrm>
          <a:prstGeom prst="rect">
            <a:avLst/>
          </a:prstGeom>
        </p:spPr>
      </p:pic>
    </p:spTree>
    <p:extLst>
      <p:ext uri="{BB962C8B-B14F-4D97-AF65-F5344CB8AC3E}">
        <p14:creationId xmlns:p14="http://schemas.microsoft.com/office/powerpoint/2010/main" val="384973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Insulated tools</a:t>
            </a:r>
            <a:endParaRPr lang="en-US" dirty="0"/>
          </a:p>
        </p:txBody>
      </p:sp>
      <p:sp>
        <p:nvSpPr>
          <p:cNvPr id="3" name="Text Placeholder 2"/>
          <p:cNvSpPr>
            <a:spLocks noGrp="1"/>
          </p:cNvSpPr>
          <p:nvPr>
            <p:ph type="body" idx="1"/>
          </p:nvPr>
        </p:nvSpPr>
        <p:spPr/>
        <p:txBody>
          <a:bodyPr/>
          <a:lstStyle/>
          <a:p>
            <a:endParaRPr lang="en-US"/>
          </a:p>
        </p:txBody>
      </p:sp>
      <p:pic>
        <p:nvPicPr>
          <p:cNvPr id="4" name="Slide 6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640" y="6248400"/>
            <a:ext cx="609600" cy="609600"/>
          </a:xfrm>
          <a:prstGeom prst="rect">
            <a:avLst/>
          </a:prstGeom>
        </p:spPr>
      </p:pic>
    </p:spTree>
    <p:extLst>
      <p:ext uri="{BB962C8B-B14F-4D97-AF65-F5344CB8AC3E}">
        <p14:creationId xmlns:p14="http://schemas.microsoft.com/office/powerpoint/2010/main" val="360204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51591">
            <a:off x="4661217" y="4615241"/>
            <a:ext cx="3771900" cy="1697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Insulated Tools</a:t>
            </a:r>
            <a:endParaRPr lang="en-US" dirty="0"/>
          </a:p>
        </p:txBody>
      </p:sp>
      <p:sp>
        <p:nvSpPr>
          <p:cNvPr id="4" name="Content Placeholder 3"/>
          <p:cNvSpPr>
            <a:spLocks noGrp="1"/>
          </p:cNvSpPr>
          <p:nvPr>
            <p:ph sz="half" idx="1"/>
          </p:nvPr>
        </p:nvSpPr>
        <p:spPr/>
        <p:txBody>
          <a:bodyPr/>
          <a:lstStyle/>
          <a:p>
            <a:r>
              <a:rPr lang="en-US" dirty="0" smtClean="0"/>
              <a:t>Insulated wrench</a:t>
            </a:r>
          </a:p>
          <a:p>
            <a:r>
              <a:rPr lang="en-US" dirty="0" smtClean="0"/>
              <a:t>Electrician’s pliers</a:t>
            </a:r>
          </a:p>
          <a:p>
            <a:r>
              <a:rPr lang="en-US" dirty="0" smtClean="0"/>
              <a:t>Plastic pliers</a:t>
            </a:r>
          </a:p>
          <a:p>
            <a:r>
              <a:rPr lang="en-US" dirty="0" smtClean="0"/>
              <a:t>Graphite screwdrivers</a:t>
            </a:r>
            <a:endParaRPr lang="en-US" dirty="0"/>
          </a:p>
        </p:txBody>
      </p:sp>
      <p:pic>
        <p:nvPicPr>
          <p:cNvPr id="389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752600"/>
            <a:ext cx="4057650" cy="1290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3046808"/>
            <a:ext cx="3995565" cy="1797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Slide 6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6231547"/>
            <a:ext cx="609600" cy="609600"/>
          </a:xfrm>
          <a:prstGeom prst="rect">
            <a:avLst/>
          </a:prstGeom>
        </p:spPr>
      </p:pic>
    </p:spTree>
    <p:extLst>
      <p:ext uri="{BB962C8B-B14F-4D97-AF65-F5344CB8AC3E}">
        <p14:creationId xmlns:p14="http://schemas.microsoft.com/office/powerpoint/2010/main" val="155770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Compressed-air system</a:t>
            </a:r>
            <a:endParaRPr lang="en-US" dirty="0"/>
          </a:p>
        </p:txBody>
      </p:sp>
      <p:sp>
        <p:nvSpPr>
          <p:cNvPr id="3" name="Text Placeholder 2"/>
          <p:cNvSpPr>
            <a:spLocks noGrp="1"/>
          </p:cNvSpPr>
          <p:nvPr>
            <p:ph type="body" idx="1"/>
          </p:nvPr>
        </p:nvSpPr>
        <p:spPr/>
        <p:txBody>
          <a:bodyPr/>
          <a:lstStyle/>
          <a:p>
            <a:endParaRPr lang="en-US"/>
          </a:p>
        </p:txBody>
      </p:sp>
      <p:pic>
        <p:nvPicPr>
          <p:cNvPr id="4" name="Slide 6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00" y="6248400"/>
            <a:ext cx="609600" cy="609600"/>
          </a:xfrm>
          <a:prstGeom prst="rect">
            <a:avLst/>
          </a:prstGeom>
        </p:spPr>
      </p:pic>
    </p:spTree>
    <p:extLst>
      <p:ext uri="{BB962C8B-B14F-4D97-AF65-F5344CB8AC3E}">
        <p14:creationId xmlns:p14="http://schemas.microsoft.com/office/powerpoint/2010/main" val="367366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Grp="1" noChangeAspect="1" noChangeArrowheads="1"/>
          </p:cNvPicPr>
          <p:nvPr>
            <p:ph idx="1"/>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457200" y="1905000"/>
            <a:ext cx="8229600" cy="2888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Slide 6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23000"/>
            <a:ext cx="609600" cy="609600"/>
          </a:xfrm>
          <a:prstGeom prst="rect">
            <a:avLst/>
          </a:prstGeom>
        </p:spPr>
      </p:pic>
    </p:spTree>
    <p:extLst>
      <p:ext uri="{BB962C8B-B14F-4D97-AF65-F5344CB8AC3E}">
        <p14:creationId xmlns:p14="http://schemas.microsoft.com/office/powerpoint/2010/main" val="352723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Wrenches</a:t>
            </a:r>
            <a:endParaRPr lang="en-US" dirty="0"/>
          </a:p>
        </p:txBody>
      </p:sp>
      <p:sp>
        <p:nvSpPr>
          <p:cNvPr id="3" name="Text Placeholder 2"/>
          <p:cNvSpPr>
            <a:spLocks noGrp="1"/>
          </p:cNvSpPr>
          <p:nvPr>
            <p:ph type="body" idx="1"/>
          </p:nvPr>
        </p:nvSpPr>
        <p:spPr/>
        <p:txBody>
          <a:bodyPr/>
          <a:lstStyle/>
          <a:p>
            <a:endParaRPr lang="en-US"/>
          </a:p>
        </p:txBody>
      </p:sp>
      <p:pic>
        <p:nvPicPr>
          <p:cNvPr id="4" name="Slide 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324600"/>
            <a:ext cx="609600" cy="609600"/>
          </a:xfrm>
          <a:prstGeom prst="rect">
            <a:avLst/>
          </a:prstGeom>
        </p:spPr>
      </p:pic>
    </p:spTree>
    <p:extLst>
      <p:ext uri="{BB962C8B-B14F-4D97-AF65-F5344CB8AC3E}">
        <p14:creationId xmlns:p14="http://schemas.microsoft.com/office/powerpoint/2010/main" val="326156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 Compressor</a:t>
            </a:r>
            <a:endParaRPr lang="en-US" dirty="0"/>
          </a:p>
        </p:txBody>
      </p:sp>
      <p:sp>
        <p:nvSpPr>
          <p:cNvPr id="3" name="Content Placeholder 2"/>
          <p:cNvSpPr>
            <a:spLocks noGrp="1"/>
          </p:cNvSpPr>
          <p:nvPr>
            <p:ph idx="1"/>
          </p:nvPr>
        </p:nvSpPr>
        <p:spPr/>
        <p:txBody>
          <a:bodyPr/>
          <a:lstStyle/>
          <a:p>
            <a:r>
              <a:rPr lang="en-US" dirty="0" smtClean="0"/>
              <a:t>Source of compressed air</a:t>
            </a:r>
          </a:p>
          <a:p>
            <a:r>
              <a:rPr lang="en-US" dirty="0" smtClean="0"/>
              <a:t>Consists of an electric motor that spins an air pump which forces air into a large, metal storage tank</a:t>
            </a:r>
          </a:p>
          <a:p>
            <a:r>
              <a:rPr lang="en-US" dirty="0" smtClean="0"/>
              <a:t>The compressor turns on and off automatically to maintain a preset pressure in the system </a:t>
            </a:r>
            <a:endParaRPr lang="en-US" dirty="0"/>
          </a:p>
        </p:txBody>
      </p:sp>
      <p:pic>
        <p:nvPicPr>
          <p:cNvPr id="7065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7989"/>
          <a:stretch/>
        </p:blipFill>
        <p:spPr bwMode="auto">
          <a:xfrm>
            <a:off x="3657600" y="3657600"/>
            <a:ext cx="2634343" cy="288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Slide 7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600" y="6235700"/>
            <a:ext cx="609600" cy="609600"/>
          </a:xfrm>
          <a:prstGeom prst="rect">
            <a:avLst/>
          </a:prstGeom>
        </p:spPr>
      </p:pic>
    </p:spTree>
    <p:extLst>
      <p:ext uri="{BB962C8B-B14F-4D97-AF65-F5344CB8AC3E}">
        <p14:creationId xmlns:p14="http://schemas.microsoft.com/office/powerpoint/2010/main" val="401890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 Lines and Hoses</a:t>
            </a:r>
            <a:endParaRPr lang="en-US" dirty="0"/>
          </a:p>
        </p:txBody>
      </p:sp>
      <p:sp>
        <p:nvSpPr>
          <p:cNvPr id="3" name="Content Placeholder 2"/>
          <p:cNvSpPr>
            <a:spLocks noGrp="1"/>
          </p:cNvSpPr>
          <p:nvPr>
            <p:ph idx="1"/>
          </p:nvPr>
        </p:nvSpPr>
        <p:spPr/>
        <p:txBody>
          <a:bodyPr/>
          <a:lstStyle/>
          <a:p>
            <a:r>
              <a:rPr lang="en-US" dirty="0" smtClean="0"/>
              <a:t>Metal airlines feed out from the air compressor’s tank</a:t>
            </a:r>
          </a:p>
          <a:p>
            <a:r>
              <a:rPr lang="en-US" dirty="0" smtClean="0"/>
              <a:t>Flexible high pressure air hoses are connected to the metal lines</a:t>
            </a:r>
          </a:p>
          <a:p>
            <a:r>
              <a:rPr lang="en-US" dirty="0" smtClean="0"/>
              <a:t>Quick-disconnect couplings are used to connect air hoses and air tools to </a:t>
            </a:r>
            <a:r>
              <a:rPr lang="en-US" dirty="0"/>
              <a:t>t</a:t>
            </a:r>
            <a:r>
              <a:rPr lang="en-US" dirty="0" smtClean="0"/>
              <a:t>he compressed air system without using a wrench </a:t>
            </a:r>
            <a:endParaRPr lang="en-US" dirty="0"/>
          </a:p>
        </p:txBody>
      </p:sp>
      <p:pic>
        <p:nvPicPr>
          <p:cNvPr id="7168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48413"/>
          <a:stretch/>
        </p:blipFill>
        <p:spPr bwMode="auto">
          <a:xfrm>
            <a:off x="1828800" y="3810000"/>
            <a:ext cx="4245429" cy="288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Slide 7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48400"/>
            <a:ext cx="609600" cy="609600"/>
          </a:xfrm>
          <a:prstGeom prst="rect">
            <a:avLst/>
          </a:prstGeom>
        </p:spPr>
      </p:pic>
    </p:spTree>
    <p:extLst>
      <p:ext uri="{BB962C8B-B14F-4D97-AF65-F5344CB8AC3E}">
        <p14:creationId xmlns:p14="http://schemas.microsoft.com/office/powerpoint/2010/main" val="126151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2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2248" r="33069"/>
          <a:stretch/>
        </p:blipFill>
        <p:spPr bwMode="auto">
          <a:xfrm>
            <a:off x="3505200" y="1524000"/>
            <a:ext cx="2024743" cy="4830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Pressure Regulator</a:t>
            </a:r>
            <a:endParaRPr lang="en-US" dirty="0"/>
          </a:p>
        </p:txBody>
      </p:sp>
      <p:sp>
        <p:nvSpPr>
          <p:cNvPr id="3" name="Content Placeholder 2"/>
          <p:cNvSpPr>
            <a:spLocks noGrp="1"/>
          </p:cNvSpPr>
          <p:nvPr>
            <p:ph idx="1"/>
          </p:nvPr>
        </p:nvSpPr>
        <p:spPr/>
        <p:txBody>
          <a:bodyPr/>
          <a:lstStyle/>
          <a:p>
            <a:r>
              <a:rPr lang="en-US" dirty="0" smtClean="0"/>
              <a:t>Used to set a specific pressure in the compressed-air system</a:t>
            </a:r>
          </a:p>
          <a:p>
            <a:r>
              <a:rPr lang="en-US" dirty="0" smtClean="0"/>
              <a:t>The shop pressure is usually set between 100 and 150 psi</a:t>
            </a:r>
            <a:endParaRPr lang="en-US" dirty="0"/>
          </a:p>
        </p:txBody>
      </p:sp>
      <p:pic>
        <p:nvPicPr>
          <p:cNvPr id="4" name="Slide 7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23000"/>
            <a:ext cx="609600" cy="609600"/>
          </a:xfrm>
          <a:prstGeom prst="rect">
            <a:avLst/>
          </a:prstGeom>
        </p:spPr>
      </p:pic>
    </p:spTree>
    <p:extLst>
      <p:ext uri="{BB962C8B-B14F-4D97-AF65-F5344CB8AC3E}">
        <p14:creationId xmlns:p14="http://schemas.microsoft.com/office/powerpoint/2010/main" val="312679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57200" y="533400"/>
            <a:ext cx="4040188" cy="639762"/>
          </a:xfrm>
        </p:spPr>
        <p:txBody>
          <a:bodyPr>
            <a:noAutofit/>
          </a:bodyPr>
          <a:lstStyle/>
          <a:p>
            <a:r>
              <a:rPr lang="en-US" sz="4000" dirty="0" smtClean="0"/>
              <a:t>Filter</a:t>
            </a:r>
            <a:endParaRPr lang="en-US" sz="4000" dirty="0"/>
          </a:p>
        </p:txBody>
      </p:sp>
      <p:sp>
        <p:nvSpPr>
          <p:cNvPr id="5" name="Content Placeholder 4"/>
          <p:cNvSpPr>
            <a:spLocks noGrp="1"/>
          </p:cNvSpPr>
          <p:nvPr>
            <p:ph sz="half" idx="2"/>
          </p:nvPr>
        </p:nvSpPr>
        <p:spPr>
          <a:xfrm>
            <a:off x="457200" y="1143000"/>
            <a:ext cx="4040188" cy="3951288"/>
          </a:xfrm>
        </p:spPr>
        <p:txBody>
          <a:bodyPr/>
          <a:lstStyle/>
          <a:p>
            <a:r>
              <a:rPr lang="en-US" dirty="0" smtClean="0"/>
              <a:t>Removes water from the compressed system</a:t>
            </a:r>
            <a:endParaRPr lang="en-US" dirty="0"/>
          </a:p>
        </p:txBody>
      </p:sp>
      <p:sp>
        <p:nvSpPr>
          <p:cNvPr id="6" name="Text Placeholder 5"/>
          <p:cNvSpPr>
            <a:spLocks noGrp="1"/>
          </p:cNvSpPr>
          <p:nvPr>
            <p:ph type="body" sz="quarter" idx="3"/>
          </p:nvPr>
        </p:nvSpPr>
        <p:spPr>
          <a:xfrm>
            <a:off x="4645025" y="4313238"/>
            <a:ext cx="4041775" cy="639762"/>
          </a:xfrm>
        </p:spPr>
        <p:txBody>
          <a:bodyPr>
            <a:noAutofit/>
          </a:bodyPr>
          <a:lstStyle/>
          <a:p>
            <a:r>
              <a:rPr lang="en-US" sz="4000" dirty="0" smtClean="0"/>
              <a:t>Lubricator</a:t>
            </a:r>
            <a:endParaRPr lang="en-US" sz="4000" dirty="0"/>
          </a:p>
        </p:txBody>
      </p:sp>
      <p:sp>
        <p:nvSpPr>
          <p:cNvPr id="7" name="Content Placeholder 6"/>
          <p:cNvSpPr>
            <a:spLocks noGrp="1"/>
          </p:cNvSpPr>
          <p:nvPr>
            <p:ph sz="quarter" idx="4"/>
          </p:nvPr>
        </p:nvSpPr>
        <p:spPr>
          <a:xfrm>
            <a:off x="4645025" y="5029199"/>
            <a:ext cx="4041775" cy="1096963"/>
          </a:xfrm>
        </p:spPr>
        <p:txBody>
          <a:bodyPr/>
          <a:lstStyle/>
          <a:p>
            <a:r>
              <a:rPr lang="en-US" dirty="0" smtClean="0"/>
              <a:t>Introduces oil into the airstream </a:t>
            </a:r>
            <a:endParaRPr lang="en-US" dirty="0"/>
          </a:p>
        </p:txBody>
      </p:sp>
      <p:pic>
        <p:nvPicPr>
          <p:cNvPr id="7373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0317" t="37539" r="24603"/>
          <a:stretch/>
        </p:blipFill>
        <p:spPr bwMode="auto">
          <a:xfrm>
            <a:off x="1219200" y="2590800"/>
            <a:ext cx="2057400" cy="298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3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40872" t="32096" r="40080" b="4091"/>
          <a:stretch/>
        </p:blipFill>
        <p:spPr bwMode="auto">
          <a:xfrm>
            <a:off x="5486400" y="1143000"/>
            <a:ext cx="2122714" cy="2491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Slide 7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80" y="6248400"/>
            <a:ext cx="609600" cy="609600"/>
          </a:xfrm>
          <a:prstGeom prst="rect">
            <a:avLst/>
          </a:prstGeom>
        </p:spPr>
      </p:pic>
    </p:spTree>
    <p:extLst>
      <p:ext uri="{BB962C8B-B14F-4D97-AF65-F5344CB8AC3E}">
        <p14:creationId xmlns:p14="http://schemas.microsoft.com/office/powerpoint/2010/main" val="156213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 tools</a:t>
            </a:r>
            <a:endParaRPr lang="en-US" dirty="0"/>
          </a:p>
        </p:txBody>
      </p:sp>
      <p:sp>
        <p:nvSpPr>
          <p:cNvPr id="3" name="Text Placeholder 2"/>
          <p:cNvSpPr>
            <a:spLocks noGrp="1"/>
          </p:cNvSpPr>
          <p:nvPr>
            <p:ph type="body" idx="1"/>
          </p:nvPr>
        </p:nvSpPr>
        <p:spPr/>
        <p:txBody>
          <a:bodyPr/>
          <a:lstStyle/>
          <a:p>
            <a:endParaRPr lang="en-US"/>
          </a:p>
        </p:txBody>
      </p:sp>
      <p:pic>
        <p:nvPicPr>
          <p:cNvPr id="4" name="Slide 7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320" y="6248400"/>
            <a:ext cx="609600" cy="609600"/>
          </a:xfrm>
          <a:prstGeom prst="rect">
            <a:avLst/>
          </a:prstGeom>
        </p:spPr>
      </p:pic>
    </p:spTree>
    <p:extLst>
      <p:ext uri="{BB962C8B-B14F-4D97-AF65-F5344CB8AC3E}">
        <p14:creationId xmlns:p14="http://schemas.microsoft.com/office/powerpoint/2010/main" val="170295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a:t>
            </a:r>
            <a:endParaRPr lang="en-US" dirty="0"/>
          </a:p>
        </p:txBody>
      </p:sp>
      <p:sp>
        <p:nvSpPr>
          <p:cNvPr id="3" name="Content Placeholder 2"/>
          <p:cNvSpPr>
            <a:spLocks noGrp="1"/>
          </p:cNvSpPr>
          <p:nvPr>
            <p:ph idx="1"/>
          </p:nvPr>
        </p:nvSpPr>
        <p:spPr/>
        <p:txBody>
          <a:bodyPr>
            <a:normAutofit/>
          </a:bodyPr>
          <a:lstStyle/>
          <a:p>
            <a:r>
              <a:rPr lang="en-US" dirty="0" smtClean="0"/>
              <a:t>Always lubricate the tool before and after use</a:t>
            </a:r>
          </a:p>
          <a:p>
            <a:r>
              <a:rPr lang="en-US" dirty="0" smtClean="0"/>
              <a:t>While pressing the air tool’s trigger, squirt a few drops of air tool oil into the tools air inlet fitting</a:t>
            </a:r>
          </a:p>
          <a:p>
            <a:r>
              <a:rPr lang="en-US" dirty="0" smtClean="0"/>
              <a:t>This helps protect the internal parts of the tool</a:t>
            </a:r>
          </a:p>
          <a:p>
            <a:r>
              <a:rPr lang="en-US" dirty="0" smtClean="0"/>
              <a:t>Hold a rag around the air outlet and run the oiled tool briefly to circulate the lubricant through the air motor</a:t>
            </a:r>
          </a:p>
          <a:p>
            <a:r>
              <a:rPr lang="en-US" dirty="0" smtClean="0"/>
              <a:t>Excess oil will be sprayed into your shop rag</a:t>
            </a:r>
          </a:p>
          <a:p>
            <a:r>
              <a:rPr lang="en-US" dirty="0" smtClean="0"/>
              <a:t>Wipe the tool clean before use or storage</a:t>
            </a:r>
            <a:endParaRPr lang="en-US" dirty="0"/>
          </a:p>
        </p:txBody>
      </p:sp>
      <p:pic>
        <p:nvPicPr>
          <p:cNvPr id="4" name="Slide 7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 y="6223000"/>
            <a:ext cx="609600" cy="609600"/>
          </a:xfrm>
          <a:prstGeom prst="rect">
            <a:avLst/>
          </a:prstGeom>
        </p:spPr>
      </p:pic>
    </p:spTree>
    <p:extLst>
      <p:ext uri="{BB962C8B-B14F-4D97-AF65-F5344CB8AC3E}">
        <p14:creationId xmlns:p14="http://schemas.microsoft.com/office/powerpoint/2010/main" val="351529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Wrench</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Heavy duty air wrenches</a:t>
            </a:r>
          </a:p>
          <a:p>
            <a:r>
              <a:rPr lang="en-US" dirty="0" smtClean="0"/>
              <a:t>Use an air motor to produce a striking or hammering force that rotates the driving head</a:t>
            </a:r>
          </a:p>
          <a:p>
            <a:r>
              <a:rPr lang="en-US" dirty="0" smtClean="0"/>
              <a:t>The driving head holds a special impact socket</a:t>
            </a:r>
          </a:p>
          <a:p>
            <a:r>
              <a:rPr lang="en-US" dirty="0" smtClean="0"/>
              <a:t>Drive sizes</a:t>
            </a:r>
          </a:p>
          <a:p>
            <a:pPr lvl="1"/>
            <a:r>
              <a:rPr lang="en-US" dirty="0" smtClean="0"/>
              <a:t>¼”, </a:t>
            </a:r>
            <a:r>
              <a:rPr lang="en-US" baseline="30000" dirty="0" smtClean="0"/>
              <a:t>3</a:t>
            </a:r>
            <a:r>
              <a:rPr lang="en-US" dirty="0" smtClean="0"/>
              <a:t>/</a:t>
            </a:r>
            <a:r>
              <a:rPr lang="en-US" baseline="-25000" dirty="0" smtClean="0"/>
              <a:t>8</a:t>
            </a:r>
            <a:r>
              <a:rPr lang="en-US" dirty="0" smtClean="0"/>
              <a:t>”, ½”, ¾” </a:t>
            </a:r>
          </a:p>
          <a:p>
            <a:r>
              <a:rPr lang="en-US" dirty="0" smtClean="0"/>
              <a:t>A button or switch controls the direction of rotation </a:t>
            </a:r>
            <a:endParaRPr lang="en-US" dirty="0"/>
          </a:p>
        </p:txBody>
      </p:sp>
      <p:pic>
        <p:nvPicPr>
          <p:cNvPr id="39938" name="Picture 2"/>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2012950"/>
            <a:ext cx="40386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lide 7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600" y="6248400"/>
            <a:ext cx="609600" cy="609600"/>
          </a:xfrm>
          <a:prstGeom prst="rect">
            <a:avLst/>
          </a:prstGeom>
        </p:spPr>
      </p:pic>
    </p:spTree>
    <p:extLst>
      <p:ext uri="{BB962C8B-B14F-4D97-AF65-F5344CB8AC3E}">
        <p14:creationId xmlns:p14="http://schemas.microsoft.com/office/powerpoint/2010/main" val="56557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rot="441001">
            <a:off x="351993" y="2190096"/>
            <a:ext cx="4676775" cy="3420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Air Ratchet</a:t>
            </a:r>
            <a:endParaRPr lang="en-US" dirty="0"/>
          </a:p>
        </p:txBody>
      </p:sp>
      <p:sp>
        <p:nvSpPr>
          <p:cNvPr id="3" name="Content Placeholder 2"/>
          <p:cNvSpPr>
            <a:spLocks noGrp="1"/>
          </p:cNvSpPr>
          <p:nvPr>
            <p:ph sz="half" idx="1"/>
          </p:nvPr>
        </p:nvSpPr>
        <p:spPr>
          <a:xfrm>
            <a:off x="4876800" y="1676400"/>
            <a:ext cx="4038600" cy="4718304"/>
          </a:xfrm>
        </p:spPr>
        <p:txBody>
          <a:bodyPr>
            <a:normAutofit fontScale="92500" lnSpcReduction="10000"/>
          </a:bodyPr>
          <a:lstStyle/>
          <a:p>
            <a:r>
              <a:rPr lang="en-US" dirty="0" smtClean="0"/>
              <a:t>Air wrench designed to quickly install or remove fasteners</a:t>
            </a:r>
          </a:p>
          <a:p>
            <a:r>
              <a:rPr lang="en-US" dirty="0" smtClean="0"/>
              <a:t>Good for working in limited space</a:t>
            </a:r>
          </a:p>
          <a:p>
            <a:r>
              <a:rPr lang="en-US" dirty="0" smtClean="0"/>
              <a:t>Doesn’t have high power, so most initial loosening and final tightening must be done with a hand tool </a:t>
            </a:r>
          </a:p>
          <a:p>
            <a:r>
              <a:rPr lang="en-US" dirty="0" smtClean="0"/>
              <a:t>Drive size</a:t>
            </a:r>
          </a:p>
          <a:p>
            <a:pPr lvl="1"/>
            <a:r>
              <a:rPr lang="en-US" dirty="0" smtClean="0"/>
              <a:t>¼”, </a:t>
            </a:r>
            <a:r>
              <a:rPr lang="en-US" baseline="30000" dirty="0" smtClean="0"/>
              <a:t>3</a:t>
            </a:r>
            <a:r>
              <a:rPr lang="en-US" dirty="0" smtClean="0"/>
              <a:t>/</a:t>
            </a:r>
            <a:r>
              <a:rPr lang="en-US" baseline="-25000" dirty="0" smtClean="0"/>
              <a:t>8</a:t>
            </a:r>
            <a:r>
              <a:rPr lang="en-US" dirty="0" smtClean="0"/>
              <a:t>”, ½” </a:t>
            </a:r>
            <a:endParaRPr lang="en-US" dirty="0"/>
          </a:p>
        </p:txBody>
      </p:sp>
      <p:pic>
        <p:nvPicPr>
          <p:cNvPr id="4" name="Slide 7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320" y="6243320"/>
            <a:ext cx="609600" cy="609600"/>
          </a:xfrm>
          <a:prstGeom prst="rect">
            <a:avLst/>
          </a:prstGeom>
        </p:spPr>
      </p:pic>
    </p:spTree>
    <p:extLst>
      <p:ext uri="{BB962C8B-B14F-4D97-AF65-F5344CB8AC3E}">
        <p14:creationId xmlns:p14="http://schemas.microsoft.com/office/powerpoint/2010/main" val="379351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Sockets And Extension</a:t>
            </a:r>
            <a:endParaRPr lang="en-US" dirty="0"/>
          </a:p>
        </p:txBody>
      </p:sp>
      <p:sp>
        <p:nvSpPr>
          <p:cNvPr id="3" name="Content Placeholder 2"/>
          <p:cNvSpPr>
            <a:spLocks noGrp="1"/>
          </p:cNvSpPr>
          <p:nvPr>
            <p:ph idx="1"/>
          </p:nvPr>
        </p:nvSpPr>
        <p:spPr/>
        <p:txBody>
          <a:bodyPr/>
          <a:lstStyle/>
          <a:p>
            <a:r>
              <a:rPr lang="en-US" dirty="0" smtClean="0"/>
              <a:t>Must be used with air and electric wrenches</a:t>
            </a:r>
          </a:p>
          <a:p>
            <a:r>
              <a:rPr lang="en-US" dirty="0" smtClean="0"/>
              <a:t>Are case-hardened steel that are thicker and stronger than conventional chrome-plated sockets </a:t>
            </a:r>
            <a:endParaRPr lang="en-US" dirty="0"/>
          </a:p>
        </p:txBody>
      </p:sp>
      <p:pic>
        <p:nvPicPr>
          <p:cNvPr id="4198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3048000"/>
            <a:ext cx="6400800" cy="3228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lide 7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640" y="6276848"/>
            <a:ext cx="609600" cy="609600"/>
          </a:xfrm>
          <a:prstGeom prst="rect">
            <a:avLst/>
          </a:prstGeom>
        </p:spPr>
      </p:pic>
    </p:spTree>
    <p:extLst>
      <p:ext uri="{BB962C8B-B14F-4D97-AF65-F5344CB8AC3E}">
        <p14:creationId xmlns:p14="http://schemas.microsoft.com/office/powerpoint/2010/main" val="297868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 Hammer</a:t>
            </a:r>
            <a:endParaRPr lang="en-US" dirty="0"/>
          </a:p>
        </p:txBody>
      </p:sp>
      <p:sp>
        <p:nvSpPr>
          <p:cNvPr id="3" name="Content Placeholder 2"/>
          <p:cNvSpPr>
            <a:spLocks noGrp="1"/>
          </p:cNvSpPr>
          <p:nvPr>
            <p:ph idx="1"/>
          </p:nvPr>
        </p:nvSpPr>
        <p:spPr/>
        <p:txBody>
          <a:bodyPr/>
          <a:lstStyle/>
          <a:p>
            <a:r>
              <a:rPr lang="en-US" dirty="0" smtClean="0"/>
              <a:t>Useful </a:t>
            </a:r>
            <a:r>
              <a:rPr lang="en-US" dirty="0"/>
              <a:t>during various driving and cutting operations</a:t>
            </a:r>
          </a:p>
          <a:p>
            <a:r>
              <a:rPr lang="en-US" dirty="0" smtClean="0"/>
              <a:t>Capable </a:t>
            </a:r>
            <a:r>
              <a:rPr lang="en-US" dirty="0"/>
              <a:t>of producing about 1000-4000 impacts per minute</a:t>
            </a:r>
          </a:p>
          <a:p>
            <a:endParaRPr lang="en-US" dirty="0"/>
          </a:p>
        </p:txBody>
      </p:sp>
      <p:pic>
        <p:nvPicPr>
          <p:cNvPr id="4301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16071" b="15080"/>
          <a:stretch/>
        </p:blipFill>
        <p:spPr bwMode="auto">
          <a:xfrm>
            <a:off x="1981200" y="2862942"/>
            <a:ext cx="5486400" cy="3777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lide 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 y="6248400"/>
            <a:ext cx="609600" cy="609600"/>
          </a:xfrm>
          <a:prstGeom prst="rect">
            <a:avLst/>
          </a:prstGeom>
        </p:spPr>
      </p:pic>
    </p:spTree>
    <p:extLst>
      <p:ext uri="{BB962C8B-B14F-4D97-AF65-F5344CB8AC3E}">
        <p14:creationId xmlns:p14="http://schemas.microsoft.com/office/powerpoint/2010/main" val="326382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Wrench Rules</a:t>
            </a:r>
            <a:endParaRPr lang="en-US" dirty="0"/>
          </a:p>
        </p:txBody>
      </p:sp>
      <p:sp>
        <p:nvSpPr>
          <p:cNvPr id="3" name="Content Placeholder 2"/>
          <p:cNvSpPr>
            <a:spLocks noGrp="1"/>
          </p:cNvSpPr>
          <p:nvPr>
            <p:ph idx="1"/>
          </p:nvPr>
        </p:nvSpPr>
        <p:spPr/>
        <p:txBody>
          <a:bodyPr/>
          <a:lstStyle/>
          <a:p>
            <a:r>
              <a:rPr lang="en-US" dirty="0" smtClean="0"/>
              <a:t>Always select the right size wrench</a:t>
            </a:r>
          </a:p>
          <a:p>
            <a:r>
              <a:rPr lang="en-US" dirty="0" smtClean="0"/>
              <a:t>Never hammer on a standard wrench to break loose a bolt or large nut</a:t>
            </a:r>
          </a:p>
          <a:p>
            <a:r>
              <a:rPr lang="en-US" dirty="0" smtClean="0"/>
              <a:t>Pull on the wrench</a:t>
            </a:r>
          </a:p>
          <a:p>
            <a:r>
              <a:rPr lang="en-US" dirty="0" smtClean="0"/>
              <a:t>Never use a steel bar or pipe to increase the length of a wrench for leverage. </a:t>
            </a:r>
          </a:p>
          <a:p>
            <a:endParaRPr lang="en-US" dirty="0"/>
          </a:p>
          <a:p>
            <a:r>
              <a:rPr lang="en-US" dirty="0" smtClean="0"/>
              <a:t>Wrenches can use metric or standard measurements </a:t>
            </a:r>
            <a:endParaRPr lang="en-US" dirty="0"/>
          </a:p>
        </p:txBody>
      </p:sp>
      <p:pic>
        <p:nvPicPr>
          <p:cNvPr id="4" name="Slide 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248400"/>
            <a:ext cx="609600" cy="609600"/>
          </a:xfrm>
          <a:prstGeom prst="rect">
            <a:avLst/>
          </a:prstGeom>
        </p:spPr>
      </p:pic>
    </p:spTree>
    <p:extLst>
      <p:ext uri="{BB962C8B-B14F-4D97-AF65-F5344CB8AC3E}">
        <p14:creationId xmlns:p14="http://schemas.microsoft.com/office/powerpoint/2010/main" val="398289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6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Blowgun</a:t>
            </a:r>
            <a:endParaRPr lang="en-US" dirty="0"/>
          </a:p>
        </p:txBody>
      </p:sp>
      <p:sp>
        <p:nvSpPr>
          <p:cNvPr id="3" name="Content Placeholder 2"/>
          <p:cNvSpPr>
            <a:spLocks noGrp="1"/>
          </p:cNvSpPr>
          <p:nvPr>
            <p:ph idx="1"/>
          </p:nvPr>
        </p:nvSpPr>
        <p:spPr/>
        <p:txBody>
          <a:bodyPr/>
          <a:lstStyle/>
          <a:p>
            <a:r>
              <a:rPr lang="en-US" dirty="0" smtClean="0"/>
              <a:t>Used to dry and clean parts</a:t>
            </a:r>
          </a:p>
          <a:p>
            <a:r>
              <a:rPr lang="en-US" dirty="0" smtClean="0"/>
              <a:t>Used to blow dust and loose dirt off of parts</a:t>
            </a:r>
          </a:p>
          <a:p>
            <a:r>
              <a:rPr lang="en-US" dirty="0" smtClean="0"/>
              <a:t>Always wear eye protection and direct the blast away from yourselves and others</a:t>
            </a:r>
          </a:p>
          <a:p>
            <a:r>
              <a:rPr lang="en-US" dirty="0" smtClean="0"/>
              <a:t>DO NOT blow clean brake and clutch parts </a:t>
            </a:r>
            <a:endParaRPr lang="en-US" dirty="0"/>
          </a:p>
        </p:txBody>
      </p:sp>
      <p:pic>
        <p:nvPicPr>
          <p:cNvPr id="4403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7191" b="16465"/>
          <a:stretch/>
        </p:blipFill>
        <p:spPr bwMode="auto">
          <a:xfrm>
            <a:off x="2133600" y="3657600"/>
            <a:ext cx="4495800" cy="2982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lide 8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 y="6243320"/>
            <a:ext cx="609600" cy="609600"/>
          </a:xfrm>
          <a:prstGeom prst="rect">
            <a:avLst/>
          </a:prstGeom>
        </p:spPr>
      </p:pic>
    </p:spTree>
    <p:extLst>
      <p:ext uri="{BB962C8B-B14F-4D97-AF65-F5344CB8AC3E}">
        <p14:creationId xmlns:p14="http://schemas.microsoft.com/office/powerpoint/2010/main" val="394341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Solvent Gun</a:t>
            </a:r>
            <a:endParaRPr lang="en-US" dirty="0"/>
          </a:p>
        </p:txBody>
      </p:sp>
      <p:sp>
        <p:nvSpPr>
          <p:cNvPr id="3" name="Content Placeholder 2"/>
          <p:cNvSpPr>
            <a:spLocks noGrp="1"/>
          </p:cNvSpPr>
          <p:nvPr>
            <p:ph idx="1"/>
          </p:nvPr>
        </p:nvSpPr>
        <p:spPr/>
        <p:txBody>
          <a:bodyPr/>
          <a:lstStyle/>
          <a:p>
            <a:r>
              <a:rPr lang="en-US" dirty="0" smtClean="0"/>
              <a:t>Used to wash parts that will not fit into a cleaning tank </a:t>
            </a:r>
            <a:endParaRPr lang="en-US" dirty="0"/>
          </a:p>
        </p:txBody>
      </p:sp>
      <p:pic>
        <p:nvPicPr>
          <p:cNvPr id="4505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2514600"/>
            <a:ext cx="4014722" cy="2957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lide 8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48400"/>
            <a:ext cx="609600" cy="609600"/>
          </a:xfrm>
          <a:prstGeom prst="rect">
            <a:avLst/>
          </a:prstGeom>
        </p:spPr>
      </p:pic>
    </p:spTree>
    <p:extLst>
      <p:ext uri="{BB962C8B-B14F-4D97-AF65-F5344CB8AC3E}">
        <p14:creationId xmlns:p14="http://schemas.microsoft.com/office/powerpoint/2010/main" val="223186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14672" b="16023"/>
          <a:stretch/>
        </p:blipFill>
        <p:spPr bwMode="auto">
          <a:xfrm>
            <a:off x="2057400" y="3048000"/>
            <a:ext cx="5181600" cy="359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Air Drill</a:t>
            </a:r>
            <a:endParaRPr lang="en-US" dirty="0"/>
          </a:p>
        </p:txBody>
      </p:sp>
      <p:sp>
        <p:nvSpPr>
          <p:cNvPr id="3" name="Content Placeholder 2"/>
          <p:cNvSpPr>
            <a:spLocks noGrp="1"/>
          </p:cNvSpPr>
          <p:nvPr>
            <p:ph idx="1"/>
          </p:nvPr>
        </p:nvSpPr>
        <p:spPr/>
        <p:txBody>
          <a:bodyPr/>
          <a:lstStyle/>
          <a:p>
            <a:r>
              <a:rPr lang="en-US" dirty="0" smtClean="0"/>
              <a:t>Used </a:t>
            </a:r>
            <a:r>
              <a:rPr lang="en-US" dirty="0"/>
              <a:t>for many tasks because of its power output and speed adjustment capabilities</a:t>
            </a:r>
          </a:p>
          <a:p>
            <a:r>
              <a:rPr lang="en-US" dirty="0" smtClean="0"/>
              <a:t>With </a:t>
            </a:r>
            <a:r>
              <a:rPr lang="en-US" dirty="0"/>
              <a:t>the use of attachments, air drills can drill holes, grind, polish and clean parts. </a:t>
            </a:r>
          </a:p>
          <a:p>
            <a:endParaRPr lang="en-US" dirty="0"/>
          </a:p>
        </p:txBody>
      </p:sp>
      <p:pic>
        <p:nvPicPr>
          <p:cNvPr id="4" name="Slide 8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43320"/>
            <a:ext cx="609600" cy="609600"/>
          </a:xfrm>
          <a:prstGeom prst="rect">
            <a:avLst/>
          </a:prstGeom>
        </p:spPr>
      </p:pic>
    </p:spTree>
    <p:extLst>
      <p:ext uri="{BB962C8B-B14F-4D97-AF65-F5344CB8AC3E}">
        <p14:creationId xmlns:p14="http://schemas.microsoft.com/office/powerpoint/2010/main" val="185574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 Brush Add-Ons</a:t>
            </a:r>
            <a:endParaRPr lang="en-US" dirty="0"/>
          </a:p>
        </p:txBody>
      </p:sp>
      <p:sp>
        <p:nvSpPr>
          <p:cNvPr id="3" name="Content Placeholder 2"/>
          <p:cNvSpPr>
            <a:spLocks noGrp="1"/>
          </p:cNvSpPr>
          <p:nvPr>
            <p:ph idx="1"/>
          </p:nvPr>
        </p:nvSpPr>
        <p:spPr/>
        <p:txBody>
          <a:bodyPr/>
          <a:lstStyle/>
          <a:p>
            <a:r>
              <a:rPr lang="en-US" dirty="0" smtClean="0"/>
              <a:t>Rotary Brush</a:t>
            </a:r>
          </a:p>
          <a:p>
            <a:pPr lvl="1"/>
            <a:r>
              <a:rPr lang="en-US" dirty="0" smtClean="0"/>
              <a:t>Used for rapid cleaning of parts</a:t>
            </a:r>
          </a:p>
          <a:p>
            <a:r>
              <a:rPr lang="en-US" dirty="0" smtClean="0"/>
              <a:t>Abrasive Pad</a:t>
            </a:r>
          </a:p>
          <a:p>
            <a:pPr lvl="1"/>
            <a:r>
              <a:rPr lang="en-US" dirty="0" smtClean="0"/>
              <a:t>Used for removal of old gasket material</a:t>
            </a:r>
          </a:p>
          <a:p>
            <a:r>
              <a:rPr lang="en-US" dirty="0" smtClean="0"/>
              <a:t>Rotary File</a:t>
            </a:r>
          </a:p>
          <a:p>
            <a:pPr lvl="1"/>
            <a:r>
              <a:rPr lang="en-US" dirty="0" smtClean="0"/>
              <a:t>Used to removing metal burrs and nicks </a:t>
            </a:r>
            <a:endParaRPr lang="en-US" dirty="0"/>
          </a:p>
        </p:txBody>
      </p:sp>
      <p:pic>
        <p:nvPicPr>
          <p:cNvPr id="4710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143000"/>
            <a:ext cx="276225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4426272"/>
            <a:ext cx="3276600" cy="2009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3050" y="4097242"/>
            <a:ext cx="3276600" cy="2349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lide 8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 y="6248400"/>
            <a:ext cx="609600" cy="609600"/>
          </a:xfrm>
          <a:prstGeom prst="rect">
            <a:avLst/>
          </a:prstGeom>
        </p:spPr>
      </p:pic>
    </p:spTree>
    <p:extLst>
      <p:ext uri="{BB962C8B-B14F-4D97-AF65-F5344CB8AC3E}">
        <p14:creationId xmlns:p14="http://schemas.microsoft.com/office/powerpoint/2010/main" val="365454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4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 tools</a:t>
            </a:r>
            <a:endParaRPr lang="en-US" dirty="0"/>
          </a:p>
        </p:txBody>
      </p:sp>
      <p:sp>
        <p:nvSpPr>
          <p:cNvPr id="3" name="Text Placeholder 2"/>
          <p:cNvSpPr>
            <a:spLocks noGrp="1"/>
          </p:cNvSpPr>
          <p:nvPr>
            <p:ph type="body" idx="1"/>
          </p:nvPr>
        </p:nvSpPr>
        <p:spPr/>
        <p:txBody>
          <a:bodyPr/>
          <a:lstStyle/>
          <a:p>
            <a:endParaRPr lang="en-US"/>
          </a:p>
        </p:txBody>
      </p:sp>
      <p:pic>
        <p:nvPicPr>
          <p:cNvPr id="4" name="Slide 8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2400" y="6248400"/>
            <a:ext cx="609600" cy="609600"/>
          </a:xfrm>
          <a:prstGeom prst="rect">
            <a:avLst/>
          </a:prstGeom>
        </p:spPr>
      </p:pic>
    </p:spTree>
    <p:extLst>
      <p:ext uri="{BB962C8B-B14F-4D97-AF65-F5344CB8AC3E}">
        <p14:creationId xmlns:p14="http://schemas.microsoft.com/office/powerpoint/2010/main" val="218150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Bench Grinder</a:t>
            </a:r>
            <a:endParaRPr lang="en-US" dirty="0"/>
          </a:p>
        </p:txBody>
      </p:sp>
      <p:sp>
        <p:nvSpPr>
          <p:cNvPr id="3" name="Content Placeholder 2"/>
          <p:cNvSpPr>
            <a:spLocks noGrp="1"/>
          </p:cNvSpPr>
          <p:nvPr>
            <p:ph idx="1"/>
          </p:nvPr>
        </p:nvSpPr>
        <p:spPr/>
        <p:txBody>
          <a:bodyPr>
            <a:normAutofit/>
          </a:bodyPr>
          <a:lstStyle/>
          <a:p>
            <a:r>
              <a:rPr lang="en-US" dirty="0" smtClean="0"/>
              <a:t>Used for grinding, cleaning, or polishing operations</a:t>
            </a:r>
          </a:p>
          <a:p>
            <a:r>
              <a:rPr lang="en-US" dirty="0" smtClean="0"/>
              <a:t>Two wheels</a:t>
            </a:r>
          </a:p>
          <a:p>
            <a:pPr lvl="1"/>
            <a:r>
              <a:rPr lang="en-US" dirty="0" smtClean="0"/>
              <a:t>Grinding wheel</a:t>
            </a:r>
          </a:p>
          <a:p>
            <a:pPr lvl="1"/>
            <a:r>
              <a:rPr lang="en-US" dirty="0" smtClean="0"/>
              <a:t>Wire wheel</a:t>
            </a:r>
          </a:p>
          <a:p>
            <a:r>
              <a:rPr lang="en-US" dirty="0" smtClean="0"/>
              <a:t>Rules</a:t>
            </a:r>
          </a:p>
          <a:p>
            <a:pPr lvl="1"/>
            <a:r>
              <a:rPr lang="en-US" dirty="0" smtClean="0"/>
              <a:t>Always wear eye protection</a:t>
            </a:r>
          </a:p>
          <a:p>
            <a:pPr lvl="1"/>
            <a:r>
              <a:rPr lang="en-US" dirty="0" smtClean="0"/>
              <a:t>Have the shields in place</a:t>
            </a:r>
          </a:p>
          <a:p>
            <a:pPr lvl="1"/>
            <a:r>
              <a:rPr lang="en-US" dirty="0" smtClean="0"/>
              <a:t>Keep the tool rest adjusted </a:t>
            </a:r>
            <a:br>
              <a:rPr lang="en-US" dirty="0" smtClean="0"/>
            </a:br>
            <a:r>
              <a:rPr lang="en-US" dirty="0" smtClean="0"/>
              <a:t>close to the wheel</a:t>
            </a:r>
          </a:p>
          <a:p>
            <a:pPr lvl="1"/>
            <a:r>
              <a:rPr lang="en-US" dirty="0" smtClean="0"/>
              <a:t>Do not use a wire wheel to </a:t>
            </a:r>
            <a:br>
              <a:rPr lang="en-US" dirty="0" smtClean="0"/>
            </a:br>
            <a:r>
              <a:rPr lang="en-US" dirty="0" smtClean="0"/>
              <a:t>clean soft metal parts</a:t>
            </a:r>
            <a:endParaRPr lang="en-US" dirty="0"/>
          </a:p>
        </p:txBody>
      </p:sp>
      <p:pic>
        <p:nvPicPr>
          <p:cNvPr id="4813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200" y="2438400"/>
            <a:ext cx="4558812" cy="3160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lide 8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48400"/>
            <a:ext cx="609600" cy="609600"/>
          </a:xfrm>
          <a:prstGeom prst="rect">
            <a:avLst/>
          </a:prstGeom>
        </p:spPr>
      </p:pic>
    </p:spTree>
    <p:extLst>
      <p:ext uri="{BB962C8B-B14F-4D97-AF65-F5344CB8AC3E}">
        <p14:creationId xmlns:p14="http://schemas.microsoft.com/office/powerpoint/2010/main" val="155941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8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Drills</a:t>
            </a:r>
            <a:endParaRPr lang="en-US" dirty="0"/>
          </a:p>
        </p:txBody>
      </p:sp>
      <p:sp>
        <p:nvSpPr>
          <p:cNvPr id="3" name="Content Placeholder 2"/>
          <p:cNvSpPr>
            <a:spLocks noGrp="1"/>
          </p:cNvSpPr>
          <p:nvPr>
            <p:ph idx="1"/>
          </p:nvPr>
        </p:nvSpPr>
        <p:spPr/>
        <p:txBody>
          <a:bodyPr/>
          <a:lstStyle/>
          <a:p>
            <a:r>
              <a:rPr lang="en-US" dirty="0" smtClean="0"/>
              <a:t>Used to create holes in metal and plastic parts</a:t>
            </a:r>
          </a:p>
          <a:p>
            <a:r>
              <a:rPr lang="en-US" dirty="0" smtClean="0"/>
              <a:t>Can be portable or mounted</a:t>
            </a:r>
          </a:p>
          <a:p>
            <a:r>
              <a:rPr lang="en-US" dirty="0" smtClean="0"/>
              <a:t>Drill use bits that are shaped like the ends of screwdrivers</a:t>
            </a:r>
          </a:p>
          <a:p>
            <a:r>
              <a:rPr lang="en-US" dirty="0" smtClean="0"/>
              <a:t>Bits can be metric or standard measurement </a:t>
            </a:r>
            <a:endParaRPr lang="en-US"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3399806"/>
            <a:ext cx="4038600" cy="3436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lide 8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460" y="6160589"/>
            <a:ext cx="609600" cy="609600"/>
          </a:xfrm>
          <a:prstGeom prst="rect">
            <a:avLst/>
          </a:prstGeom>
        </p:spPr>
      </p:pic>
    </p:spTree>
    <p:extLst>
      <p:ext uri="{BB962C8B-B14F-4D97-AF65-F5344CB8AC3E}">
        <p14:creationId xmlns:p14="http://schemas.microsoft.com/office/powerpoint/2010/main" val="281406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7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1447800"/>
            <a:ext cx="38100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Portable Electric Drill</a:t>
            </a:r>
            <a:endParaRPr lang="en-US" dirty="0"/>
          </a:p>
        </p:txBody>
      </p:sp>
      <p:sp>
        <p:nvSpPr>
          <p:cNvPr id="3" name="Content Placeholder 2"/>
          <p:cNvSpPr>
            <a:spLocks noGrp="1"/>
          </p:cNvSpPr>
          <p:nvPr>
            <p:ph idx="1"/>
          </p:nvPr>
        </p:nvSpPr>
        <p:spPr/>
        <p:txBody>
          <a:bodyPr/>
          <a:lstStyle/>
          <a:p>
            <a:r>
              <a:rPr lang="en-US" dirty="0" smtClean="0"/>
              <a:t>Hand-held drills</a:t>
            </a:r>
          </a:p>
          <a:p>
            <a:r>
              <a:rPr lang="en-US" dirty="0" smtClean="0"/>
              <a:t>Wired and wireless</a:t>
            </a:r>
          </a:p>
          <a:p>
            <a:r>
              <a:rPr lang="en-US" dirty="0" smtClean="0"/>
              <a:t>Electric drills with power cords are </a:t>
            </a:r>
            <a:br>
              <a:rPr lang="en-US" dirty="0" smtClean="0"/>
            </a:br>
            <a:r>
              <a:rPr lang="en-US" dirty="0" smtClean="0"/>
              <a:t>needed for more difficult or </a:t>
            </a:r>
            <a:br>
              <a:rPr lang="en-US" dirty="0" smtClean="0"/>
            </a:br>
            <a:r>
              <a:rPr lang="en-US" dirty="0" smtClean="0"/>
              <a:t>high-torque operations</a:t>
            </a:r>
            <a:endParaRPr lang="en-US" dirty="0"/>
          </a:p>
        </p:txBody>
      </p:sp>
      <p:pic>
        <p:nvPicPr>
          <p:cNvPr id="4" name="Slide 8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 y="6228080"/>
            <a:ext cx="609600" cy="609600"/>
          </a:xfrm>
          <a:prstGeom prst="rect">
            <a:avLst/>
          </a:prstGeom>
        </p:spPr>
      </p:pic>
    </p:spTree>
    <p:extLst>
      <p:ext uri="{BB962C8B-B14F-4D97-AF65-F5344CB8AC3E}">
        <p14:creationId xmlns:p14="http://schemas.microsoft.com/office/powerpoint/2010/main" val="397054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www.harborfreight.com/media/catalog/product/cache/1/image/9df78eab33525d08d6e5fb8d27136e95/i/m/image_2148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394" t="6278" r="18767"/>
          <a:stretch/>
        </p:blipFill>
        <p:spPr bwMode="auto">
          <a:xfrm>
            <a:off x="5867400" y="2286001"/>
            <a:ext cx="2671150" cy="41147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Drill Press </a:t>
            </a:r>
            <a:endParaRPr lang="en-US" dirty="0"/>
          </a:p>
        </p:txBody>
      </p:sp>
      <p:sp>
        <p:nvSpPr>
          <p:cNvPr id="3" name="Content Placeholder 2"/>
          <p:cNvSpPr>
            <a:spLocks noGrp="1"/>
          </p:cNvSpPr>
          <p:nvPr>
            <p:ph idx="1"/>
          </p:nvPr>
        </p:nvSpPr>
        <p:spPr/>
        <p:txBody>
          <a:bodyPr>
            <a:normAutofit/>
          </a:bodyPr>
          <a:lstStyle/>
          <a:p>
            <a:r>
              <a:rPr lang="en-US" dirty="0" smtClean="0"/>
              <a:t>Large, floor or bench mounted drill </a:t>
            </a:r>
          </a:p>
          <a:p>
            <a:r>
              <a:rPr lang="en-US" dirty="0" smtClean="0"/>
              <a:t>The drill press allows the bit to be pressed </a:t>
            </a:r>
            <a:br>
              <a:rPr lang="en-US" dirty="0" smtClean="0"/>
            </a:br>
            <a:r>
              <a:rPr lang="en-US" dirty="0" smtClean="0"/>
              <a:t>into the work with increased force</a:t>
            </a:r>
          </a:p>
          <a:p>
            <a:r>
              <a:rPr lang="en-US" dirty="0" smtClean="0"/>
              <a:t>Rules</a:t>
            </a:r>
          </a:p>
          <a:p>
            <a:pPr lvl="1"/>
            <a:r>
              <a:rPr lang="en-US" dirty="0" smtClean="0"/>
              <a:t>Remove the key from the chuck before </a:t>
            </a:r>
            <a:br>
              <a:rPr lang="en-US" dirty="0" smtClean="0"/>
            </a:br>
            <a:r>
              <a:rPr lang="en-US" dirty="0" smtClean="0"/>
              <a:t>turning on the drill press</a:t>
            </a:r>
          </a:p>
          <a:p>
            <a:pPr lvl="1"/>
            <a:r>
              <a:rPr lang="en-US" dirty="0" smtClean="0"/>
              <a:t>Secure the part to be drilled with a </a:t>
            </a:r>
            <a:br>
              <a:rPr lang="en-US" dirty="0" smtClean="0"/>
            </a:br>
            <a:r>
              <a:rPr lang="en-US" dirty="0" smtClean="0"/>
              <a:t>C-clamp</a:t>
            </a:r>
          </a:p>
          <a:p>
            <a:pPr lvl="1"/>
            <a:r>
              <a:rPr lang="en-US" dirty="0" smtClean="0"/>
              <a:t>Use a center punch to indent the part and </a:t>
            </a:r>
            <a:br>
              <a:rPr lang="en-US" dirty="0" smtClean="0"/>
            </a:br>
            <a:r>
              <a:rPr lang="en-US" dirty="0" smtClean="0"/>
              <a:t>start the hole</a:t>
            </a:r>
          </a:p>
          <a:p>
            <a:pPr lvl="1"/>
            <a:r>
              <a:rPr lang="en-US" dirty="0" smtClean="0"/>
              <a:t>Release the press right before the bit </a:t>
            </a:r>
            <a:br>
              <a:rPr lang="en-US" dirty="0" smtClean="0"/>
            </a:br>
            <a:r>
              <a:rPr lang="en-US" dirty="0" smtClean="0"/>
              <a:t>breaks through the bottom of the part</a:t>
            </a:r>
          </a:p>
          <a:p>
            <a:pPr lvl="1"/>
            <a:r>
              <a:rPr lang="en-US" dirty="0" smtClean="0"/>
              <a:t>Oil the bit as needed </a:t>
            </a:r>
            <a:endParaRPr lang="en-US" dirty="0"/>
          </a:p>
        </p:txBody>
      </p:sp>
      <p:pic>
        <p:nvPicPr>
          <p:cNvPr id="4" name="Slide 8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48400"/>
            <a:ext cx="609600" cy="609600"/>
          </a:xfrm>
          <a:prstGeom prst="rect">
            <a:avLst/>
          </a:prstGeom>
        </p:spPr>
      </p:pic>
    </p:spTree>
    <p:extLst>
      <p:ext uri="{BB962C8B-B14F-4D97-AF65-F5344CB8AC3E}">
        <p14:creationId xmlns:p14="http://schemas.microsoft.com/office/powerpoint/2010/main" val="110455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3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Hydraulic tools</a:t>
            </a:r>
            <a:endParaRPr lang="en-US" dirty="0"/>
          </a:p>
        </p:txBody>
      </p:sp>
      <p:sp>
        <p:nvSpPr>
          <p:cNvPr id="3" name="Text Placeholder 2"/>
          <p:cNvSpPr>
            <a:spLocks noGrp="1"/>
          </p:cNvSpPr>
          <p:nvPr>
            <p:ph type="body" idx="1"/>
          </p:nvPr>
        </p:nvSpPr>
        <p:spPr/>
        <p:txBody>
          <a:bodyPr/>
          <a:lstStyle/>
          <a:p>
            <a:endParaRPr lang="en-US"/>
          </a:p>
        </p:txBody>
      </p:sp>
      <p:pic>
        <p:nvPicPr>
          <p:cNvPr id="4" name="Slide 8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1920" y="6248400"/>
            <a:ext cx="609600" cy="609600"/>
          </a:xfrm>
          <a:prstGeom prst="rect">
            <a:avLst/>
          </a:prstGeom>
        </p:spPr>
      </p:pic>
    </p:spTree>
    <p:extLst>
      <p:ext uri="{BB962C8B-B14F-4D97-AF65-F5344CB8AC3E}">
        <p14:creationId xmlns:p14="http://schemas.microsoft.com/office/powerpoint/2010/main" val="319389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3883024" y="2209800"/>
            <a:ext cx="5228688" cy="3374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Open-End Wrenches</a:t>
            </a:r>
            <a:endParaRPr lang="en-US" dirty="0"/>
          </a:p>
        </p:txBody>
      </p:sp>
      <p:sp>
        <p:nvSpPr>
          <p:cNvPr id="4" name="Content Placeholder 3"/>
          <p:cNvSpPr>
            <a:spLocks noGrp="1"/>
          </p:cNvSpPr>
          <p:nvPr>
            <p:ph sz="half" idx="1"/>
          </p:nvPr>
        </p:nvSpPr>
        <p:spPr/>
        <p:txBody>
          <a:bodyPr/>
          <a:lstStyle/>
          <a:p>
            <a:r>
              <a:rPr lang="en-US" dirty="0" smtClean="0"/>
              <a:t>Has an open jaw on both ends with each end a different size and set at a different angle </a:t>
            </a:r>
          </a:p>
          <a:p>
            <a:r>
              <a:rPr lang="en-US" dirty="0" smtClean="0"/>
              <a:t>Should not be used on extremely tight nuts or bolts</a:t>
            </a:r>
          </a:p>
          <a:p>
            <a:pPr lvl="1"/>
            <a:r>
              <a:rPr lang="en-US" dirty="0" smtClean="0"/>
              <a:t>Weak jaws</a:t>
            </a:r>
            <a:endParaRPr lang="en-US" dirty="0"/>
          </a:p>
        </p:txBody>
      </p:sp>
      <p:pic>
        <p:nvPicPr>
          <p:cNvPr id="3" name="Slide 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320" y="6248400"/>
            <a:ext cx="609600" cy="609600"/>
          </a:xfrm>
          <a:prstGeom prst="rect">
            <a:avLst/>
          </a:prstGeom>
        </p:spPr>
      </p:pic>
    </p:spTree>
    <p:extLst>
      <p:ext uri="{BB962C8B-B14F-4D97-AF65-F5344CB8AC3E}">
        <p14:creationId xmlns:p14="http://schemas.microsoft.com/office/powerpoint/2010/main" val="30485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Floor Jack</a:t>
            </a:r>
            <a:endParaRPr lang="en-US" dirty="0"/>
          </a:p>
        </p:txBody>
      </p:sp>
      <p:sp>
        <p:nvSpPr>
          <p:cNvPr id="3" name="Content Placeholder 2"/>
          <p:cNvSpPr>
            <a:spLocks noGrp="1"/>
          </p:cNvSpPr>
          <p:nvPr>
            <p:ph idx="1"/>
          </p:nvPr>
        </p:nvSpPr>
        <p:spPr/>
        <p:txBody>
          <a:bodyPr>
            <a:normAutofit/>
          </a:bodyPr>
          <a:lstStyle/>
          <a:p>
            <a:r>
              <a:rPr lang="en-US" dirty="0" smtClean="0"/>
              <a:t>Used </a:t>
            </a:r>
            <a:r>
              <a:rPr lang="en-US" dirty="0"/>
              <a:t>to raise either the front, sides or rear of a vehicle</a:t>
            </a:r>
          </a:p>
          <a:p>
            <a:r>
              <a:rPr lang="en-US" dirty="0" smtClean="0"/>
              <a:t>Place </a:t>
            </a:r>
            <a:r>
              <a:rPr lang="en-US" dirty="0"/>
              <a:t>the jack saddle under a solid part of the car, such as the frame, suspension arm, or axle housing.</a:t>
            </a:r>
          </a:p>
          <a:p>
            <a:r>
              <a:rPr lang="en-US" dirty="0" smtClean="0"/>
              <a:t>To </a:t>
            </a:r>
            <a:r>
              <a:rPr lang="en-US" dirty="0"/>
              <a:t>raise the vehicle, turn the jack handle or knob clockwise and pump the handle.</a:t>
            </a:r>
          </a:p>
          <a:p>
            <a:r>
              <a:rPr lang="en-US" dirty="0" smtClean="0"/>
              <a:t>To </a:t>
            </a:r>
            <a:r>
              <a:rPr lang="en-US" dirty="0"/>
              <a:t>lower the vehicle, turn the handle or knob counterclockwise slowly to open the pressure-release valve </a:t>
            </a:r>
          </a:p>
          <a:p>
            <a:r>
              <a:rPr lang="en-US" dirty="0" smtClean="0"/>
              <a:t>When </a:t>
            </a:r>
            <a:r>
              <a:rPr lang="en-US" dirty="0"/>
              <a:t>raising the vehicle, place the transmission in neutral and release the parking break</a:t>
            </a:r>
          </a:p>
          <a:p>
            <a:r>
              <a:rPr lang="en-US" dirty="0" smtClean="0"/>
              <a:t>After </a:t>
            </a:r>
            <a:r>
              <a:rPr lang="en-US" dirty="0"/>
              <a:t>raising, secure the vehicle on jack stands</a:t>
            </a:r>
            <a:r>
              <a:rPr lang="en-US" dirty="0" smtClean="0"/>
              <a:t>.</a:t>
            </a:r>
            <a:endParaRPr lang="en-US" dirty="0"/>
          </a:p>
        </p:txBody>
      </p:sp>
      <p:pic>
        <p:nvPicPr>
          <p:cNvPr id="4" name="Slide 9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 y="6248400"/>
            <a:ext cx="609600" cy="609600"/>
          </a:xfrm>
          <a:prstGeom prst="rect">
            <a:avLst/>
          </a:prstGeom>
        </p:spPr>
      </p:pic>
    </p:spTree>
    <p:extLst>
      <p:ext uri="{BB962C8B-B14F-4D97-AF65-F5344CB8AC3E}">
        <p14:creationId xmlns:p14="http://schemas.microsoft.com/office/powerpoint/2010/main" val="207136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1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Transmission Jack</a:t>
            </a:r>
            <a:endParaRPr lang="en-US" dirty="0"/>
          </a:p>
        </p:txBody>
      </p:sp>
      <p:sp>
        <p:nvSpPr>
          <p:cNvPr id="3" name="Content Placeholder 2"/>
          <p:cNvSpPr>
            <a:spLocks noGrp="1"/>
          </p:cNvSpPr>
          <p:nvPr>
            <p:ph sz="half" idx="1"/>
          </p:nvPr>
        </p:nvSpPr>
        <p:spPr/>
        <p:txBody>
          <a:bodyPr/>
          <a:lstStyle/>
          <a:p>
            <a:r>
              <a:rPr lang="en-US" dirty="0" smtClean="0"/>
              <a:t>Designed to hold transmissions and transaxles during removal or installation </a:t>
            </a:r>
          </a:p>
          <a:p>
            <a:r>
              <a:rPr lang="en-US" dirty="0" smtClean="0"/>
              <a:t>Two types</a:t>
            </a:r>
          </a:p>
          <a:p>
            <a:pPr lvl="1"/>
            <a:r>
              <a:rPr lang="en-US" dirty="0" smtClean="0"/>
              <a:t>One to be used while the car is on the ground</a:t>
            </a:r>
          </a:p>
          <a:p>
            <a:pPr lvl="1"/>
            <a:r>
              <a:rPr lang="en-US" dirty="0" smtClean="0"/>
              <a:t>Other to be used while the car is raised on a lift </a:t>
            </a:r>
          </a:p>
        </p:txBody>
      </p:sp>
      <p:pic>
        <p:nvPicPr>
          <p:cNvPr id="51202" name="Picture 2"/>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2012950"/>
            <a:ext cx="40386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lide 9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48400"/>
            <a:ext cx="609600" cy="609600"/>
          </a:xfrm>
          <a:prstGeom prst="rect">
            <a:avLst/>
          </a:prstGeom>
        </p:spPr>
      </p:pic>
    </p:spTree>
    <p:extLst>
      <p:ext uri="{BB962C8B-B14F-4D97-AF65-F5344CB8AC3E}">
        <p14:creationId xmlns:p14="http://schemas.microsoft.com/office/powerpoint/2010/main" val="39940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Engine Crane</a:t>
            </a:r>
            <a:endParaRPr lang="en-US" dirty="0"/>
          </a:p>
        </p:txBody>
      </p:sp>
      <p:sp>
        <p:nvSpPr>
          <p:cNvPr id="3" name="Content Placeholder 2"/>
          <p:cNvSpPr>
            <a:spLocks noGrp="1"/>
          </p:cNvSpPr>
          <p:nvPr>
            <p:ph sz="half" idx="1"/>
          </p:nvPr>
        </p:nvSpPr>
        <p:spPr>
          <a:xfrm>
            <a:off x="4724400" y="1673352"/>
            <a:ext cx="4038600" cy="4718304"/>
          </a:xfrm>
        </p:spPr>
        <p:txBody>
          <a:bodyPr/>
          <a:lstStyle/>
          <a:p>
            <a:r>
              <a:rPr lang="en-US" dirty="0" smtClean="0"/>
              <a:t>Used to remove and install heavy engine assemblies </a:t>
            </a:r>
          </a:p>
          <a:p>
            <a:r>
              <a:rPr lang="en-US" dirty="0" smtClean="0"/>
              <a:t>Equipped with a hydraulic hand jack for raising engines and a pressure-release valve for lowering engines</a:t>
            </a:r>
          </a:p>
          <a:p>
            <a:r>
              <a:rPr lang="en-US" dirty="0" smtClean="0"/>
              <a:t>Can be handy for other heavy parts </a:t>
            </a:r>
            <a:endParaRPr lang="en-US" dirty="0"/>
          </a:p>
        </p:txBody>
      </p:sp>
      <p:pic>
        <p:nvPicPr>
          <p:cNvPr id="52226"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685800" y="1752600"/>
            <a:ext cx="3643313" cy="4375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lide 9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48400"/>
            <a:ext cx="609600" cy="609600"/>
          </a:xfrm>
          <a:prstGeom prst="rect">
            <a:avLst/>
          </a:prstGeom>
        </p:spPr>
      </p:pic>
    </p:spTree>
    <p:extLst>
      <p:ext uri="{BB962C8B-B14F-4D97-AF65-F5344CB8AC3E}">
        <p14:creationId xmlns:p14="http://schemas.microsoft.com/office/powerpoint/2010/main" val="55312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Hydraulic Press</a:t>
            </a:r>
            <a:endParaRPr lang="en-US" dirty="0"/>
          </a:p>
        </p:txBody>
      </p:sp>
      <p:sp>
        <p:nvSpPr>
          <p:cNvPr id="3" name="Content Placeholder 2"/>
          <p:cNvSpPr>
            <a:spLocks noGrp="1"/>
          </p:cNvSpPr>
          <p:nvPr>
            <p:ph sz="half" idx="1"/>
          </p:nvPr>
        </p:nvSpPr>
        <p:spPr/>
        <p:txBody>
          <a:bodyPr/>
          <a:lstStyle/>
          <a:p>
            <a:r>
              <a:rPr lang="en-US" dirty="0" smtClean="0"/>
              <a:t>Used to install or remove gears, pulleys, bearings, seals, and other parts requiring high pushing force</a:t>
            </a:r>
          </a:p>
          <a:p>
            <a:r>
              <a:rPr lang="en-US" dirty="0" smtClean="0"/>
              <a:t>A hydraulic ram extends as the pump handle is worked</a:t>
            </a:r>
          </a:p>
          <a:p>
            <a:r>
              <a:rPr lang="en-US" dirty="0" smtClean="0"/>
              <a:t>The ram presses the parts against a table </a:t>
            </a:r>
            <a:endParaRPr lang="en-US" dirty="0"/>
          </a:p>
        </p:txBody>
      </p:sp>
      <p:pic>
        <p:nvPicPr>
          <p:cNvPr id="53250" name="Picture 2"/>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2012950"/>
            <a:ext cx="40386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lide 9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640" y="6202680"/>
            <a:ext cx="609600" cy="609600"/>
          </a:xfrm>
          <a:prstGeom prst="rect">
            <a:avLst/>
          </a:prstGeom>
        </p:spPr>
      </p:pic>
    </p:spTree>
    <p:extLst>
      <p:ext uri="{BB962C8B-B14F-4D97-AF65-F5344CB8AC3E}">
        <p14:creationId xmlns:p14="http://schemas.microsoft.com/office/powerpoint/2010/main" val="78231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Shop equipment</a:t>
            </a:r>
            <a:endParaRPr lang="en-US" dirty="0"/>
          </a:p>
        </p:txBody>
      </p:sp>
      <p:sp>
        <p:nvSpPr>
          <p:cNvPr id="3" name="Text Placeholder 2"/>
          <p:cNvSpPr>
            <a:spLocks noGrp="1"/>
          </p:cNvSpPr>
          <p:nvPr>
            <p:ph type="body" idx="1"/>
          </p:nvPr>
        </p:nvSpPr>
        <p:spPr/>
        <p:txBody>
          <a:bodyPr/>
          <a:lstStyle/>
          <a:p>
            <a:endParaRPr lang="en-US"/>
          </a:p>
        </p:txBody>
      </p:sp>
      <p:pic>
        <p:nvPicPr>
          <p:cNvPr id="4" name="Slide 9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320" y="6248400"/>
            <a:ext cx="609600" cy="609600"/>
          </a:xfrm>
          <a:prstGeom prst="rect">
            <a:avLst/>
          </a:prstGeom>
        </p:spPr>
      </p:pic>
    </p:spTree>
    <p:extLst>
      <p:ext uri="{BB962C8B-B14F-4D97-AF65-F5344CB8AC3E}">
        <p14:creationId xmlns:p14="http://schemas.microsoft.com/office/powerpoint/2010/main" val="368126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4114801" y="628650"/>
            <a:ext cx="4321968" cy="576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lstStyle/>
          <a:p>
            <a:r>
              <a:rPr lang="en-US" dirty="0" smtClean="0"/>
              <a:t>Tire Changer</a:t>
            </a:r>
            <a:endParaRPr lang="en-US" dirty="0"/>
          </a:p>
        </p:txBody>
      </p:sp>
      <p:sp>
        <p:nvSpPr>
          <p:cNvPr id="5" name="Content Placeholder 4"/>
          <p:cNvSpPr>
            <a:spLocks noGrp="1"/>
          </p:cNvSpPr>
          <p:nvPr>
            <p:ph sz="half" idx="1"/>
          </p:nvPr>
        </p:nvSpPr>
        <p:spPr/>
        <p:txBody>
          <a:bodyPr/>
          <a:lstStyle/>
          <a:p>
            <a:r>
              <a:rPr lang="en-US" dirty="0" smtClean="0"/>
              <a:t>Used </a:t>
            </a:r>
            <a:r>
              <a:rPr lang="en-US" dirty="0"/>
              <a:t>to remove and replace tires on wheels</a:t>
            </a:r>
          </a:p>
          <a:p>
            <a:r>
              <a:rPr lang="en-US" dirty="0" smtClean="0"/>
              <a:t>Some </a:t>
            </a:r>
            <a:r>
              <a:rPr lang="en-US" dirty="0"/>
              <a:t>are pneumatic and other are hand held</a:t>
            </a:r>
          </a:p>
          <a:p>
            <a:endParaRPr lang="en-US" dirty="0"/>
          </a:p>
        </p:txBody>
      </p:sp>
      <p:pic>
        <p:nvPicPr>
          <p:cNvPr id="2" name="Slide 9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182360"/>
            <a:ext cx="609600" cy="609600"/>
          </a:xfrm>
          <a:prstGeom prst="rect">
            <a:avLst/>
          </a:prstGeom>
        </p:spPr>
      </p:pic>
    </p:spTree>
    <p:extLst>
      <p:ext uri="{BB962C8B-B14F-4D97-AF65-F5344CB8AC3E}">
        <p14:creationId xmlns:p14="http://schemas.microsoft.com/office/powerpoint/2010/main" val="368389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Jack Stands</a:t>
            </a:r>
            <a:endParaRPr lang="en-US" dirty="0"/>
          </a:p>
        </p:txBody>
      </p:sp>
      <p:sp>
        <p:nvSpPr>
          <p:cNvPr id="3" name="Content Placeholder 2"/>
          <p:cNvSpPr>
            <a:spLocks noGrp="1"/>
          </p:cNvSpPr>
          <p:nvPr>
            <p:ph sz="half" idx="1"/>
          </p:nvPr>
        </p:nvSpPr>
        <p:spPr/>
        <p:txBody>
          <a:bodyPr/>
          <a:lstStyle/>
          <a:p>
            <a:r>
              <a:rPr lang="en-US" dirty="0"/>
              <a:t>Supports a vehicle during repairs</a:t>
            </a:r>
          </a:p>
          <a:p>
            <a:r>
              <a:rPr lang="en-US" dirty="0"/>
              <a:t>After raising the vehicle with a jack, place stack stands under the vehicle</a:t>
            </a:r>
          </a:p>
          <a:p>
            <a:endParaRPr lang="en-US" dirty="0"/>
          </a:p>
        </p:txBody>
      </p:sp>
      <p:pic>
        <p:nvPicPr>
          <p:cNvPr id="55299" name="Picture 3"/>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4311650" y="1676400"/>
            <a:ext cx="4375150" cy="437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lide 9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43320"/>
            <a:ext cx="609600" cy="609600"/>
          </a:xfrm>
          <a:prstGeom prst="rect">
            <a:avLst/>
          </a:prstGeom>
        </p:spPr>
      </p:pic>
    </p:spTree>
    <p:extLst>
      <p:ext uri="{BB962C8B-B14F-4D97-AF65-F5344CB8AC3E}">
        <p14:creationId xmlns:p14="http://schemas.microsoft.com/office/powerpoint/2010/main" val="254076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Engine Stands</a:t>
            </a:r>
            <a:endParaRPr lang="en-US" dirty="0"/>
          </a:p>
        </p:txBody>
      </p:sp>
      <p:sp>
        <p:nvSpPr>
          <p:cNvPr id="3" name="Content Placeholder 2"/>
          <p:cNvSpPr>
            <a:spLocks noGrp="1"/>
          </p:cNvSpPr>
          <p:nvPr>
            <p:ph sz="half" idx="1"/>
          </p:nvPr>
        </p:nvSpPr>
        <p:spPr>
          <a:xfrm>
            <a:off x="4572000" y="1673352"/>
            <a:ext cx="4038600" cy="4718304"/>
          </a:xfrm>
        </p:spPr>
        <p:txBody>
          <a:bodyPr/>
          <a:lstStyle/>
          <a:p>
            <a:r>
              <a:rPr lang="en-US" dirty="0"/>
              <a:t>Used to hold an engine assembly once it is removed from the vehicle for rebuilding or repair</a:t>
            </a:r>
          </a:p>
          <a:p>
            <a:r>
              <a:rPr lang="en-US" dirty="0"/>
              <a:t>The engine cylinder block bolts to the stand just as it would to the transmission or </a:t>
            </a:r>
            <a:r>
              <a:rPr lang="en-US" dirty="0" smtClean="0"/>
              <a:t>transaxle</a:t>
            </a:r>
            <a:endParaRPr lang="en-US" dirty="0"/>
          </a:p>
          <a:p>
            <a:endParaRPr lang="en-US" dirty="0"/>
          </a:p>
          <a:p>
            <a:endParaRPr lang="en-US" dirty="0"/>
          </a:p>
        </p:txBody>
      </p:sp>
      <p:pic>
        <p:nvPicPr>
          <p:cNvPr id="56323" name="Picture 3"/>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2012950"/>
            <a:ext cx="40386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lide 9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48400"/>
            <a:ext cx="609600" cy="609600"/>
          </a:xfrm>
          <a:prstGeom prst="rect">
            <a:avLst/>
          </a:prstGeom>
        </p:spPr>
      </p:pic>
    </p:spTree>
    <p:extLst>
      <p:ext uri="{BB962C8B-B14F-4D97-AF65-F5344CB8AC3E}">
        <p14:creationId xmlns:p14="http://schemas.microsoft.com/office/powerpoint/2010/main" val="147240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Cold-solvent Tank</a:t>
            </a:r>
            <a:endParaRPr lang="en-US" dirty="0"/>
          </a:p>
        </p:txBody>
      </p:sp>
      <p:sp>
        <p:nvSpPr>
          <p:cNvPr id="3" name="Content Placeholder 2"/>
          <p:cNvSpPr>
            <a:spLocks noGrp="1"/>
          </p:cNvSpPr>
          <p:nvPr>
            <p:ph idx="1"/>
          </p:nvPr>
        </p:nvSpPr>
        <p:spPr/>
        <p:txBody>
          <a:bodyPr/>
          <a:lstStyle/>
          <a:p>
            <a:r>
              <a:rPr lang="en-US" dirty="0"/>
              <a:t>Contains a pump, reservoir, and solvent and it is used to remove grease and oil from parts</a:t>
            </a:r>
          </a:p>
          <a:p>
            <a:r>
              <a:rPr lang="en-US" dirty="0"/>
              <a:t>After removing all old gaskets </a:t>
            </a:r>
            <a:r>
              <a:rPr lang="en-US" dirty="0" smtClean="0"/>
              <a:t/>
            </a:r>
            <a:br>
              <a:rPr lang="en-US" dirty="0" smtClean="0"/>
            </a:br>
            <a:r>
              <a:rPr lang="en-US" dirty="0" smtClean="0"/>
              <a:t>and </a:t>
            </a:r>
            <a:r>
              <a:rPr lang="en-US" dirty="0"/>
              <a:t>scraping off excess grease, </a:t>
            </a:r>
            <a:r>
              <a:rPr lang="en-US" dirty="0" smtClean="0"/>
              <a:t/>
            </a:r>
            <a:br>
              <a:rPr lang="en-US" dirty="0" smtClean="0"/>
            </a:br>
            <a:r>
              <a:rPr lang="en-US" dirty="0" smtClean="0"/>
              <a:t>you </a:t>
            </a:r>
            <a:r>
              <a:rPr lang="en-US" dirty="0"/>
              <a:t>can scrub the parts clean </a:t>
            </a:r>
            <a:r>
              <a:rPr lang="en-US" dirty="0" smtClean="0"/>
              <a:t/>
            </a:r>
            <a:br>
              <a:rPr lang="en-US" dirty="0" smtClean="0"/>
            </a:br>
            <a:r>
              <a:rPr lang="en-US" dirty="0" smtClean="0"/>
              <a:t>in </a:t>
            </a:r>
            <a:r>
              <a:rPr lang="en-US" dirty="0"/>
              <a:t>the solvent. </a:t>
            </a:r>
          </a:p>
          <a:p>
            <a:r>
              <a:rPr lang="en-US" dirty="0"/>
              <a:t>A blowgun is then normally used </a:t>
            </a:r>
            <a:r>
              <a:rPr lang="en-US" dirty="0" smtClean="0"/>
              <a:t/>
            </a:r>
            <a:br>
              <a:rPr lang="en-US" dirty="0" smtClean="0"/>
            </a:br>
            <a:r>
              <a:rPr lang="en-US" dirty="0" smtClean="0"/>
              <a:t>to </a:t>
            </a:r>
            <a:r>
              <a:rPr lang="en-US" dirty="0"/>
              <a:t>dry the solvent</a:t>
            </a:r>
          </a:p>
        </p:txBody>
      </p:sp>
      <p:pic>
        <p:nvPicPr>
          <p:cNvPr id="57346"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779" b="95730" l="7067" r="90000"/>
                    </a14:imgEffect>
                  </a14:imgLayer>
                </a14:imgProps>
              </a:ext>
              <a:ext uri="{28A0092B-C50C-407E-A947-70E740481C1C}">
                <a14:useLocalDpi xmlns:a14="http://schemas.microsoft.com/office/drawing/2010/main" val="0"/>
              </a:ext>
            </a:extLst>
          </a:blip>
          <a:srcRect/>
          <a:stretch>
            <a:fillRect/>
          </a:stretch>
        </p:blipFill>
        <p:spPr bwMode="auto">
          <a:xfrm>
            <a:off x="3581400" y="1981200"/>
            <a:ext cx="6324600" cy="4739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lide 9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640" y="6248400"/>
            <a:ext cx="609600" cy="609600"/>
          </a:xfrm>
          <a:prstGeom prst="rect">
            <a:avLst/>
          </a:prstGeom>
        </p:spPr>
      </p:pic>
    </p:spTree>
    <p:extLst>
      <p:ext uri="{BB962C8B-B14F-4D97-AF65-F5344CB8AC3E}">
        <p14:creationId xmlns:p14="http://schemas.microsoft.com/office/powerpoint/2010/main" val="102759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419600" y="3208638"/>
            <a:ext cx="4500880" cy="3649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smtClean="0"/>
              <a:t>High-pressure Washer And Steam Cleaner</a:t>
            </a:r>
            <a:endParaRPr lang="en-US" dirty="0"/>
          </a:p>
        </p:txBody>
      </p:sp>
      <p:sp>
        <p:nvSpPr>
          <p:cNvPr id="3" name="Content Placeholder 2"/>
          <p:cNvSpPr>
            <a:spLocks noGrp="1"/>
          </p:cNvSpPr>
          <p:nvPr>
            <p:ph idx="1"/>
          </p:nvPr>
        </p:nvSpPr>
        <p:spPr/>
        <p:txBody>
          <a:bodyPr/>
          <a:lstStyle/>
          <a:p>
            <a:r>
              <a:rPr lang="en-US" dirty="0"/>
              <a:t>Can be used to remove heavy deposits of dirt, grease, and oil from the outside of large assemblies such as engine, transmissions and transaxles. </a:t>
            </a:r>
          </a:p>
          <a:p>
            <a:r>
              <a:rPr lang="en-US" dirty="0"/>
              <a:t>To keep the environment clean, </a:t>
            </a:r>
            <a:r>
              <a:rPr lang="en-US" dirty="0" smtClean="0"/>
              <a:t/>
            </a:r>
            <a:br>
              <a:rPr lang="en-US" dirty="0" smtClean="0"/>
            </a:br>
            <a:r>
              <a:rPr lang="en-US" dirty="0" smtClean="0"/>
              <a:t>wire </a:t>
            </a:r>
            <a:r>
              <a:rPr lang="en-US" dirty="0"/>
              <a:t>brush the item to be </a:t>
            </a:r>
            <a:r>
              <a:rPr lang="en-US" dirty="0" smtClean="0"/>
              <a:t>cleaned</a:t>
            </a:r>
            <a:br>
              <a:rPr lang="en-US" dirty="0" smtClean="0"/>
            </a:br>
            <a:r>
              <a:rPr lang="en-US" dirty="0" smtClean="0"/>
              <a:t> </a:t>
            </a:r>
            <a:r>
              <a:rPr lang="en-US" dirty="0"/>
              <a:t>and </a:t>
            </a:r>
            <a:r>
              <a:rPr lang="en-US" dirty="0" smtClean="0"/>
              <a:t>collect </a:t>
            </a:r>
            <a:r>
              <a:rPr lang="en-US" dirty="0"/>
              <a:t>oil-soaked dirt </a:t>
            </a:r>
            <a:r>
              <a:rPr lang="en-US" dirty="0" smtClean="0"/>
              <a:t>before</a:t>
            </a:r>
            <a:br>
              <a:rPr lang="en-US" dirty="0" smtClean="0"/>
            </a:br>
            <a:r>
              <a:rPr lang="en-US" dirty="0" smtClean="0"/>
              <a:t> </a:t>
            </a:r>
            <a:r>
              <a:rPr lang="en-US" dirty="0"/>
              <a:t>steaming or washing. </a:t>
            </a:r>
          </a:p>
          <a:p>
            <a:endParaRPr lang="en-US" dirty="0"/>
          </a:p>
        </p:txBody>
      </p:sp>
      <p:pic>
        <p:nvPicPr>
          <p:cNvPr id="4" name="Slide 9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144878"/>
            <a:ext cx="609600" cy="609600"/>
          </a:xfrm>
          <a:prstGeom prst="rect">
            <a:avLst/>
          </a:prstGeom>
        </p:spPr>
      </p:pic>
    </p:spTree>
    <p:extLst>
      <p:ext uri="{BB962C8B-B14F-4D97-AF65-F5344CB8AC3E}">
        <p14:creationId xmlns:p14="http://schemas.microsoft.com/office/powerpoint/2010/main" val="5050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1900</TotalTime>
  <Words>11122</Words>
  <Application>Microsoft Office PowerPoint</Application>
  <PresentationFormat>On-screen Show (4:3)</PresentationFormat>
  <Paragraphs>1223</Paragraphs>
  <Slides>129</Slides>
  <Notes>112</Notes>
  <HiddenSlides>0</HiddenSlides>
  <MMClips>129</MMClips>
  <ScaleCrop>false</ScaleCrop>
  <HeadingPairs>
    <vt:vector size="4" baseType="variant">
      <vt:variant>
        <vt:lpstr>Theme</vt:lpstr>
      </vt:variant>
      <vt:variant>
        <vt:i4>1</vt:i4>
      </vt:variant>
      <vt:variant>
        <vt:lpstr>Slide Titles</vt:lpstr>
      </vt:variant>
      <vt:variant>
        <vt:i4>129</vt:i4>
      </vt:variant>
    </vt:vector>
  </HeadingPairs>
  <TitlesOfParts>
    <vt:vector size="130" baseType="lpstr">
      <vt:lpstr>Clarity</vt:lpstr>
      <vt:lpstr>Tools and Supplies</vt:lpstr>
      <vt:lpstr>Basic tool rules</vt:lpstr>
      <vt:lpstr>Basic Tool Rules</vt:lpstr>
      <vt:lpstr>Tool storage</vt:lpstr>
      <vt:lpstr>Toolbox</vt:lpstr>
      <vt:lpstr>Tools</vt:lpstr>
      <vt:lpstr>Wrenches</vt:lpstr>
      <vt:lpstr>Wrench Rules</vt:lpstr>
      <vt:lpstr>Open-End Wrenches</vt:lpstr>
      <vt:lpstr>Box-End Wrenches</vt:lpstr>
      <vt:lpstr>Combination Wrenches</vt:lpstr>
      <vt:lpstr>Line Wrenches</vt:lpstr>
      <vt:lpstr>Ratcheting Wrenches</vt:lpstr>
      <vt:lpstr>Socket Wrenches</vt:lpstr>
      <vt:lpstr>PowerPoint Presentation</vt:lpstr>
      <vt:lpstr>Socket Handles</vt:lpstr>
      <vt:lpstr>Adjustable Wrenches</vt:lpstr>
      <vt:lpstr>Pipe Wrenches</vt:lpstr>
      <vt:lpstr>Allen Wrenches</vt:lpstr>
      <vt:lpstr>Additional Wrenches</vt:lpstr>
      <vt:lpstr>Screwdrivers</vt:lpstr>
      <vt:lpstr>Screwdrivers</vt:lpstr>
      <vt:lpstr>Shapes</vt:lpstr>
      <vt:lpstr>Styles</vt:lpstr>
      <vt:lpstr>Scratch Awl</vt:lpstr>
      <vt:lpstr>Impact Driver</vt:lpstr>
      <vt:lpstr>Pliers</vt:lpstr>
      <vt:lpstr>Pliers</vt:lpstr>
      <vt:lpstr>Slip-joint Pliers</vt:lpstr>
      <vt:lpstr>Rib Joint Pliers</vt:lpstr>
      <vt:lpstr>Needle Nose Pliers</vt:lpstr>
      <vt:lpstr>Diagonal Cutting Pliers</vt:lpstr>
      <vt:lpstr>Vice Grip Pliers</vt:lpstr>
      <vt:lpstr>Snap Ring Pliers</vt:lpstr>
      <vt:lpstr>Additional Pliers</vt:lpstr>
      <vt:lpstr>Hammers</vt:lpstr>
      <vt:lpstr>Hammer Rules</vt:lpstr>
      <vt:lpstr>PowerPoint Presentation</vt:lpstr>
      <vt:lpstr>PowerPoint Presentation</vt:lpstr>
      <vt:lpstr>PowerPoint Presentation</vt:lpstr>
      <vt:lpstr>Chisels and punches</vt:lpstr>
      <vt:lpstr>The Difference?</vt:lpstr>
      <vt:lpstr>Types</vt:lpstr>
      <vt:lpstr>Rules</vt:lpstr>
      <vt:lpstr>files</vt:lpstr>
      <vt:lpstr>Files</vt:lpstr>
      <vt:lpstr>Rules</vt:lpstr>
      <vt:lpstr>Types</vt:lpstr>
      <vt:lpstr>saws</vt:lpstr>
      <vt:lpstr>Hacksaw</vt:lpstr>
      <vt:lpstr>Holding tools</vt:lpstr>
      <vt:lpstr>Vise</vt:lpstr>
      <vt:lpstr>Vise Rules</vt:lpstr>
      <vt:lpstr>C-clamp</vt:lpstr>
      <vt:lpstr>Stands And Holding Fixtures</vt:lpstr>
      <vt:lpstr>Cleaning tools</vt:lpstr>
      <vt:lpstr>Scrapers</vt:lpstr>
      <vt:lpstr>Brushes</vt:lpstr>
      <vt:lpstr>Probe and pickup tools</vt:lpstr>
      <vt:lpstr>Magnetic Pickup Tool</vt:lpstr>
      <vt:lpstr>Other Probe and Pickup Tools</vt:lpstr>
      <vt:lpstr>Cutting tools</vt:lpstr>
      <vt:lpstr>Cutting Tools</vt:lpstr>
      <vt:lpstr>Pry bar</vt:lpstr>
      <vt:lpstr>Pry Bar</vt:lpstr>
      <vt:lpstr>Insulated tools</vt:lpstr>
      <vt:lpstr>Insulated Tools</vt:lpstr>
      <vt:lpstr>Compressed-air system</vt:lpstr>
      <vt:lpstr>PowerPoint Presentation</vt:lpstr>
      <vt:lpstr>Air Compressor</vt:lpstr>
      <vt:lpstr>Air Lines and Hoses</vt:lpstr>
      <vt:lpstr>Pressure Regulator</vt:lpstr>
      <vt:lpstr>PowerPoint Presentation</vt:lpstr>
      <vt:lpstr>Air tools</vt:lpstr>
      <vt:lpstr>Use</vt:lpstr>
      <vt:lpstr>Impact Wrench</vt:lpstr>
      <vt:lpstr>Air Ratchet</vt:lpstr>
      <vt:lpstr>Impact Sockets And Extension</vt:lpstr>
      <vt:lpstr>Air Hammer</vt:lpstr>
      <vt:lpstr>Blowgun</vt:lpstr>
      <vt:lpstr>Solvent Gun</vt:lpstr>
      <vt:lpstr>Air Drill</vt:lpstr>
      <vt:lpstr>Air Brush Add-Ons</vt:lpstr>
      <vt:lpstr>Electric tools</vt:lpstr>
      <vt:lpstr>Bench Grinder</vt:lpstr>
      <vt:lpstr>Drills</vt:lpstr>
      <vt:lpstr>Portable Electric Drill</vt:lpstr>
      <vt:lpstr>Drill Press </vt:lpstr>
      <vt:lpstr>Hydraulic tools</vt:lpstr>
      <vt:lpstr>Floor Jack</vt:lpstr>
      <vt:lpstr>Transmission Jack</vt:lpstr>
      <vt:lpstr>Engine Crane</vt:lpstr>
      <vt:lpstr>Hydraulic Press</vt:lpstr>
      <vt:lpstr>Shop equipment</vt:lpstr>
      <vt:lpstr>Tire Changer</vt:lpstr>
      <vt:lpstr>Jack Stands</vt:lpstr>
      <vt:lpstr>Engine Stands</vt:lpstr>
      <vt:lpstr>Cold-solvent Tank</vt:lpstr>
      <vt:lpstr>High-pressure Washer And Steam Cleaner</vt:lpstr>
      <vt:lpstr>Pressure Blaster</vt:lpstr>
      <vt:lpstr>Oxyacetylene Torch</vt:lpstr>
      <vt:lpstr>PowerPoint Presentation</vt:lpstr>
      <vt:lpstr>Welder</vt:lpstr>
      <vt:lpstr>Soldering Gun</vt:lpstr>
      <vt:lpstr>Battery Charger</vt:lpstr>
      <vt:lpstr>Drop Light</vt:lpstr>
      <vt:lpstr>Pullers</vt:lpstr>
      <vt:lpstr>Creepers</vt:lpstr>
      <vt:lpstr>Roll Around Cart</vt:lpstr>
      <vt:lpstr>Covers</vt:lpstr>
      <vt:lpstr>Computer</vt:lpstr>
      <vt:lpstr>Measuring Tools </vt:lpstr>
      <vt:lpstr>Rules </vt:lpstr>
      <vt:lpstr>Scale </vt:lpstr>
      <vt:lpstr>Caliper</vt:lpstr>
      <vt:lpstr>PowerPoint Presentation</vt:lpstr>
      <vt:lpstr>Micrometer</vt:lpstr>
      <vt:lpstr>PowerPoint Presentation</vt:lpstr>
      <vt:lpstr>Reading a Micrometer</vt:lpstr>
      <vt:lpstr>Feeler Gauge</vt:lpstr>
      <vt:lpstr>PowerPoint Presentation</vt:lpstr>
      <vt:lpstr>Dial Indicator </vt:lpstr>
      <vt:lpstr>PowerPoint Presentation</vt:lpstr>
      <vt:lpstr>Temperature Measurement</vt:lpstr>
      <vt:lpstr>Torque Wrench</vt:lpstr>
      <vt:lpstr>Pressure Gauge</vt:lpstr>
      <vt:lpstr>Vacuum Gauge</vt:lpstr>
      <vt:lpstr>Telescoping Gauge</vt:lpstr>
      <vt:lpstr>Hole Gauge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Tools and Supplies</dc:title>
  <dc:creator>LenovoOwner</dc:creator>
  <cp:lastModifiedBy>LenovoOwner</cp:lastModifiedBy>
  <cp:revision>210</cp:revision>
  <dcterms:created xsi:type="dcterms:W3CDTF">2015-02-26T21:10:54Z</dcterms:created>
  <dcterms:modified xsi:type="dcterms:W3CDTF">2015-03-10T20:33:05Z</dcterms:modified>
</cp:coreProperties>
</file>